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tags/tag12.xml" ContentType="application/vnd.openxmlformats-officedocument.presentationml.tags+xml"/>
  <Override PartName="/ppt/notesSlides/notesSlide14.xml" ContentType="application/vnd.openxmlformats-officedocument.presentationml.notesSlide+xml"/>
  <Override PartName="/ppt/tags/tag13.xml" ContentType="application/vnd.openxmlformats-officedocument.presentationml.tags+xml"/>
  <Override PartName="/ppt/notesSlides/notesSlide15.xml" ContentType="application/vnd.openxmlformats-officedocument.presentationml.notesSlide+xml"/>
  <Override PartName="/ppt/tags/tag14.xml" ContentType="application/vnd.openxmlformats-officedocument.presentationml.tags+xml"/>
  <Override PartName="/ppt/notesSlides/notesSlide16.xml" ContentType="application/vnd.openxmlformats-officedocument.presentationml.notesSlide+xml"/>
  <Override PartName="/ppt/tags/tag15.xml" ContentType="application/vnd.openxmlformats-officedocument.presentationml.tags+xml"/>
  <Override PartName="/ppt/notesSlides/notesSlide17.xml" ContentType="application/vnd.openxmlformats-officedocument.presentationml.notesSlide+xml"/>
  <Override PartName="/ppt/tags/tag16.xml" ContentType="application/vnd.openxmlformats-officedocument.presentationml.tags+xml"/>
  <Override PartName="/ppt/notesSlides/notesSlide18.xml" ContentType="application/vnd.openxmlformats-officedocument.presentationml.notesSlide+xml"/>
  <Override PartName="/ppt/tags/tag17.xml" ContentType="application/vnd.openxmlformats-officedocument.presentationml.tags+xml"/>
  <Override PartName="/ppt/notesSlides/notesSlide19.xml" ContentType="application/vnd.openxmlformats-officedocument.presentationml.notesSlide+xml"/>
  <Override PartName="/ppt/tags/tag18.xml" ContentType="application/vnd.openxmlformats-officedocument.presentationml.tags+xml"/>
  <Override PartName="/ppt/notesSlides/notesSlide20.xml" ContentType="application/vnd.openxmlformats-officedocument.presentationml.notesSlide+xml"/>
  <Override PartName="/ppt/tags/tag19.xml" ContentType="application/vnd.openxmlformats-officedocument.presentationml.tags+xml"/>
  <Override PartName="/ppt/notesSlides/notesSlide21.xml" ContentType="application/vnd.openxmlformats-officedocument.presentationml.notesSlide+xml"/>
  <Override PartName="/ppt/tags/tag20.xml" ContentType="application/vnd.openxmlformats-officedocument.presentationml.tags+xml"/>
  <Override PartName="/ppt/notesSlides/notesSlide22.xml" ContentType="application/vnd.openxmlformats-officedocument.presentationml.notesSlide+xml"/>
  <Override PartName="/ppt/tags/tag21.xml" ContentType="application/vnd.openxmlformats-officedocument.presentationml.tags+xml"/>
  <Override PartName="/ppt/notesSlides/notesSlide23.xml" ContentType="application/vnd.openxmlformats-officedocument.presentationml.notesSlide+xml"/>
  <Override PartName="/ppt/tags/tag22.xml" ContentType="application/vnd.openxmlformats-officedocument.presentationml.tags+xml"/>
  <Override PartName="/ppt/notesSlides/notesSlide24.xml" ContentType="application/vnd.openxmlformats-officedocument.presentationml.notesSlide+xml"/>
  <Override PartName="/ppt/tags/tag23.xml" ContentType="application/vnd.openxmlformats-officedocument.presentationml.tags+xml"/>
  <Override PartName="/ppt/notesSlides/notesSlide25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26.xml" ContentType="application/vnd.openxmlformats-officedocument.presentationml.tags+xml"/>
  <Override PartName="/ppt/notesSlides/notesSlide28.xml" ContentType="application/vnd.openxmlformats-officedocument.presentationml.notesSlide+xml"/>
  <Override PartName="/ppt/tags/tag27.xml" ContentType="application/vnd.openxmlformats-officedocument.presentationml.tags+xml"/>
  <Override PartName="/ppt/notesSlides/notesSlide29.xml" ContentType="application/vnd.openxmlformats-officedocument.presentationml.notesSlide+xml"/>
  <Override PartName="/ppt/tags/tag28.xml" ContentType="application/vnd.openxmlformats-officedocument.presentationml.tags+xml"/>
  <Override PartName="/ppt/notesSlides/notesSlide30.xml" ContentType="application/vnd.openxmlformats-officedocument.presentationml.notesSlide+xml"/>
  <Override PartName="/ppt/tags/tag29.xml" ContentType="application/vnd.openxmlformats-officedocument.presentationml.tags+xml"/>
  <Override PartName="/ppt/notesSlides/notesSlide31.xml" ContentType="application/vnd.openxmlformats-officedocument.presentationml.notesSlide+xml"/>
  <Override PartName="/ppt/tags/tag30.xml" ContentType="application/vnd.openxmlformats-officedocument.presentationml.tags+xml"/>
  <Override PartName="/ppt/notesSlides/notesSlide32.xml" ContentType="application/vnd.openxmlformats-officedocument.presentationml.notesSlide+xml"/>
  <Override PartName="/ppt/tags/tag3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5"/>
  </p:notesMasterIdLst>
  <p:handoutMasterIdLst>
    <p:handoutMasterId r:id="rId36"/>
  </p:handoutMasterIdLst>
  <p:sldIdLst>
    <p:sldId id="320" r:id="rId2"/>
    <p:sldId id="347" r:id="rId3"/>
    <p:sldId id="346" r:id="rId4"/>
    <p:sldId id="321" r:id="rId5"/>
    <p:sldId id="372" r:id="rId6"/>
    <p:sldId id="336" r:id="rId7"/>
    <p:sldId id="337" r:id="rId8"/>
    <p:sldId id="338" r:id="rId9"/>
    <p:sldId id="341" r:id="rId10"/>
    <p:sldId id="352" r:id="rId11"/>
    <p:sldId id="353" r:id="rId12"/>
    <p:sldId id="354" r:id="rId13"/>
    <p:sldId id="355" r:id="rId14"/>
    <p:sldId id="369" r:id="rId15"/>
    <p:sldId id="356" r:id="rId16"/>
    <p:sldId id="374" r:id="rId17"/>
    <p:sldId id="375" r:id="rId18"/>
    <p:sldId id="357" r:id="rId19"/>
    <p:sldId id="358" r:id="rId20"/>
    <p:sldId id="359" r:id="rId21"/>
    <p:sldId id="360" r:id="rId22"/>
    <p:sldId id="362" r:id="rId23"/>
    <p:sldId id="363" r:id="rId24"/>
    <p:sldId id="364" r:id="rId25"/>
    <p:sldId id="365" r:id="rId26"/>
    <p:sldId id="366" r:id="rId27"/>
    <p:sldId id="351" r:id="rId28"/>
    <p:sldId id="345" r:id="rId29"/>
    <p:sldId id="334" r:id="rId30"/>
    <p:sldId id="343" r:id="rId31"/>
    <p:sldId id="342" r:id="rId32"/>
    <p:sldId id="370" r:id="rId33"/>
    <p:sldId id="325" r:id="rId3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900" autoAdjust="0"/>
    <p:restoredTop sz="71517" autoAdjust="0"/>
  </p:normalViewPr>
  <p:slideViewPr>
    <p:cSldViewPr>
      <p:cViewPr varScale="1">
        <p:scale>
          <a:sx n="48" d="100"/>
          <a:sy n="48" d="100"/>
        </p:scale>
        <p:origin x="1096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9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E8B1CED-C93D-41D8-9F8E-94DD0065226D}" type="datetime3">
              <a:rPr lang="en-US" smtClean="0"/>
              <a:t>11 September 2019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9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872" y="3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AD9863CD-0A67-4F48-B5BB-9616DC8F127C}" type="datetime3">
              <a:rPr lang="en-US" smtClean="0"/>
              <a:t>10 September 2019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426857"/>
            <a:ext cx="5111750" cy="42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53714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872" y="8853714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8" y="664032"/>
            <a:ext cx="4819650" cy="36521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3.xm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4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6.xm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7.xml"/></Relationships>
</file>

<file path=ppt/notesSlides/_rels/notesSlide2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8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3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9.xml"/></Relationships>
</file>

<file path=ppt/notesSlides/_rels/notesSlide3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0.xml"/></Relationships>
</file>

<file path=ppt/notesSlides/_rels/notesSlide3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19q1: print</a:t>
            </a:r>
            <a:r>
              <a:rPr lang="en-US" baseline="0" dirty="0"/>
              <a:t> </a:t>
            </a:r>
            <a:r>
              <a:rPr lang="en-US" dirty="0"/>
              <a:t>1,12,13,16-19,22-26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20q1-1-Lab(2-4)-021: 21-26,28-31</a:t>
            </a:r>
          </a:p>
          <a:p>
            <a:pPr lvl="0"/>
            <a:r>
              <a:rPr lang="en-US" dirty="0"/>
              <a:t>20q1-1-Lab(2-4)-041: 9-12,21-26,28,30 (31 is duplicate </a:t>
            </a:r>
            <a:r>
              <a:rPr lang="en-US"/>
              <a:t>of previous slide)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B9E87DB-F672-4B09-91EE-D9B60909AF6F}" type="datetime3">
              <a:rPr lang="en-US" smtClean="0"/>
              <a:t>12 September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744705" cy="367965"/>
          </a:xfrm>
          <a:prstGeom prst="rect">
            <a:avLst/>
          </a:prstGeom>
          <a:noFill/>
        </p:spPr>
        <p:txBody>
          <a:bodyPr vert="horz" lIns="90056" tIns="45028" rIns="90056" bIns="45028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0958DF16-CBBE-4E4A-AE77-B4C082823FB6}" type="datetime3">
              <a:rPr lang="en-US" smtClean="0"/>
              <a:t>10 September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744705" cy="367965"/>
          </a:xfrm>
          <a:prstGeom prst="rect">
            <a:avLst/>
          </a:prstGeom>
          <a:noFill/>
        </p:spPr>
        <p:txBody>
          <a:bodyPr vert="horz" lIns="90056" tIns="45028" rIns="90056" bIns="45028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26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17q1 added after class, "Hex code" added</a:t>
            </a:r>
            <a:r>
              <a:rPr lang="en-US" baseline="0" dirty="0"/>
              <a:t> day of Lab 3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744705" cy="367965"/>
          </a:xfrm>
          <a:prstGeom prst="rect">
            <a:avLst/>
          </a:prstGeom>
          <a:noFill/>
        </p:spPr>
        <p:txBody>
          <a:bodyPr vert="horz" lIns="90056" tIns="45028" rIns="90056" bIns="45028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060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AFC8B5D-A089-4D8C-9C21-A3D559960F4D}" type="datetime3">
              <a:rPr lang="en-US" smtClean="0"/>
              <a:t>10 September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365896"/>
          </a:xfrm>
          <a:prstGeom prst="rect">
            <a:avLst/>
          </a:prstGeom>
          <a:noFill/>
        </p:spPr>
        <p:txBody>
          <a:bodyPr vert="horz" lIns="91429" tIns="45714" rIns="91429" bIns="4571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072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10 September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953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8EBAB90-2E09-4F86-8E74-BF8C9CA723DE}" type="datetime3">
              <a:rPr lang="en-US" smtClean="0"/>
              <a:t>10 September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478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10 September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923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print</a:t>
            </a:r>
            <a:r>
              <a:rPr lang="en-US" baseline="0" dirty="0"/>
              <a:t> </a:t>
            </a:r>
            <a:r>
              <a:rPr lang="en-US" dirty="0"/>
              <a:t>1,12,13,16-19,22-26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B9E87DB-F672-4B09-91EE-D9B60909AF6F}" type="datetime3">
              <a:rPr lang="en-US" smtClean="0"/>
              <a:t>10 September 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744705" cy="367965"/>
          </a:xfrm>
          <a:prstGeom prst="rect">
            <a:avLst/>
          </a:prstGeom>
          <a:noFill/>
        </p:spPr>
        <p:txBody>
          <a:bodyPr vert="horz" lIns="90056" tIns="45028" rIns="90056" bIns="45028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9611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10 September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79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F956AD7-341F-4204-91A8-C9B39D4F9A01}" type="datetime3">
              <a:rPr lang="en-US" smtClean="0"/>
              <a:t>10 September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365896"/>
          </a:xfrm>
          <a:prstGeom prst="rect">
            <a:avLst/>
          </a:prstGeom>
          <a:noFill/>
        </p:spPr>
        <p:txBody>
          <a:bodyPr vert="horz" lIns="91429" tIns="45714" rIns="91429" bIns="4571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539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BD9B60A9-CA3B-4902-914C-DFB00AADE9B3}" type="datetime3">
              <a:rPr lang="en-US" smtClean="0"/>
              <a:t>10 September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365896"/>
          </a:xfrm>
          <a:prstGeom prst="rect">
            <a:avLst/>
          </a:prstGeom>
          <a:noFill/>
        </p:spPr>
        <p:txBody>
          <a:bodyPr vert="horz" lIns="91429" tIns="45714" rIns="91429" bIns="4571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82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10 September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577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3871B1A-CACF-44BB-8F13-0B3B6FAF4C62}" type="datetime3">
              <a:rPr lang="en-US" smtClean="0"/>
              <a:t>10 September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216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6169BA2-0AD1-4EC2-B4D3-1FE71A979924}" type="datetime3">
              <a:rPr lang="en-US" smtClean="0"/>
              <a:t>10 September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365896"/>
          </a:xfrm>
          <a:prstGeom prst="rect">
            <a:avLst/>
          </a:prstGeom>
          <a:noFill/>
        </p:spPr>
        <p:txBody>
          <a:bodyPr vert="horz" lIns="91429" tIns="45714" rIns="91429" bIns="4571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049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6169BA2-0AD1-4EC2-B4D3-1FE71A979924}" type="datetime3">
              <a:rPr lang="en-US" smtClean="0"/>
              <a:t>10 September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365896"/>
          </a:xfrm>
          <a:prstGeom prst="rect">
            <a:avLst/>
          </a:prstGeom>
          <a:noFill/>
        </p:spPr>
        <p:txBody>
          <a:bodyPr vert="horz" lIns="91429" tIns="45714" rIns="91429" bIns="4571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060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99C0B51F-4ED1-4B7E-AE25-00BF7DF78896}" type="datetime3">
              <a:rPr lang="en-US" smtClean="0"/>
              <a:t>10 September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158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10 September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930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013687D1-6A3F-4634-A752-1BFE73C298FE}" type="datetime3">
              <a:rPr lang="en-US" smtClean="0"/>
              <a:t>10 September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220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What was the muddiest point?
https://www.polleverywhere.com/free_text_polls/zIp2tH2IVWjXv4H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10 September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329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6169BA2-0AD1-4EC2-B4D3-1FE71A979924}" type="datetime3">
              <a:rPr lang="en-US" smtClean="0"/>
              <a:t>10 September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365896"/>
          </a:xfrm>
          <a:prstGeom prst="rect">
            <a:avLst/>
          </a:prstGeom>
          <a:noFill/>
        </p:spPr>
        <p:txBody>
          <a:bodyPr vert="horz" lIns="91429" tIns="45714" rIns="91429" bIns="4571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597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BD9B60A9-CA3B-4902-914C-DFB00AADE9B3}" type="datetime3">
              <a:rPr lang="en-US" smtClean="0"/>
              <a:t>10 September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365896"/>
          </a:xfrm>
          <a:prstGeom prst="rect">
            <a:avLst/>
          </a:prstGeom>
          <a:noFill/>
        </p:spPr>
        <p:txBody>
          <a:bodyPr vert="horz" lIns="91429" tIns="45714" rIns="91429" bIns="4571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343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99C0B51F-4ED1-4B7E-AE25-00BF7DF78896}" type="datetime3">
              <a:rPr lang="en-US" smtClean="0"/>
              <a:t>10 September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35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10 September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518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013687D1-6A3F-4634-A752-1BFE73C298FE}" type="datetime3">
              <a:rPr lang="en-US" smtClean="0"/>
              <a:t>10 September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784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10 September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6590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Book image added</a:t>
            </a:r>
            <a:r>
              <a:rPr lang="en-US" baseline="0" dirty="0"/>
              <a:t> later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7C68054-FD2B-4B02-9DCB-25F8542E8EF6}" type="datetime3">
              <a:rPr lang="en-US" smtClean="0"/>
              <a:t>10 September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0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9E91696A-9AEE-4CDF-BA1E-5E4982F9C2A4}" type="datetime3">
              <a:rPr lang="en-US" smtClean="0"/>
              <a:t>10 September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365896"/>
          </a:xfrm>
          <a:prstGeom prst="rect">
            <a:avLst/>
          </a:prstGeom>
          <a:noFill/>
        </p:spPr>
        <p:txBody>
          <a:bodyPr vert="horz" lIns="91429" tIns="45714" rIns="91429" bIns="4571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46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Source: MSOE’s wellness center.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10 September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9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6A0EB09-BBEC-4CA9-8BA6-173CB711A004}" type="datetime3">
              <a:rPr lang="en-US" smtClean="0"/>
              <a:t>10 September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3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859134E-30CC-4F2A-9B6F-7F5BB138B9F9}" type="datetime3">
              <a:rPr lang="en-US" smtClean="0"/>
              <a:t>10 September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56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59D5B01-5B55-43F6-A818-D8ED386166EE}" type="datetime3">
              <a:rPr lang="en-US" smtClean="0"/>
              <a:t>10 September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92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3871B1A-CACF-44BB-8F13-0B3B6FAF4C62}" type="datetime3">
              <a:rPr lang="en-US" smtClean="0"/>
              <a:t>10 September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09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Most Content: Dr. Hornick</a:t>
            </a:r>
          </a:p>
          <a:p>
            <a:pPr>
              <a:defRPr/>
            </a:pPr>
            <a:r>
              <a:rPr lang="en-US" altLang="en-US" dirty="0"/>
              <a:t>Some Content and Most Errors: Dr. Yoder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Slide design: Dr. Mark L. Hornick</a:t>
            </a:r>
          </a:p>
          <a:p>
            <a:pPr>
              <a:defRPr/>
            </a:pPr>
            <a:r>
              <a:rPr lang="en-US" altLang="en-US"/>
              <a:t>Content: Dr. Hornick</a:t>
            </a:r>
          </a:p>
          <a:p>
            <a:pPr>
              <a:defRPr/>
            </a:pPr>
            <a:r>
              <a:rPr lang="en-US" altLang="en-US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the 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Design: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5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-web.msoe.edu/yoder/cs291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aculty-web.msoe.edu/yoder/cs2911/InstructionalVocabulary" TargetMode="External"/><Relationship Id="rId4" Type="http://schemas.openxmlformats.org/officeDocument/2006/relationships/hyperlink" Target="https://faculty-web.msoe.edu/yoder/cs2911/CodingStandard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CS2911</a:t>
            </a:r>
            <a:br>
              <a:rPr lang="en-US" dirty="0"/>
            </a:br>
            <a:r>
              <a:rPr lang="en-US" dirty="0"/>
              <a:t>Week 1, Class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Upcoming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Introductions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Syllabus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Safety Review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Binary encodings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Lab 1 starts!</a:t>
            </a:r>
          </a:p>
          <a:p>
            <a:pPr marL="0" indent="0">
              <a:buNone/>
            </a:pPr>
            <a:endParaRPr lang="en-US" b="1" dirty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characters with bytes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ASCII characters:</a:t>
            </a:r>
          </a:p>
          <a:p>
            <a:r>
              <a:rPr lang="en-US" dirty="0"/>
              <a:t>0100 0001 ‘A’</a:t>
            </a:r>
          </a:p>
          <a:p>
            <a:r>
              <a:rPr lang="en-US" dirty="0"/>
              <a:t>0100 0010 ‘B’    </a:t>
            </a:r>
          </a:p>
          <a:p>
            <a:r>
              <a:rPr lang="en-US" dirty="0"/>
              <a:t>0110 0001 ‘a’</a:t>
            </a:r>
          </a:p>
          <a:p>
            <a:r>
              <a:rPr lang="en-US" dirty="0"/>
              <a:t>0011 0000 ‘0’</a:t>
            </a:r>
          </a:p>
          <a:p>
            <a:r>
              <a:rPr lang="en-US" dirty="0"/>
              <a:t>0011 0001 ‘1’</a:t>
            </a:r>
          </a:p>
          <a:p>
            <a:r>
              <a:rPr lang="en-US" dirty="0"/>
              <a:t>0000 1101 ‘\r’ CR (Carriage return)</a:t>
            </a:r>
          </a:p>
          <a:p>
            <a:r>
              <a:rPr lang="en-US" dirty="0"/>
              <a:t>0000 1010 ‘\n’ LF (Line feed, New line)</a:t>
            </a:r>
          </a:p>
          <a:p>
            <a:r>
              <a:rPr lang="en-US" dirty="0"/>
              <a:t>0010 0000 ‘ ’ (Space)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20395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5529346" y="1981200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0100 0001 </a:t>
            </a:r>
          </a:p>
        </p:txBody>
      </p:sp>
      <p:sp>
        <p:nvSpPr>
          <p:cNvPr id="7" name="Rectangle 6"/>
          <p:cNvSpPr/>
          <p:nvPr/>
        </p:nvSpPr>
        <p:spPr>
          <a:xfrm>
            <a:off x="5529346" y="1261844"/>
            <a:ext cx="6633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‘A’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459105" y="1981199"/>
            <a:ext cx="2492990" cy="646331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95718" y="2889466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Byte</a:t>
            </a:r>
          </a:p>
        </p:txBody>
      </p:sp>
      <p:cxnSp>
        <p:nvCxnSpPr>
          <p:cNvPr id="11" name="Straight Connector 10"/>
          <p:cNvCxnSpPr>
            <a:stCxn id="8" idx="3"/>
          </p:cNvCxnSpPr>
          <p:nvPr/>
        </p:nvCxnSpPr>
        <p:spPr bwMode="auto">
          <a:xfrm flipH="1">
            <a:off x="5529346" y="2532877"/>
            <a:ext cx="294849" cy="3565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6705599" y="1988564"/>
            <a:ext cx="1246495" cy="646331"/>
          </a:xfrm>
          <a:prstGeom prst="ellipse">
            <a:avLst/>
          </a:prstGeom>
          <a:noFill/>
          <a:ln w="254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92D050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84289" y="2969973"/>
            <a:ext cx="14157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nibble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 flipH="1">
            <a:off x="6785118" y="2627530"/>
            <a:ext cx="215330" cy="34244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957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Required</a:t>
            </a:r>
            <a:br>
              <a:rPr lang="en-US" dirty="0"/>
            </a:br>
            <a:r>
              <a:rPr lang="en-US" dirty="0"/>
              <a:t>ASCII characters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219465" cy="4836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34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4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2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2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15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26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26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15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326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326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2945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Hex code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Hex code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Hex code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Hex code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456">
                <a:tc rowSpan="2">
                  <a:txBody>
                    <a:bodyPr/>
                    <a:lstStyle/>
                    <a:p>
                      <a:r>
                        <a:rPr lang="en-US" sz="3600" dirty="0"/>
                        <a:t>0d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3600" dirty="0"/>
                        <a:t>'\r' 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'0'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'A'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'a'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94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'1'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'B'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'b'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9456">
                <a:tc rowSpan="2">
                  <a:txBody>
                    <a:bodyPr/>
                    <a:lstStyle/>
                    <a:p>
                      <a:r>
                        <a:rPr lang="en-US" sz="3600" dirty="0"/>
                        <a:t>0a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3600" dirty="0"/>
                        <a:t>'\n'</a:t>
                      </a:r>
                      <a:r>
                        <a:rPr lang="en-US" sz="3600" baseline="0" dirty="0"/>
                        <a:t> LF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'C'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'c'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94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'8'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'D'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'd'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9456">
                <a:tc>
                  <a:txBody>
                    <a:bodyPr/>
                    <a:lstStyle/>
                    <a:p>
                      <a:r>
                        <a:rPr lang="en-US" sz="36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' ' 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'9'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'E'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'e'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477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Exercise: Suppose the ASCII  characters ‘A’, CR, and LF are stored in a bytes object. Write the hexadecimal shorthand for the contents of the bytes object.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Exercise: How do you write the ASCII string "Cab" in hexadecimal shorthand?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9963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231704" cy="2048920"/>
        </p:xfrm>
        <a:graphic>
          <a:graphicData uri="http://schemas.openxmlformats.org/drawingml/2006/table">
            <a:tbl>
              <a:tblPr/>
              <a:tblGrid>
                <a:gridCol w="893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3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</a:tblGrid>
              <a:tr h="415655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effectLst/>
                      </a:endParaRP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Byte</a:t>
                      </a:r>
                    </a:p>
                  </a:txBody>
                  <a:tcPr marL="87993" marR="87993" marT="45017" marB="45017" anchor="ctr">
                    <a:lnL>
                      <a:noFill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0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2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3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Byte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Bit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0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1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2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3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4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5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6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7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8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9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10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11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12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13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14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15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16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17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18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19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20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21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22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23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24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25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26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27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28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29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30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31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136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0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0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16"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Source port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Destination port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237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4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32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16"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Length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Checksum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3160" y="4648200"/>
            <a:ext cx="378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Wikipedia: User Datagram Protocol</a:t>
            </a:r>
          </a:p>
        </p:txBody>
      </p:sp>
    </p:spTree>
    <p:extLst>
      <p:ext uri="{BB962C8B-B14F-4D97-AF65-F5344CB8AC3E}">
        <p14:creationId xmlns:p14="http://schemas.microsoft.com/office/powerpoint/2010/main" val="1425644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are now ready to finish Lab 2!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 Lab 2 – see website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3558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about Lab 2?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we've discussed today</a:t>
            </a:r>
          </a:p>
          <a:p>
            <a:r>
              <a:rPr lang="en-US" dirty="0"/>
              <a:t>Python code in lab assignment</a:t>
            </a:r>
          </a:p>
          <a:p>
            <a:r>
              <a:rPr lang="en-US" dirty="0"/>
              <a:t>Role of UDP in network stack</a:t>
            </a:r>
          </a:p>
          <a:p>
            <a:r>
              <a:rPr lang="en-US" dirty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3599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CS2911</a:t>
            </a:r>
            <a:br>
              <a:rPr lang="en-US" dirty="0"/>
            </a:br>
            <a:r>
              <a:rPr lang="en-US" dirty="0"/>
              <a:t>Week 1, Class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Syllabus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Introductions</a:t>
            </a:r>
          </a:p>
          <a:p>
            <a:r>
              <a:rPr lang="en-US" dirty="0">
                <a:sym typeface="Wingdings" panose="05000000000000000000" pitchFamily="2" charset="2"/>
              </a:rPr>
              <a:t>Lab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Safety Review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Binary encodings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Lab 1 starts!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endParaRPr lang="en-US" b="1" dirty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3360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9E773-0E52-4B92-B68C-BDB21C03D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F11E9-8BF4-43F2-98B0-B884C1D68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173741-EE74-491E-ABAF-EDAE5C7EC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EECADC-106E-4397-96AF-E2EC87E5F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8869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3279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Complete the hexadecimal columns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57200" y="1719263"/>
          <a:ext cx="4038600" cy="45000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74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4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96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Binary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Hexadecimal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0000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0001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0010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2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0011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0100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0101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0110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0111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800600" y="1737820"/>
          <a:ext cx="3810000" cy="44483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2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Binary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Hexadecimal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1100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1101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1110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1111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334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notes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05353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52400" y="1295400"/>
          <a:ext cx="3810000" cy="44850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90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9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96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Binary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Octal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2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3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4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5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6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7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/>
        </p:nvGraphicFramePr>
        <p:xfrm>
          <a:off x="4267200" y="1292352"/>
          <a:ext cx="4419600" cy="47914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21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9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9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Binary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Octal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Decimal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3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3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3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3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3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1100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3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1101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03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1110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03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1111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17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3536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a byte?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byte is 8 bits.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Exercise: Consider the hexadecimal byte-dump</a:t>
            </a:r>
          </a:p>
          <a:p>
            <a:pPr marL="0" indent="0">
              <a:buNone/>
            </a:pPr>
            <a:r>
              <a:rPr lang="en-US" dirty="0"/>
              <a:t>e8 02 1a </a:t>
            </a:r>
            <a:r>
              <a:rPr lang="en-US" dirty="0" err="1"/>
              <a:t>ff</a:t>
            </a:r>
            <a:endParaRPr lang="en-US" dirty="0"/>
          </a:p>
          <a:p>
            <a:pPr marL="0" indent="0">
              <a:buNone/>
            </a:pPr>
            <a:r>
              <a:rPr lang="en-US" b="1" i="1" dirty="0"/>
              <a:t>Circle</a:t>
            </a:r>
            <a:r>
              <a:rPr lang="en-US" dirty="0"/>
              <a:t> the first byte in this dump</a:t>
            </a:r>
            <a:endParaRPr lang="en-US" b="1" i="1" dirty="0"/>
          </a:p>
          <a:p>
            <a:pPr marL="0" indent="0">
              <a:buNone/>
            </a:pPr>
            <a:r>
              <a:rPr lang="en-US" b="1" i="1" dirty="0"/>
              <a:t>Write</a:t>
            </a:r>
            <a:r>
              <a:rPr lang="en-US" dirty="0"/>
              <a:t> this byte in binary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96320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Exercise: What does the byte 0x62 mean if interpreted as an ASCII character?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Exercise: What does the byte 0x62 mean if interpreted as a binary number?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6937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Exercise: What does the byte 0x44 mean if interpreted as an ASCII character?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Exercise: What does the byte 0x44 mean if interpreted as a binary number?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56288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endian / little endian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1000</a:t>
            </a:r>
            <a:r>
              <a:rPr lang="en-US" baseline="-25000" dirty="0"/>
              <a:t>10</a:t>
            </a:r>
            <a:r>
              <a:rPr lang="en-US" dirty="0"/>
              <a:t> can be written with the bytes</a:t>
            </a:r>
          </a:p>
          <a:p>
            <a:pPr marL="0" indent="0">
              <a:buNone/>
            </a:pPr>
            <a:r>
              <a:rPr lang="en-US" dirty="0"/>
              <a:t>big endian:   most significant byte first</a:t>
            </a:r>
          </a:p>
          <a:p>
            <a:pPr marL="0" indent="0">
              <a:buNone/>
            </a:pPr>
            <a:r>
              <a:rPr lang="en-US" dirty="0"/>
              <a:t>0000 0011     1110 1000		(03 e8)</a:t>
            </a:r>
          </a:p>
          <a:p>
            <a:pPr marL="0" indent="0">
              <a:buNone/>
            </a:pPr>
            <a:r>
              <a:rPr lang="en-US" dirty="0"/>
              <a:t>little endian:  least significant byte first</a:t>
            </a:r>
          </a:p>
          <a:p>
            <a:pPr marL="0" indent="0">
              <a:buNone/>
            </a:pPr>
            <a:r>
              <a:rPr lang="en-US" dirty="0"/>
              <a:t>1110 1000	     0000 0011		(e8 03)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Network order is BIG ENDIAN (whew!)</a:t>
            </a:r>
          </a:p>
          <a:p>
            <a:pPr marL="0" indent="0">
              <a:buNone/>
            </a:pPr>
            <a:r>
              <a:rPr lang="en-US" dirty="0"/>
              <a:t>Intel machines are LITTLE ENDIAN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05531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 the number 700 to binary</a:t>
            </a:r>
          </a:p>
          <a:p>
            <a:r>
              <a:rPr lang="en-US" dirty="0"/>
              <a:t>Write 700 in big-endian format (in binary)</a:t>
            </a:r>
          </a:p>
          <a:p>
            <a:r>
              <a:rPr lang="en-US" dirty="0"/>
              <a:t>Convert the binary to hexadecimal shorthand</a:t>
            </a:r>
          </a:p>
          <a:p>
            <a:r>
              <a:rPr lang="en-US" dirty="0"/>
              <a:t>Write 700 in little-endian (hexadecimal shorthand)</a:t>
            </a:r>
          </a:p>
          <a:p>
            <a:r>
              <a:rPr lang="en-US" dirty="0"/>
              <a:t>Repeat for 443, 587 (these are ports we will use later in the quarter)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89046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Exercise 1: How many values can you represent with 1 bit? 2? 3? 4? 5? 6? 7? 8? 9? 10? </a:t>
            </a:r>
            <a:r>
              <a:rPr lang="en-US" i="1" dirty="0"/>
              <a:t>n</a:t>
            </a:r>
            <a:r>
              <a:rPr lang="en-US" dirty="0"/>
              <a:t> bits?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Exercise 2: How many bits can you represent with a single decimal digit (0-9)?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23505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1589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Exercise: What does the byte 0x44 mean if interpreted as an ASCII character?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Exercise: What does the byte 0x44 mean if interpreted as a binary number?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60658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15205750"/>
              </p:ext>
            </p:extLst>
          </p:nvPr>
        </p:nvGraphicFramePr>
        <p:xfrm>
          <a:off x="457200" y="1719263"/>
          <a:ext cx="4038600" cy="44850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74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4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96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Binary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Octal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2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3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4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5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6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7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118653"/>
              </p:ext>
            </p:extLst>
          </p:nvPr>
        </p:nvGraphicFramePr>
        <p:xfrm>
          <a:off x="4669536" y="1746695"/>
          <a:ext cx="3810000" cy="14817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2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Binary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Octal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unused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8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Calibri" panose="020F0502020204030204" pitchFamily="34" charset="0"/>
                        </a:rPr>
                        <a:t>unused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9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054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 and Class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http://faculty-web.msoe.edu/yoder/cs2911</a:t>
            </a:r>
            <a:endParaRPr lang="en-US" dirty="0"/>
          </a:p>
          <a:p>
            <a:pPr marL="638175" lvl="2" indent="-342900">
              <a:buClr>
                <a:schemeClr val="tx2"/>
              </a:buClr>
            </a:pPr>
            <a:r>
              <a:rPr lang="en-US" dirty="0">
                <a:sym typeface="Wingdings" panose="05000000000000000000" pitchFamily="2" charset="2"/>
              </a:rPr>
              <a:t>Syllabus</a:t>
            </a:r>
          </a:p>
          <a:p>
            <a:pPr marL="638175" lvl="2" indent="-342900">
              <a:buClr>
                <a:schemeClr val="tx2"/>
              </a:buClr>
            </a:pPr>
            <a:r>
              <a:rPr lang="en-US" dirty="0">
                <a:sym typeface="Wingdings" panose="05000000000000000000" pitchFamily="2" charset="2"/>
              </a:rPr>
              <a:t>Free resources for students</a:t>
            </a:r>
          </a:p>
          <a:p>
            <a:pPr marL="638175" lvl="2" indent="-342900">
              <a:buClr>
                <a:schemeClr val="tx2"/>
              </a:buClr>
            </a:pPr>
            <a:r>
              <a:rPr lang="en-US" dirty="0">
                <a:sym typeface="Wingdings" panose="05000000000000000000" pitchFamily="2" charset="2"/>
              </a:rPr>
              <a:t>Lab schedule</a:t>
            </a:r>
          </a:p>
          <a:p>
            <a:pPr marL="638175" lvl="2" indent="-342900">
              <a:buClr>
                <a:schemeClr val="tx2"/>
              </a:buClr>
            </a:pPr>
            <a:r>
              <a:rPr lang="en-US" dirty="0">
                <a:sym typeface="Wingdings" panose="05000000000000000000" pitchFamily="2" charset="2"/>
              </a:rPr>
              <a:t>Teams of two</a:t>
            </a:r>
          </a:p>
          <a:p>
            <a:pPr marL="638175" lvl="2" indent="-342900">
              <a:buClr>
                <a:schemeClr val="tx2"/>
              </a:buClr>
            </a:pPr>
            <a:r>
              <a:rPr lang="en-US" dirty="0">
                <a:sym typeface="Wingdings" panose="05000000000000000000" pitchFamily="2" charset="2"/>
              </a:rPr>
              <a:t>Python </a:t>
            </a:r>
            <a:r>
              <a:rPr lang="en-US" dirty="0">
                <a:sym typeface="Wingdings" panose="05000000000000000000" pitchFamily="2" charset="2"/>
                <a:hlinkClick r:id="rId4"/>
              </a:rPr>
              <a:t>Coding Standard</a:t>
            </a:r>
            <a:endParaRPr lang="en-US" dirty="0">
              <a:sym typeface="Wingdings" panose="05000000000000000000" pitchFamily="2" charset="2"/>
              <a:hlinkClick r:id="rId5"/>
            </a:endParaRPr>
          </a:p>
          <a:p>
            <a:pPr marL="638175" lvl="2" indent="-342900">
              <a:buClr>
                <a:schemeClr val="tx2"/>
              </a:buClr>
            </a:pPr>
            <a:r>
              <a:rPr lang="en-US" dirty="0">
                <a:sym typeface="Wingdings" panose="05000000000000000000" pitchFamily="2" charset="2"/>
                <a:hlinkClick r:id="rId5"/>
              </a:rPr>
              <a:t>Instructional Vocabulary</a:t>
            </a:r>
            <a:r>
              <a:rPr lang="en-US" dirty="0">
                <a:sym typeface="Wingdings" panose="05000000000000000000" pitchFamily="2" charset="2"/>
              </a:rPr>
              <a:t> for ESL students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60966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endian / little endian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1000</a:t>
            </a:r>
            <a:r>
              <a:rPr lang="en-US" baseline="-25000" dirty="0"/>
              <a:t>10</a:t>
            </a:r>
            <a:r>
              <a:rPr lang="en-US" dirty="0"/>
              <a:t> can be written with the bytes</a:t>
            </a:r>
          </a:p>
          <a:p>
            <a:pPr marL="0" indent="0">
              <a:buNone/>
            </a:pPr>
            <a:r>
              <a:rPr lang="en-US" dirty="0"/>
              <a:t>big endian:   most significant byte first</a:t>
            </a:r>
          </a:p>
          <a:p>
            <a:pPr marL="0" indent="0">
              <a:buNone/>
            </a:pPr>
            <a:r>
              <a:rPr lang="en-US" dirty="0"/>
              <a:t>0000 0011     1110 1000</a:t>
            </a:r>
          </a:p>
          <a:p>
            <a:pPr marL="0" indent="0">
              <a:buNone/>
            </a:pPr>
            <a:r>
              <a:rPr lang="en-US" dirty="0"/>
              <a:t>little endian:  least significant byte first</a:t>
            </a:r>
          </a:p>
          <a:p>
            <a:pPr marL="0" indent="0">
              <a:buNone/>
            </a:pPr>
            <a:r>
              <a:rPr lang="en-US" dirty="0"/>
              <a:t>1110 1000	     0000 0011</a:t>
            </a:r>
          </a:p>
          <a:p>
            <a:pPr marL="0" indent="0">
              <a:buNone/>
            </a:pPr>
            <a:r>
              <a:rPr lang="en-US" sz="2000" dirty="0"/>
              <a:t>Ex: What do these look like in hexadecimal?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Network order is BIG ENDIAN (whew!)</a:t>
            </a:r>
          </a:p>
          <a:p>
            <a:pPr marL="0" indent="0">
              <a:buNone/>
            </a:pPr>
            <a:r>
              <a:rPr lang="en-US" dirty="0"/>
              <a:t>Intel machines are LITTLE ENDIAN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01251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Exercise 1: How many values can you represent with 1 bit? 2? 3? 4? 5? 6? 7? 8? 9? 10? </a:t>
            </a:r>
            <a:r>
              <a:rPr lang="en-US" i="1" dirty="0"/>
              <a:t>n</a:t>
            </a:r>
            <a:r>
              <a:rPr lang="en-US" dirty="0"/>
              <a:t> bits?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Exercise 2: How many bits can you represent with a single decimal digit (0-9)?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108437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Wireshark 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Wireshark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933026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Computer Networking: A Top Down Approach </a:t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7</a:t>
            </a:r>
            <a:r>
              <a:rPr lang="en-US" altLang="en-US" sz="3200" baseline="30000" dirty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endParaRPr lang="en-US" altLang="en-US" sz="3200" dirty="0">
              <a:solidFill>
                <a:srgbClr val="008000"/>
              </a:solidFill>
              <a:latin typeface="Gill Sans MT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  <p:pic>
        <p:nvPicPr>
          <p:cNvPr id="6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someone you don’t know and learn</a:t>
            </a:r>
          </a:p>
          <a:p>
            <a:pPr lvl="1"/>
            <a:r>
              <a:rPr lang="en-US" dirty="0"/>
              <a:t>Their name</a:t>
            </a:r>
          </a:p>
          <a:p>
            <a:pPr lvl="1"/>
            <a:r>
              <a:rPr lang="en-US" dirty="0"/>
              <a:t>One interesting thing they did this summer</a:t>
            </a:r>
          </a:p>
          <a:p>
            <a:r>
              <a:rPr lang="en-US" dirty="0"/>
              <a:t>Be prepared to tell this to the rest of the class</a:t>
            </a:r>
          </a:p>
          <a:p>
            <a:r>
              <a:rPr lang="en-US" dirty="0"/>
              <a:t>Just 2 minutes… make sure you all get a turn!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4362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27B2A-835A-45CA-B866-55FBEB8D1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37CC9-C6FF-4E2D-B627-227ABB909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300537"/>
          </a:xfrm>
        </p:spPr>
        <p:txBody>
          <a:bodyPr/>
          <a:lstStyle/>
          <a:p>
            <a:r>
              <a:rPr lang="en-US" sz="3200" dirty="0">
                <a:solidFill>
                  <a:srgbClr val="000000"/>
                </a:solidFill>
              </a:rPr>
              <a:t>More than 25% of college students have been diagnosed or treated by a professional for a mental health condition within the past year</a:t>
            </a:r>
          </a:p>
          <a:p>
            <a:r>
              <a:rPr lang="en" sz="3200" dirty="0">
                <a:solidFill>
                  <a:srgbClr val="000000"/>
                </a:solidFill>
              </a:rPr>
              <a:t>Suicide is the 3rd leading cause of death on college campuses.</a:t>
            </a:r>
          </a:p>
          <a:p>
            <a:r>
              <a:rPr lang="en-US" sz="3200" dirty="0">
                <a:solidFill>
                  <a:srgbClr val="000000"/>
                </a:solidFill>
              </a:rPr>
              <a:t>64% of young adults who are no longer in college are not attending college because of a MH related reason.</a:t>
            </a:r>
          </a:p>
          <a:p>
            <a:endParaRPr lang="en" sz="3200" dirty="0">
              <a:solidFill>
                <a:srgbClr val="000000"/>
              </a:solidFill>
            </a:endParaRPr>
          </a:p>
          <a:p>
            <a:endParaRPr lang="en-US" sz="32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FB38D6-EE27-4905-98DB-FAB3F5C02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4971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Encodings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store anything as 1's and 0's</a:t>
            </a:r>
          </a:p>
          <a:p>
            <a:r>
              <a:rPr lang="en-US" dirty="0"/>
              <a:t>Exercise: Brainstorm the types of things that you might want to send over the internet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1661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send these things over the internet?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may need a few sheets of paper to hold your notes on this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2965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2739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a byte?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byte is 8 bits.</a:t>
            </a:r>
          </a:p>
          <a:p>
            <a:pPr marL="0" indent="0">
              <a:buNone/>
            </a:pPr>
            <a:r>
              <a:rPr lang="en-US" dirty="0"/>
              <a:t>So 1000</a:t>
            </a:r>
            <a:r>
              <a:rPr lang="en-US" baseline="-25000" dirty="0"/>
              <a:t>10</a:t>
            </a:r>
            <a:r>
              <a:rPr lang="en-US" dirty="0"/>
              <a:t> can be written with two bytes:</a:t>
            </a:r>
          </a:p>
          <a:p>
            <a:pPr marL="0" indent="0">
              <a:buNone/>
            </a:pPr>
            <a:r>
              <a:rPr lang="en-US" dirty="0"/>
              <a:t>0000 0011     1110 1000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do you write this in hexadecimal?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46063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bd7b7e00-4a1e-4e2e-ac91-c9b60ca396bd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57864</TotalTime>
  <Words>1403</Words>
  <Application>Microsoft Office PowerPoint</Application>
  <PresentationFormat>On-screen Show (4:3)</PresentationFormat>
  <Paragraphs>552</Paragraphs>
  <Slides>33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Gill Sans MT</vt:lpstr>
      <vt:lpstr>Tahoma</vt:lpstr>
      <vt:lpstr>Times New Roman</vt:lpstr>
      <vt:lpstr>Wingdings</vt:lpstr>
      <vt:lpstr>2_Network</vt:lpstr>
      <vt:lpstr>    CS2911 Week 1, Class 1</vt:lpstr>
      <vt:lpstr>Safety Review</vt:lpstr>
      <vt:lpstr>Syllabus and Class Layout</vt:lpstr>
      <vt:lpstr>Introductions</vt:lpstr>
      <vt:lpstr>Mental Health</vt:lpstr>
      <vt:lpstr>Binary Encodings</vt:lpstr>
      <vt:lpstr>How do we send these things over the internet? </vt:lpstr>
      <vt:lpstr>PowerPoint Presentation</vt:lpstr>
      <vt:lpstr>What's a byte?</vt:lpstr>
      <vt:lpstr>Representing characters with bytes</vt:lpstr>
      <vt:lpstr> Required ASCII characters</vt:lpstr>
      <vt:lpstr>PowerPoint Presentation</vt:lpstr>
      <vt:lpstr>UDP Header</vt:lpstr>
      <vt:lpstr>You are now ready to finish Lab 2!</vt:lpstr>
      <vt:lpstr>Questions about Lab 2?</vt:lpstr>
      <vt:lpstr>    CS2911 Week 1, Class 2</vt:lpstr>
      <vt:lpstr>Questions?</vt:lpstr>
      <vt:lpstr>Symbols</vt:lpstr>
      <vt:lpstr>Exercise: Complete the hexadecimal columns</vt:lpstr>
      <vt:lpstr>PowerPoint Presentation</vt:lpstr>
      <vt:lpstr>What's a byte?</vt:lpstr>
      <vt:lpstr>Exercise</vt:lpstr>
      <vt:lpstr>Exercise</vt:lpstr>
      <vt:lpstr>Big endian / little endian</vt:lpstr>
      <vt:lpstr>Exercise</vt:lpstr>
      <vt:lpstr>PowerPoint Presentation</vt:lpstr>
      <vt:lpstr>PowerPoint Presentation</vt:lpstr>
      <vt:lpstr>Exercise</vt:lpstr>
      <vt:lpstr>PowerPoint Presentation</vt:lpstr>
      <vt:lpstr>Big endian / little endian</vt:lpstr>
      <vt:lpstr>PowerPoint Presentation</vt:lpstr>
      <vt:lpstr>Wireshark Demo</vt:lpstr>
      <vt:lpstr>Acknowledgement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Josiah</cp:lastModifiedBy>
  <cp:revision>1587</cp:revision>
  <cp:lastPrinted>2019-09-12T15:06:51Z</cp:lastPrinted>
  <dcterms:created xsi:type="dcterms:W3CDTF">1999-09-06T21:32:20Z</dcterms:created>
  <dcterms:modified xsi:type="dcterms:W3CDTF">2019-09-12T15:07:14Z</dcterms:modified>
</cp:coreProperties>
</file>