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38" r:id="rId3"/>
    <p:sldId id="339" r:id="rId4"/>
    <p:sldId id="340" r:id="rId5"/>
    <p:sldId id="341" r:id="rId6"/>
    <p:sldId id="332" r:id="rId7"/>
    <p:sldId id="333" r:id="rId8"/>
    <p:sldId id="334" r:id="rId9"/>
    <p:sldId id="330" r:id="rId10"/>
    <p:sldId id="331" r:id="rId11"/>
    <p:sldId id="32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47" d="100"/>
          <a:sy n="47" d="100"/>
        </p:scale>
        <p:origin x="11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8 November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8 November 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17q1 6-1 1,3,5,6,7,11-16</a:t>
            </a:r>
          </a:p>
          <a:p>
            <a:pPr fontAlgn="base"/>
            <a:r>
              <a:rPr lang="en-US" b="1" dirty="0"/>
              <a:t>18q1 6-1 1-4,6-11,13-14</a:t>
            </a:r>
          </a:p>
          <a:p>
            <a:pPr fontAlgn="base"/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8 November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8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Picture: How is Lab 9 code used in real life?</a:t>
            </a:r>
          </a:p>
          <a:p>
            <a:endParaRPr lang="en-US" dirty="0"/>
          </a:p>
          <a:p>
            <a:r>
              <a:rPr lang="en-US" dirty="0"/>
              <a:t>Lots of people use the web to secure sensitive information like credit cards and social security numbers.</a:t>
            </a:r>
          </a:p>
          <a:p>
            <a:r>
              <a:rPr lang="en-US" dirty="0"/>
              <a:t>All web protocols (HTTPS, SMTP, IMAP, …) use TLS to secure data.</a:t>
            </a:r>
          </a:p>
          <a:p>
            <a:r>
              <a:rPr lang="en-US" dirty="0"/>
              <a:t>TLS uses public-private key algorithms to exchange symmetric keys.</a:t>
            </a:r>
          </a:p>
          <a:p>
            <a:r>
              <a:rPr lang="en-US" dirty="0"/>
              <a:t>RSA is the public-private key algorithm that TLS uses the most often</a:t>
            </a:r>
          </a:p>
          <a:p>
            <a:r>
              <a:rPr lang="en-US" dirty="0"/>
              <a:t>Lab 9 is about RSA. When you complete this lab, you will see how RSA can be turned into a program to encrypt/decrypt data.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8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12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Dual EC DRBG – known </a:t>
            </a:r>
          </a:p>
          <a:p>
            <a:endParaRPr lang="en-US" dirty="0"/>
          </a:p>
          <a:p>
            <a:r>
              <a:rPr lang="en-US" dirty="0"/>
              <a:t>Bruce </a:t>
            </a:r>
            <a:r>
              <a:rPr lang="en-US" dirty="0" err="1"/>
              <a:t>Schneier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9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(Repeat of previous slide)</a:t>
            </a:r>
          </a:p>
          <a:p>
            <a:r>
              <a:rPr lang="en-US" dirty="0"/>
              <a:t>Big Picture: How is Lab 9 code used in real life?</a:t>
            </a:r>
          </a:p>
          <a:p>
            <a:endParaRPr lang="en-US" dirty="0"/>
          </a:p>
          <a:p>
            <a:r>
              <a:rPr lang="en-US" dirty="0"/>
              <a:t>Lots of people use the web to secure sensitive information like credit cards and social security numbers.</a:t>
            </a:r>
          </a:p>
          <a:p>
            <a:r>
              <a:rPr lang="en-US" dirty="0"/>
              <a:t>All web protocols (HTTPS, SMTP, IMAP, …) use TLS to secure data.</a:t>
            </a:r>
          </a:p>
          <a:p>
            <a:r>
              <a:rPr lang="en-US" dirty="0"/>
              <a:t>TLS uses public-private key algorithms to exchange symmetric keys.</a:t>
            </a:r>
          </a:p>
          <a:p>
            <a:r>
              <a:rPr lang="en-US" dirty="0"/>
              <a:t>RSA is the public-private key algorithm that TLS uses the most often</a:t>
            </a:r>
          </a:p>
          <a:p>
            <a:r>
              <a:rPr lang="en-US" dirty="0"/>
              <a:t>Lab 9 is about RSA. When you complete this lab, you will see how RSA can be turned into a program to encrypt/decrypt data.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8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94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Picture: How is Lab 9 code used in real life?</a:t>
            </a:r>
          </a:p>
          <a:p>
            <a:endParaRPr lang="en-US" dirty="0"/>
          </a:p>
          <a:p>
            <a:r>
              <a:rPr lang="en-US" dirty="0"/>
              <a:t>Lots of people use the web to secure sensitive information like credit cards and social security numbers.</a:t>
            </a:r>
          </a:p>
          <a:p>
            <a:r>
              <a:rPr lang="en-US" dirty="0"/>
              <a:t>All web protocols (HTTPS, SMTP, IMAP, …) use TLS to secure data.</a:t>
            </a:r>
          </a:p>
          <a:p>
            <a:r>
              <a:rPr lang="en-US" dirty="0"/>
              <a:t>TLS uses public-private key algorithms to exchange symmetric keys.</a:t>
            </a:r>
          </a:p>
          <a:p>
            <a:r>
              <a:rPr lang="en-US" dirty="0"/>
              <a:t>RSA is the public-private key algorithm that TLS uses the most often</a:t>
            </a:r>
          </a:p>
          <a:p>
            <a:r>
              <a:rPr lang="en-US" dirty="0"/>
              <a:t>Lab 9 is about RSA. When you complete this lab, you will see how RSA can be turned into a program to encrypt/decrypt data.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8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2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Fine print: prizes no</a:t>
            </a:r>
            <a:r>
              <a:rPr lang="en-US" baseline="0" dirty="0"/>
              <a:t> longer offered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8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87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Various Wikipedia articles</a:t>
            </a:r>
          </a:p>
          <a:p>
            <a:endParaRPr lang="en-US" dirty="0"/>
          </a:p>
          <a:p>
            <a:r>
              <a:rPr lang="en-US" dirty="0"/>
              <a:t>17q1: AES added after class, label</a:t>
            </a:r>
            <a:r>
              <a:rPr lang="en-US" baseline="0" dirty="0"/>
              <a:t> "public key" added after class</a:t>
            </a:r>
          </a:p>
          <a:p>
            <a:endParaRPr lang="en-US" baseline="0" dirty="0"/>
          </a:p>
          <a:p>
            <a:r>
              <a:rPr lang="en-US" baseline="0" dirty="0"/>
              <a:t>Diffie-</a:t>
            </a:r>
            <a:r>
              <a:rPr lang="en-US" baseline="0" dirty="0" err="1"/>
              <a:t>Helman</a:t>
            </a:r>
            <a:r>
              <a:rPr lang="en-US" baseline="0" dirty="0"/>
              <a:t> identical to RSA in key length for same security.</a:t>
            </a:r>
          </a:p>
          <a:p>
            <a:endParaRPr lang="en-US" baseline="0" dirty="0"/>
          </a:p>
          <a:p>
            <a:r>
              <a:rPr lang="en-US" baseline="0" dirty="0"/>
              <a:t>Note that Diffie-Hellman allows "mixing" of the keys, but not "</a:t>
            </a:r>
            <a:r>
              <a:rPr lang="en-US" baseline="0" dirty="0" err="1"/>
              <a:t>unmixing</a:t>
            </a:r>
            <a:r>
              <a:rPr lang="en-US" baseline="0" dirty="0"/>
              <a:t>" like RSA.  This can be a good thing if you want perfect forward secrecy, but makes it harder to authenticate.</a:t>
            </a:r>
            <a:br>
              <a:rPr lang="en-US" baseline="0" dirty="0"/>
            </a:b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8 November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1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84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points:</a:t>
            </a:r>
          </a:p>
          <a:p>
            <a:r>
              <a:rPr lang="en-US" dirty="0"/>
              <a:t>http://articles.latimes.com/2013/nov/23/local/la-me-mavis-batey-20131124</a:t>
            </a:r>
          </a:p>
          <a:p>
            <a:endParaRPr lang="en-US" dirty="0"/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“It was a strange little outfit in the cottage,” Mavis said. Knox was a true eccentric, often so wrapped up in the puzzle he was working on that he would absent-mindedly stuff a lunchtime sandwich into his pipe rather than his tobacco: “</a:t>
            </a:r>
            <a:r>
              <a:rPr kumimoji="1"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Organisation</a:t>
            </a:r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is not a word you would associate with Dilly Knox. When I arrived, he said: 'Oh, hello, we’re breaking machines, have you got a pencil?’ That was it. I was never really told what to do. I think, looking back on it, that was a great precedent in my life, because he taught me to think that you could do things yourself without always checking up to see what the book said.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only 19, Mavis began working on the updated Italian Naval Enigma machine and, in late March 1941, broke into the system, reading a message which said simply: “Today’s the day minus three.” “Why they had to say that I can’t imagine,” she recalled. “It seems rather daft, but they did. So we worked for three days. …” The Italians were planning to attack a Royal Navy convoy carrying supplies from Cairo to Greece, and the messages carried full details of the Italian plans for attack: “How many cruisers there were, and how many submarines were to be there and where they were to be at such and such a time, absolutely incredible that they should spell it all out.”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main flaw of the Enigma machine, seen by the inventors as a security-enhancing measure, was that it would never encipher a letter as itself: “I picked up this message and thought: 'There is not a single L in this message.’ My chap had been told to send out a dummy message and he had just had a fag and pressed the last key of the middle row of his keyboard, the L. So that was the only letter that didn’t come out.”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http://www.telegraph.co.uk/news/obituaries/military-obituaries/special-forces-obituaries/10447712/Mavis-Batey-obituary.html</a:t>
            </a:r>
          </a:p>
          <a:p>
            <a:endParaRPr lang="en-US" dirty="0"/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One day she was examining a message sent on the Italian navy's Enigma and noticed that there was not one L in it. Knowing that the machine never encoded a letter as itself, she suspected that she was looking at a test message a lazy operator had made by repeatedly pressing the L key. </a:t>
            </a:r>
            <a:r>
              <a:rPr kumimoji="1" lang="en-US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 this discovery, "Mavis broke the main Italian naval Enigma," Smith told The Times last week, "and reconstructed its inner workings on the basis of one single message."</a:t>
            </a:r>
          </a:p>
          <a:p>
            <a:endParaRPr kumimoji="1"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March 1941 she decoded a far more important dispatch. The Italian navy had transmitted a message that said "Today's the day minus three," signaling a major attack in three days. The next intercepted message supplied details of the battle plan, including the number of Italian warships and the time and location of the assault.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5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news/obituaries/military-obituaries/special-forces-obituaries/10447712/Mavis-Batey-obituary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lock_cipher#Notable_block_ciphe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.columbia.edu/~woit/wordpress/?p=704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serware.com/2009/09/stick-figure-guide-to-advance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SA_Factoring_Challeng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USD" TargetMode="External"/><Relationship Id="rId4" Type="http://schemas.openxmlformats.org/officeDocument/2006/relationships/hyperlink" Target="https://en.wikipedia.org/wiki/RSA_Factoring_Challenge#cite_note-rsa-news-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/>
              <a:t>Week 7, </a:t>
            </a:r>
            <a:r>
              <a:rPr lang="en-US" dirty="0"/>
              <a:t>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Map (</a:t>
            </a:r>
            <a:r>
              <a:rPr lang="en-US" dirty="0" err="1">
                <a:sym typeface="Wingdings" panose="05000000000000000000" pitchFamily="2" charset="2"/>
              </a:rPr>
              <a:t>dict</a:t>
            </a:r>
            <a:r>
              <a:rPr lang="en-US" dirty="0">
                <a:sym typeface="Wingdings" panose="05000000000000000000" pitchFamily="2" charset="2"/>
              </a:rPr>
              <a:t>) objects in Python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Email Protocols</a:t>
            </a:r>
          </a:p>
          <a:p>
            <a:pPr marL="344487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WWII Encryption:</a:t>
            </a:r>
            <a:br>
              <a:rPr lang="en-US" dirty="0"/>
            </a:br>
            <a:r>
              <a:rPr lang="en-US" dirty="0"/>
              <a:t>The Enigma and the Bomb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Mavis </a:t>
            </a:r>
            <a:r>
              <a:rPr lang="en-US" dirty="0" err="1">
                <a:hlinkClick r:id="rId3"/>
              </a:rPr>
              <a:t>Batey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6" name="Picture 2" descr="http://i.telegraph.co.uk/multimedia/archive/02732/batey_si_2732912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4381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51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86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2400" dirty="0"/>
            </a:br>
            <a:r>
              <a:rPr lang="en-US" sz="4800" dirty="0"/>
              <a:t>Symmetric keys are used</a:t>
            </a:r>
            <a:br>
              <a:rPr lang="en-US" sz="4800" dirty="0"/>
            </a:br>
            <a:r>
              <a:rPr lang="en-US" sz="4800" dirty="0"/>
              <a:t>to encrypt all encrypted payload data</a:t>
            </a:r>
            <a:br>
              <a:rPr lang="en-US" sz="4800" dirty="0"/>
            </a:br>
            <a:r>
              <a:rPr lang="en-US" sz="4800" dirty="0"/>
              <a:t>sent over the internet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53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Standard Symmetric Block Cipher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DES, Triple DES (Data Encryption Standard)</a:t>
            </a:r>
          </a:p>
          <a:p>
            <a:pPr lvl="1"/>
            <a:r>
              <a:rPr lang="en-US" dirty="0"/>
              <a:t>NSA</a:t>
            </a:r>
          </a:p>
          <a:p>
            <a:r>
              <a:rPr lang="en-US" dirty="0"/>
              <a:t>AES (Advanced Encryption Standard)</a:t>
            </a:r>
          </a:p>
          <a:p>
            <a:pPr lvl="1"/>
            <a:r>
              <a:rPr lang="en-US" dirty="0"/>
              <a:t>NIST, </a:t>
            </a:r>
            <a:r>
              <a:rPr lang="en-US" dirty="0">
                <a:hlinkClick r:id="rId4"/>
              </a:rPr>
              <a:t>but note NSA involvement in other algorithms published by NIST</a:t>
            </a:r>
            <a:endParaRPr lang="en-US" dirty="0"/>
          </a:p>
          <a:p>
            <a:r>
              <a:rPr lang="en-US" dirty="0"/>
              <a:t>Blowfish</a:t>
            </a:r>
          </a:p>
          <a:p>
            <a:pPr lvl="1"/>
            <a:r>
              <a:rPr lang="en-US" dirty="0"/>
              <a:t>Not standard. Self-published algorithm</a:t>
            </a:r>
          </a:p>
          <a:p>
            <a:r>
              <a:rPr lang="en-US" dirty="0"/>
              <a:t>Why not write your own? (Because …)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36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http://www.moserware.com/2009/09/stick-figure-guide-to-advanced.html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Read the whole thing! (Just for fun </a:t>
            </a:r>
            <a:r>
              <a:rPr lang="en-US" dirty="0">
                <a:sym typeface="Wingdings" panose="05000000000000000000" pitchFamily="2" charset="2"/>
              </a:rPr>
              <a:t>)</a:t>
            </a:r>
          </a:p>
          <a:p>
            <a:r>
              <a:rPr lang="en-US" dirty="0">
                <a:sym typeface="Wingdings" panose="05000000000000000000" pitchFamily="2" charset="2"/>
              </a:rPr>
              <a:t>[Outside of scope of class]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“</a:t>
            </a:r>
            <a:r>
              <a:rPr lang="en-US" dirty="0"/>
              <a:t>If you’re teaching a class, consider giving extra credit to any student giving a worthy interpretive dance rendition in accordance with the Foot-Shooting Prevention Agreement.”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993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86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2400" dirty="0"/>
            </a:br>
            <a:r>
              <a:rPr lang="en-US" sz="4800" dirty="0"/>
              <a:t>Symmetric keys are used</a:t>
            </a:r>
            <a:br>
              <a:rPr lang="en-US" sz="4800" dirty="0"/>
            </a:br>
            <a:r>
              <a:rPr lang="en-US" sz="4800" dirty="0"/>
              <a:t>to encrypt all payload data</a:t>
            </a:r>
            <a:br>
              <a:rPr lang="en-US" sz="4800" dirty="0"/>
            </a:br>
            <a:r>
              <a:rPr lang="en-US" sz="4800" dirty="0"/>
              <a:t>sent over the internet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690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86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2400" dirty="0"/>
            </a:br>
            <a:r>
              <a:rPr lang="en-US" sz="4800" dirty="0"/>
              <a:t>RSA is used to </a:t>
            </a:r>
            <a:br>
              <a:rPr lang="en-US" sz="4800" dirty="0"/>
            </a:br>
            <a:r>
              <a:rPr lang="en-US" sz="4800" dirty="0"/>
              <a:t>share symmetric keys </a:t>
            </a:r>
            <a:br>
              <a:rPr lang="en-US" sz="4800" dirty="0"/>
            </a:br>
            <a:r>
              <a:rPr lang="en-US" sz="4800" dirty="0"/>
              <a:t>over the internet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991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factoring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412389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wiki/</a:t>
            </a:r>
            <a:r>
              <a:rPr lang="en-US" dirty="0" err="1">
                <a:hlinkClick r:id="rId3"/>
              </a:rPr>
              <a:t>RSA_Factoring_Challenge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25880" y="1634649"/>
          <a:ext cx="6380480" cy="477774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Prize </a:t>
                      </a:r>
                      <a:r>
                        <a:rPr lang="en-US" sz="28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offered*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Factored 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$1,000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$17,226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$9,383 </a:t>
                      </a:r>
                      <a:endParaRPr lang="en-US" sz="2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$10,000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$20,000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$50,000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$75,000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$100,000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$150,000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tooltip="USD"/>
                        </a:rPr>
                        <a:t>$200,000 </a:t>
                      </a:r>
                      <a:endParaRPr lang="en-US" sz="2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8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SE-1011 Dr. Josiah Yoder Slide style: Dr.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457200"/>
            <a:ext cx="7543800" cy="1295400"/>
          </a:xfrm>
        </p:spPr>
        <p:txBody>
          <a:bodyPr/>
          <a:lstStyle/>
          <a:p>
            <a:r>
              <a:rPr lang="en-US" dirty="0"/>
              <a:t>Key Length Comparison (bits)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FF00E-8556-4567-8A36-0C12EF69049D}"/>
              </a:ext>
            </a:extLst>
          </p:cNvPr>
          <p:cNvSpPr/>
          <p:nvPr/>
        </p:nvSpPr>
        <p:spPr bwMode="auto">
          <a:xfrm>
            <a:off x="7772400" y="0"/>
            <a:ext cx="15240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4831662"/>
              </p:ext>
            </p:extLst>
          </p:nvPr>
        </p:nvGraphicFramePr>
        <p:xfrm>
          <a:off x="20638" y="708025"/>
          <a:ext cx="8818561" cy="54213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7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59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Public-Key algorithms</a:t>
                      </a: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 err="1">
                          <a:effectLst/>
                        </a:rPr>
                        <a:t>Sym</a:t>
                      </a:r>
                      <a:r>
                        <a:rPr lang="en-US" sz="3600" u="none" strike="noStrike" dirty="0">
                          <a:effectLst/>
                        </a:rPr>
                        <a:t>-</a:t>
                      </a:r>
                    </a:p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metric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"Crack-able date" </a:t>
                      </a:r>
                      <a:br>
                        <a:rPr lang="en-US" sz="3600" u="none" strike="noStrike" dirty="0">
                          <a:effectLst/>
                        </a:rPr>
                      </a:br>
                      <a:r>
                        <a:rPr lang="en-US" sz="2400" u="none" strike="noStrike" dirty="0">
                          <a:effectLst/>
                        </a:rPr>
                        <a:t>(2003 estimates)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RSA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Elliptic Curve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135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1024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160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80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2006 - 2010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2048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224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112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2030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3072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256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>
                          <a:effectLst/>
                        </a:rPr>
                        <a:t>128</a:t>
                      </a:r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SECRET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pPr algn="r" fontAlgn="b"/>
                      <a:endParaRPr lang="en-US" sz="3600" b="0" i="0" u="none" strike="noStrike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u="none" strike="noStrike" dirty="0">
                          <a:effectLst/>
                        </a:rPr>
                        <a:t>384</a:t>
                      </a:r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600" b="0" i="0" u="none" strike="noStrike" dirty="0">
                        <a:solidFill>
                          <a:srgbClr val="252525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TOP SEC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11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WWII Encryption:</a:t>
            </a:r>
            <a:br>
              <a:rPr lang="en-US" dirty="0"/>
            </a:br>
            <a:r>
              <a:rPr lang="en-US" dirty="0"/>
              <a:t>The Enigma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story of a known-plaintext attack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http://www.cnet.com/pictures/breaking-the-nazis-enigma-codes-at-bletchley-park-photos/2/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90133"/>
            <a:ext cx="350121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06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58791</TotalTime>
  <Words>1269</Words>
  <Application>Microsoft Office PowerPoint</Application>
  <PresentationFormat>On-screen Show (4:3)</PresentationFormat>
  <Paragraphs>206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7, Class 1</vt:lpstr>
      <vt:lpstr>PowerPoint Presentation</vt:lpstr>
      <vt:lpstr>Standard Symmetric Block Cipher Algorithms</vt:lpstr>
      <vt:lpstr>AES</vt:lpstr>
      <vt:lpstr>PowerPoint Presentation</vt:lpstr>
      <vt:lpstr>PowerPoint Presentation</vt:lpstr>
      <vt:lpstr>RSA factoring challenge</vt:lpstr>
      <vt:lpstr>Key Length Comparison (bits)</vt:lpstr>
      <vt:lpstr>WWII Encryption: The Enigma Machine</vt:lpstr>
      <vt:lpstr>WWII Encryption: The Enigma and the Bomb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1777</cp:revision>
  <cp:lastPrinted>2017-10-17T12:49:56Z</cp:lastPrinted>
  <dcterms:created xsi:type="dcterms:W3CDTF">1999-09-06T21:32:20Z</dcterms:created>
  <dcterms:modified xsi:type="dcterms:W3CDTF">2019-11-08T21:55:19Z</dcterms:modified>
</cp:coreProperties>
</file>