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ink/ink1.xml" ContentType="application/inkml+xml"/>
  <Override PartName="/ppt/ink/ink2.xml" ContentType="application/inkml+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78" r:id="rId3"/>
    <p:sldId id="375" r:id="rId4"/>
    <p:sldId id="376" r:id="rId5"/>
    <p:sldId id="392" r:id="rId6"/>
    <p:sldId id="384" r:id="rId7"/>
    <p:sldId id="386" r:id="rId8"/>
    <p:sldId id="385" r:id="rId9"/>
    <p:sldId id="387" r:id="rId10"/>
    <p:sldId id="388" r:id="rId11"/>
    <p:sldId id="393" r:id="rId12"/>
    <p:sldId id="389" r:id="rId13"/>
    <p:sldId id="390" r:id="rId14"/>
    <p:sldId id="381" r:id="rId15"/>
    <p:sldId id="382" r:id="rId16"/>
    <p:sldId id="370" r:id="rId17"/>
    <p:sldId id="371" r:id="rId18"/>
    <p:sldId id="372" r:id="rId19"/>
    <p:sldId id="377" r:id="rId20"/>
    <p:sldId id="379" r:id="rId21"/>
    <p:sldId id="380" r:id="rId22"/>
    <p:sldId id="325" r:id="rId23"/>
    <p:sldId id="25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12T20:43:16.959"/>
    </inkml:context>
    <inkml:brush xml:id="br0">
      <inkml:brushProperty name="width" value="0.05" units="cm"/>
      <inkml:brushProperty name="height" value="0.05" units="cm"/>
    </inkml:brush>
  </inkml:definitions>
  <inkml:trace contextRef="#ctx0" brushRef="#br0">1 61 384,'1'-1'272,"8"-12"-24,4-6-208,0-9-64</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12T20:43:40.741"/>
    </inkml:context>
    <inkml:brush xml:id="br0">
      <inkml:brushProperty name="width" value="0.05" units="cm"/>
      <inkml:brushProperty name="height" value="0.05" units="cm"/>
    </inkml:brush>
  </inkml:definitions>
  <inkml:trace contextRef="#ctx0" brushRef="#br0">3 210 384,'5'-5'272,"25"-40"-24,15-19-208,-1-31-64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CD470-281C-49D6-AB58-DD72293651D7}" type="datetimeFigureOut">
              <a:rPr lang="en-US" smtClean="0"/>
              <a:t>9/12/2020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5A083-1BBB-4077-9AB6-99B5A00372A1}" type="slidenum">
              <a:rPr lang="en-US" smtClean="0"/>
              <a:t>‹#›</a:t>
            </a:fld>
            <a:endParaRPr lang="en-US"/>
          </a:p>
        </p:txBody>
      </p:sp>
    </p:spTree>
    <p:extLst>
      <p:ext uri="{BB962C8B-B14F-4D97-AF65-F5344CB8AC3E}">
        <p14:creationId xmlns:p14="http://schemas.microsoft.com/office/powerpoint/2010/main" val="3036465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This method is needed because</a:t>
            </a:r>
            <a:r>
              <a:rPr lang="en-US" baseline="0" dirty="0"/>
              <a:t> the sender may want to send multiple messages through the same connection, and there is no “next message” mechanism in the Internet.</a:t>
            </a:r>
          </a:p>
          <a:p>
            <a:endParaRPr lang="en-US" dirty="0"/>
          </a:p>
          <a:p>
            <a:r>
              <a:rPr lang="en-US" dirty="0"/>
              <a:t>And</a:t>
            </a:r>
            <a:r>
              <a:rPr lang="en-US" baseline="0" dirty="0"/>
              <a:t> furthermore, even when reading a file, most programs read the file without relying on the “end of file” marker. E.g., image file you wrote how many bytes there are in </a:t>
            </a:r>
            <a:r>
              <a:rPr lang="en-US" baseline="0"/>
              <a:t>the header.</a:t>
            </a:r>
            <a:endParaRPr lang="en-US" baseline="0" dirty="0"/>
          </a:p>
          <a:p>
            <a:endParaRPr lang="en-US" dirty="0"/>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903BC205-C90C-4DB6-8341-F345EDCB41A4}"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2</a:t>
            </a:fld>
            <a:endParaRPr lang="en-US"/>
          </a:p>
        </p:txBody>
      </p:sp>
    </p:spTree>
    <p:extLst>
      <p:ext uri="{BB962C8B-B14F-4D97-AF65-F5344CB8AC3E}">
        <p14:creationId xmlns:p14="http://schemas.microsoft.com/office/powerpoint/2010/main" val="4181093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a:t>s</a:t>
            </a:r>
            <a:endParaRPr lang="en-US" dirty="0"/>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384E06F9-8659-45CB-A513-11D61D3EF312}"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20</a:t>
            </a:fld>
            <a:endParaRPr lang="en-US"/>
          </a:p>
        </p:txBody>
      </p:sp>
    </p:spTree>
    <p:extLst>
      <p:ext uri="{BB962C8B-B14F-4D97-AF65-F5344CB8AC3E}">
        <p14:creationId xmlns:p14="http://schemas.microsoft.com/office/powerpoint/2010/main" val="19254696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Book image added</a:t>
            </a:r>
            <a:r>
              <a:rPr lang="en-US" baseline="0" dirty="0"/>
              <a:t> later</a:t>
            </a:r>
            <a:endParaRPr lang="en-US" dirty="0"/>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4270F4DA-E179-4ECB-9353-A879D9A16D86}"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22</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2423820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F0C0C3A4-6FAE-4185-8652-5CC4F4B750C0}"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3</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3921739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18E38285-BFFF-4BA8-A7FB-2EDB567A5F2A}"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4</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1023429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So if there are 255 bytes, these </a:t>
            </a:r>
          </a:p>
        </p:txBody>
      </p:sp>
      <p:sp>
        <p:nvSpPr>
          <p:cNvPr id="4" name="Header Placeholder 3"/>
          <p:cNvSpPr>
            <a:spLocks noGrp="1"/>
          </p:cNvSpPr>
          <p:nvPr>
            <p:ph type="hdr" sz="quarter"/>
          </p:nvPr>
        </p:nvSpPr>
        <p:spPr/>
        <p:txBody>
          <a:bodyPr/>
          <a:lstStyle/>
          <a:p>
            <a:pPr>
              <a:defRPr/>
            </a:pPr>
            <a:r>
              <a:rPr lang="en-US"/>
              <a:t>CS2911</a:t>
            </a:r>
          </a:p>
        </p:txBody>
      </p:sp>
      <p:sp>
        <p:nvSpPr>
          <p:cNvPr id="5" name="Date Placeholder 4"/>
          <p:cNvSpPr>
            <a:spLocks noGrp="1"/>
          </p:cNvSpPr>
          <p:nvPr>
            <p:ph type="dt" idx="1"/>
          </p:nvPr>
        </p:nvSpPr>
        <p:spPr/>
        <p:txBody>
          <a:bodyPr/>
          <a:lstStyle/>
          <a:p>
            <a:pPr>
              <a:defRPr/>
            </a:pPr>
            <a:fld id="{A3F035D7-A176-4999-8997-BC2AD52F21AF}" type="datetime3">
              <a:rPr lang="en-US" smtClean="0"/>
              <a:t>12 September 2020</a:t>
            </a:fld>
            <a:endParaRPr lang="en-US"/>
          </a:p>
        </p:txBody>
      </p:sp>
      <p:sp>
        <p:nvSpPr>
          <p:cNvPr id="6" name="Footer Placeholder 5"/>
          <p:cNvSpPr>
            <a:spLocks noGrp="1"/>
          </p:cNvSpPr>
          <p:nvPr>
            <p:ph type="ftr" sz="quarter" idx="4"/>
          </p:nvPr>
        </p:nvSpPr>
        <p:spPr/>
        <p:txBody>
          <a:bodyPr/>
          <a:lstStyle/>
          <a:p>
            <a:pPr>
              <a:defRPr/>
            </a:pPr>
            <a:r>
              <a:rPr lang="en-US"/>
              <a:t>Dr. Josiah Yoder</a:t>
            </a:r>
          </a:p>
        </p:txBody>
      </p:sp>
      <p:sp>
        <p:nvSpPr>
          <p:cNvPr id="7" name="Slide Number Placeholder 6"/>
          <p:cNvSpPr>
            <a:spLocks noGrp="1"/>
          </p:cNvSpPr>
          <p:nvPr>
            <p:ph type="sldNum" sz="quarter" idx="5"/>
          </p:nvPr>
        </p:nvSpPr>
        <p:spPr/>
        <p:txBody>
          <a:bodyPr/>
          <a:lstStyle/>
          <a:p>
            <a:pPr>
              <a:defRPr/>
            </a:pPr>
            <a:fld id="{37170AD8-106F-4ED5-A489-4A01038054DA}" type="slidenum">
              <a:rPr lang="en-US" smtClean="0"/>
              <a:pPr>
                <a:defRPr/>
              </a:pPr>
              <a:t>6</a:t>
            </a:fld>
            <a:endParaRPr lang="en-US"/>
          </a:p>
        </p:txBody>
      </p:sp>
    </p:spTree>
    <p:extLst>
      <p:ext uri="{BB962C8B-B14F-4D97-AF65-F5344CB8AC3E}">
        <p14:creationId xmlns:p14="http://schemas.microsoft.com/office/powerpoint/2010/main" val="1924921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4802C55A-4F35-4EB1-B606-B591C536BCA8}"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15</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938835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8EFE6012-72A5-4476-BB9B-7E3408AFA358}"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16</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1477494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EA13AE46-CBEB-44E7-BD37-ED23291604D6}"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17</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1158820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CS2910</a:t>
            </a:r>
          </a:p>
        </p:txBody>
      </p:sp>
      <p:sp>
        <p:nvSpPr>
          <p:cNvPr id="5" name="Date Placeholder 4"/>
          <p:cNvSpPr>
            <a:spLocks noGrp="1"/>
          </p:cNvSpPr>
          <p:nvPr>
            <p:ph type="dt" idx="11"/>
          </p:nvPr>
        </p:nvSpPr>
        <p:spPr/>
        <p:txBody>
          <a:bodyPr/>
          <a:lstStyle/>
          <a:p>
            <a:pPr>
              <a:defRPr/>
            </a:pPr>
            <a:fld id="{EBBE7A25-397C-4EE3-BA75-F3811D8AA52D}"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18</a:t>
            </a:fld>
            <a:endParaRPr lang="en-US"/>
          </a:p>
        </p:txBody>
      </p:sp>
      <p:sp>
        <p:nvSpPr>
          <p:cNvPr id="8" name="TextBox 7"/>
          <p:cNvSpPr txBox="1"/>
          <p:nvPr>
            <p:custDataLst>
              <p:tags r:id="rId1"/>
            </p:custDataLst>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3771524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a:t>
Poll Title: What was the muddiest point?
https://www.polleverywhere.com/free_text_polls/zIp2tH2IVWjXv4H</a:t>
            </a:r>
          </a:p>
        </p:txBody>
      </p:sp>
      <p:sp>
        <p:nvSpPr>
          <p:cNvPr id="4" name="Header Placeholder 3"/>
          <p:cNvSpPr>
            <a:spLocks noGrp="1"/>
          </p:cNvSpPr>
          <p:nvPr>
            <p:ph type="hdr" sz="quarter" idx="10"/>
          </p:nvPr>
        </p:nvSpPr>
        <p:spPr/>
        <p:txBody>
          <a:bodyPr/>
          <a:lstStyle/>
          <a:p>
            <a:pPr>
              <a:defRPr/>
            </a:pPr>
            <a:r>
              <a:rPr lang="en-US"/>
              <a:t>CS2911</a:t>
            </a:r>
          </a:p>
        </p:txBody>
      </p:sp>
      <p:sp>
        <p:nvSpPr>
          <p:cNvPr id="5" name="Date Placeholder 4"/>
          <p:cNvSpPr>
            <a:spLocks noGrp="1"/>
          </p:cNvSpPr>
          <p:nvPr>
            <p:ph type="dt" idx="11"/>
          </p:nvPr>
        </p:nvSpPr>
        <p:spPr/>
        <p:txBody>
          <a:bodyPr/>
          <a:lstStyle/>
          <a:p>
            <a:pPr>
              <a:defRPr/>
            </a:pPr>
            <a:fld id="{9394DE53-E912-44E6-828A-5F07C8A87530}" type="datetime3">
              <a:rPr lang="en-US" smtClean="0"/>
              <a:t>12 September 2020</a:t>
            </a:fld>
            <a:endParaRPr lang="en-US"/>
          </a:p>
        </p:txBody>
      </p:sp>
      <p:sp>
        <p:nvSpPr>
          <p:cNvPr id="6" name="Footer Placeholder 5"/>
          <p:cNvSpPr>
            <a:spLocks noGrp="1"/>
          </p:cNvSpPr>
          <p:nvPr>
            <p:ph type="ftr" sz="quarter" idx="12"/>
          </p:nvPr>
        </p:nvSpPr>
        <p:spPr/>
        <p:txBody>
          <a:bodyPr/>
          <a:lstStyle/>
          <a:p>
            <a:pPr>
              <a:defRPr/>
            </a:pPr>
            <a:r>
              <a:rPr lang="en-US"/>
              <a:t>Dr. Josiah Yoder</a:t>
            </a:r>
          </a:p>
        </p:txBody>
      </p:sp>
      <p:sp>
        <p:nvSpPr>
          <p:cNvPr id="7" name="Slide Number Placeholder 6"/>
          <p:cNvSpPr>
            <a:spLocks noGrp="1"/>
          </p:cNvSpPr>
          <p:nvPr>
            <p:ph type="sldNum" sz="quarter" idx="13"/>
          </p:nvPr>
        </p:nvSpPr>
        <p:spPr/>
        <p:txBody>
          <a:bodyPr/>
          <a:lstStyle/>
          <a:p>
            <a:pPr>
              <a:defRPr/>
            </a:pPr>
            <a:fld id="{37170AD8-106F-4ED5-A489-4A01038054DA}" type="slidenum">
              <a:rPr lang="en-US" smtClean="0"/>
              <a:pPr>
                <a:defRPr/>
              </a:pPr>
              <a:t>19</a:t>
            </a:fld>
            <a:endParaRPr lang="en-US"/>
          </a:p>
        </p:txBody>
      </p:sp>
      <p:sp>
        <p:nvSpPr>
          <p:cNvPr id="8" name="TextBox 7"/>
          <p:cNvSpPr txBox="1"/>
          <p:nvPr/>
        </p:nvSpPr>
        <p:spPr>
          <a:xfrm>
            <a:off x="0" y="0"/>
            <a:ext cx="3744705" cy="367965"/>
          </a:xfrm>
          <a:prstGeom prst="rect">
            <a:avLst/>
          </a:prstGeom>
          <a:noFill/>
        </p:spPr>
        <p:txBody>
          <a:bodyPr vert="horz" lIns="90087" tIns="45043" rIns="90087" bIns="45043" rtlCol="0">
            <a:spAutoFit/>
          </a:bodyPr>
          <a:lstStyle/>
          <a:p>
            <a:endParaRPr lang="en-US"/>
          </a:p>
        </p:txBody>
      </p:sp>
    </p:spTree>
    <p:extLst>
      <p:ext uri="{BB962C8B-B14F-4D97-AF65-F5344CB8AC3E}">
        <p14:creationId xmlns:p14="http://schemas.microsoft.com/office/powerpoint/2010/main" val="407729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5B57D-04DD-4571-BB93-F0A9A957C5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C032DF-8084-4F85-8E24-C2066D4E89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C685C8-0CCE-4AA4-93E0-2590C29D57A7}"/>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C9D852C3-98F0-4578-AFEC-4A031F0C0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838D70-73F7-4D47-B2C5-AA9D3CB2E45A}"/>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96058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FD2D6-5F94-40CF-AC7B-0601A58EB0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B9CC99-63A5-49D0-A6AB-76F05938496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6D4848-5236-4AB5-AECC-BBD23C69E57F}"/>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4E453FAC-B516-4528-A322-86639B4389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55633F-3BC1-43CC-89DC-9F28617B9EB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419594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BB64F7-B0A1-4964-B9E4-BA3C9A74BD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0DCB98-7BD1-4FBD-87A9-4CF6A1AE71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A6B6BB-004E-449B-AA2D-D9A1BD786509}"/>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D0697872-6B58-4DC2-A0A5-5CE6C707D0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6469AA-6BC2-4DA6-B68F-02D7FB17B520}"/>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24479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72081-98A3-4F3F-AB73-1E95813734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124085-9350-411A-84B5-0974CFA3C3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7969E1-7BED-4BBE-B01D-5BEA25259BFE}"/>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48640724-A630-425A-8BF3-BF57CA280C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A64AB-6035-422A-BEEF-5D781AA2900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159846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103F3-238F-4EB2-9104-59C556DE39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FFEE6B-528D-45DB-8B4B-F0979BBA98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1DB0DC9-2244-4F07-803A-AE365B8266BA}"/>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ACC47B70-4031-45E3-BDF7-9E4A63E658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375A9A-4089-487C-A351-D7F7134E98C7}"/>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4180954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1B651-B2E5-492A-ADE5-F45087D0F4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A0ADA5-0BE7-4304-B654-75FE1FFD23A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314CBE-9FCF-49AE-9B05-7A89F80224A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19B8A7-6C82-459B-B5F7-8D6E92007788}"/>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6" name="Footer Placeholder 5">
            <a:extLst>
              <a:ext uri="{FF2B5EF4-FFF2-40B4-BE49-F238E27FC236}">
                <a16:creationId xmlns:a16="http://schemas.microsoft.com/office/drawing/2014/main" id="{0B7B14FC-01D7-4FCB-9782-04DA53779B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7A1C37-A368-4380-822B-97E294E4841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125477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AE9E5-37B0-490F-BD76-6998F50172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CFC8EE-5B62-4A2B-BDC9-8DA8FD138B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5FA7C5B-F863-4D15-B4EA-DA29CD88A7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E6F96C-050B-42A6-B7AA-E9627B6B07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F868F51-0988-45C9-B92F-1424588D22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4114208-1F9D-42C8-925D-4F8F815B9FAF}"/>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8" name="Footer Placeholder 7">
            <a:extLst>
              <a:ext uri="{FF2B5EF4-FFF2-40B4-BE49-F238E27FC236}">
                <a16:creationId xmlns:a16="http://schemas.microsoft.com/office/drawing/2014/main" id="{EAF9F1E3-6327-441B-88EF-A88FE5DA58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8E67A9-1E61-4C4A-B26F-9E6A8B460762}"/>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737748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C20E-0AC5-4B2A-BF99-8B8C70A402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F5EBC6-607C-4D30-99A1-1F0D97BB8887}"/>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4" name="Footer Placeholder 3">
            <a:extLst>
              <a:ext uri="{FF2B5EF4-FFF2-40B4-BE49-F238E27FC236}">
                <a16:creationId xmlns:a16="http://schemas.microsoft.com/office/drawing/2014/main" id="{3BF17204-27F8-49E6-9F8E-73977A3FA0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405BBE-E9F5-4829-AE2E-2A8B8F37ABB1}"/>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140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E8BA5A-2DE3-4B4D-92BB-07BCC0E46826}"/>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3" name="Footer Placeholder 2">
            <a:extLst>
              <a:ext uri="{FF2B5EF4-FFF2-40B4-BE49-F238E27FC236}">
                <a16:creationId xmlns:a16="http://schemas.microsoft.com/office/drawing/2014/main" id="{2EF7D567-2346-4246-96DB-CF0C3D6438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7A1ED8-5C15-4117-91B7-3BB395849A42}"/>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27277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A9B1-F72A-4F31-82CE-86D10E5E01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E71B26-4274-4559-B818-0D96F74471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B62734-D8F1-46E1-A9EB-02BC20EB16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AF900D-3A6B-491F-8A73-8D221372700D}"/>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6" name="Footer Placeholder 5">
            <a:extLst>
              <a:ext uri="{FF2B5EF4-FFF2-40B4-BE49-F238E27FC236}">
                <a16:creationId xmlns:a16="http://schemas.microsoft.com/office/drawing/2014/main" id="{F97E3604-E0AD-4CD7-935C-5B15BDE91D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C8DB90-48F6-4ECE-A75A-F9DE5BAB79AA}"/>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2042757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AC5A-B814-4B54-888F-69F3786B1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7428AC-92A9-420A-9204-AAD5DC755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A42D6F-6B45-4406-8DFD-2C5B9B1836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B80CE65-9C5F-4F0F-AAF5-52999CA4AA41}"/>
              </a:ext>
            </a:extLst>
          </p:cNvPr>
          <p:cNvSpPr>
            <a:spLocks noGrp="1"/>
          </p:cNvSpPr>
          <p:nvPr>
            <p:ph type="dt" sz="half" idx="10"/>
          </p:nvPr>
        </p:nvSpPr>
        <p:spPr/>
        <p:txBody>
          <a:bodyPr/>
          <a:lstStyle/>
          <a:p>
            <a:fld id="{5420C501-C593-4F5C-8631-E8C7F59FC99A}" type="datetimeFigureOut">
              <a:rPr lang="en-US" smtClean="0"/>
              <a:t>9/12/2020</a:t>
            </a:fld>
            <a:endParaRPr lang="en-US"/>
          </a:p>
        </p:txBody>
      </p:sp>
      <p:sp>
        <p:nvSpPr>
          <p:cNvPr id="6" name="Footer Placeholder 5">
            <a:extLst>
              <a:ext uri="{FF2B5EF4-FFF2-40B4-BE49-F238E27FC236}">
                <a16:creationId xmlns:a16="http://schemas.microsoft.com/office/drawing/2014/main" id="{18F125F4-0DB7-4971-BF68-5B34128E4F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24E0B3-165B-4353-827F-5A80FE82C6DE}"/>
              </a:ext>
            </a:extLst>
          </p:cNvPr>
          <p:cNvSpPr>
            <a:spLocks noGrp="1"/>
          </p:cNvSpPr>
          <p:nvPr>
            <p:ph type="sldNum" sz="quarter" idx="12"/>
          </p:nvPr>
        </p:nvSpPr>
        <p:spPr/>
        <p:txBody>
          <a:bodyPr/>
          <a:lstStyle/>
          <a:p>
            <a:fld id="{AE8D7121-A4F2-4B4D-A0B6-D10FA04F01DD}" type="slidenum">
              <a:rPr lang="en-US" smtClean="0"/>
              <a:t>‹#›</a:t>
            </a:fld>
            <a:endParaRPr lang="en-US"/>
          </a:p>
        </p:txBody>
      </p:sp>
    </p:spTree>
    <p:extLst>
      <p:ext uri="{BB962C8B-B14F-4D97-AF65-F5344CB8AC3E}">
        <p14:creationId xmlns:p14="http://schemas.microsoft.com/office/powerpoint/2010/main" val="13515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9B9958-4789-4D03-8943-8C6FF8D1F2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A99A97-A4DC-4C68-A356-61C3F360DF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26456-F233-4ADF-8205-FFB350D605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20C501-C593-4F5C-8631-E8C7F59FC99A}" type="datetimeFigureOut">
              <a:rPr lang="en-US" smtClean="0"/>
              <a:t>9/12/2020</a:t>
            </a:fld>
            <a:endParaRPr lang="en-US"/>
          </a:p>
        </p:txBody>
      </p:sp>
      <p:sp>
        <p:nvSpPr>
          <p:cNvPr id="5" name="Footer Placeholder 4">
            <a:extLst>
              <a:ext uri="{FF2B5EF4-FFF2-40B4-BE49-F238E27FC236}">
                <a16:creationId xmlns:a16="http://schemas.microsoft.com/office/drawing/2014/main" id="{E98A664E-D314-4A2D-8ECA-A747BC0C66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A202A6-C01A-478F-9750-F4F82396C9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D7121-A4F2-4B4D-A0B6-D10FA04F01DD}" type="slidenum">
              <a:rPr lang="en-US" smtClean="0"/>
              <a:t>‹#›</a:t>
            </a:fld>
            <a:endParaRPr lang="en-US"/>
          </a:p>
        </p:txBody>
      </p:sp>
    </p:spTree>
    <p:extLst>
      <p:ext uri="{BB962C8B-B14F-4D97-AF65-F5344CB8AC3E}">
        <p14:creationId xmlns:p14="http://schemas.microsoft.com/office/powerpoint/2010/main" val="838482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faculty-web.msoe.edu/yoder/cs2911/Video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8DD8-622F-4733-8BD3-75A7BA7EFAE3}"/>
              </a:ext>
            </a:extLst>
          </p:cNvPr>
          <p:cNvSpPr>
            <a:spLocks noGrp="1"/>
          </p:cNvSpPr>
          <p:nvPr>
            <p:ph type="ctrTitle"/>
          </p:nvPr>
        </p:nvSpPr>
        <p:spPr/>
        <p:txBody>
          <a:bodyPr/>
          <a:lstStyle/>
          <a:p>
            <a:r>
              <a:rPr lang="en-US" dirty="0"/>
              <a:t>Parsing Structured Messages</a:t>
            </a:r>
          </a:p>
        </p:txBody>
      </p:sp>
      <p:sp>
        <p:nvSpPr>
          <p:cNvPr id="3" name="Subtitle 2">
            <a:extLst>
              <a:ext uri="{FF2B5EF4-FFF2-40B4-BE49-F238E27FC236}">
                <a16:creationId xmlns:a16="http://schemas.microsoft.com/office/drawing/2014/main" id="{7AE8BED6-ABBB-4DEF-BD10-F613B66ADF7F}"/>
              </a:ext>
            </a:extLst>
          </p:cNvPr>
          <p:cNvSpPr>
            <a:spLocks noGrp="1"/>
          </p:cNvSpPr>
          <p:nvPr>
            <p:ph type="subTitle" idx="1"/>
          </p:nvPr>
        </p:nvSpPr>
        <p:spPr/>
        <p:txBody>
          <a:bodyPr>
            <a:normAutofit/>
          </a:bodyPr>
          <a:lstStyle/>
          <a:p>
            <a:r>
              <a:rPr lang="en-US" sz="3200" dirty="0"/>
              <a:t>CS2911</a:t>
            </a:r>
          </a:p>
          <a:p>
            <a:r>
              <a:rPr lang="en-US" sz="3200" dirty="0"/>
              <a:t>Dr. Josiah Yoder</a:t>
            </a:r>
          </a:p>
        </p:txBody>
      </p:sp>
      <p:pic>
        <p:nvPicPr>
          <p:cNvPr id="4" name="Picture 3">
            <a:extLst>
              <a:ext uri="{FF2B5EF4-FFF2-40B4-BE49-F238E27FC236}">
                <a16:creationId xmlns:a16="http://schemas.microsoft.com/office/drawing/2014/main" id="{47531C37-A20D-46FF-80AB-C46509463A42}"/>
              </a:ext>
            </a:extLst>
          </p:cNvPr>
          <p:cNvPicPr>
            <a:picLocks noChangeAspect="1"/>
          </p:cNvPicPr>
          <p:nvPr/>
        </p:nvPicPr>
        <p:blipFill>
          <a:blip r:embed="rId2"/>
          <a:stretch>
            <a:fillRect/>
          </a:stretch>
        </p:blipFill>
        <p:spPr>
          <a:xfrm>
            <a:off x="9921582" y="4267200"/>
            <a:ext cx="1969100" cy="2387600"/>
          </a:xfrm>
          <a:prstGeom prst="rect">
            <a:avLst/>
          </a:prstGeom>
        </p:spPr>
      </p:pic>
    </p:spTree>
    <p:extLst>
      <p:ext uri="{BB962C8B-B14F-4D97-AF65-F5344CB8AC3E}">
        <p14:creationId xmlns:p14="http://schemas.microsoft.com/office/powerpoint/2010/main" val="3108483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F2966-4133-4DFF-8D9D-5BBF3ECB4131}"/>
              </a:ext>
            </a:extLst>
          </p:cNvPr>
          <p:cNvSpPr>
            <a:spLocks noGrp="1"/>
          </p:cNvSpPr>
          <p:nvPr>
            <p:ph type="title"/>
          </p:nvPr>
        </p:nvSpPr>
        <p:spPr/>
        <p:txBody>
          <a:bodyPr/>
          <a:lstStyle/>
          <a:p>
            <a:r>
              <a:rPr lang="en-US" dirty="0"/>
              <a:t>2. Brainstorm how to read it</a:t>
            </a:r>
          </a:p>
        </p:txBody>
      </p:sp>
      <p:sp>
        <p:nvSpPr>
          <p:cNvPr id="3" name="Content Placeholder 2">
            <a:extLst>
              <a:ext uri="{FF2B5EF4-FFF2-40B4-BE49-F238E27FC236}">
                <a16:creationId xmlns:a16="http://schemas.microsoft.com/office/drawing/2014/main" id="{9CF8D76D-3979-4EEB-98E6-5BD8DC230FD2}"/>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0D2F0AA-B021-476C-9334-04B15461C6A8}"/>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FF829B25-2973-4D20-9F19-333D5E9CA514}"/>
              </a:ext>
            </a:extLst>
          </p:cNvPr>
          <p:cNvSpPr>
            <a:spLocks noGrp="1"/>
          </p:cNvSpPr>
          <p:nvPr>
            <p:ph type="sldNum" sz="quarter" idx="12"/>
          </p:nvPr>
        </p:nvSpPr>
        <p:spPr/>
        <p:txBody>
          <a:bodyPr/>
          <a:lstStyle/>
          <a:p>
            <a:pPr>
              <a:defRPr/>
            </a:pPr>
            <a:fld id="{7F893BA9-EED0-4C55-A7BC-486A0027BAD0}" type="slidenum">
              <a:rPr lang="en-US" altLang="en-US" smtClean="0"/>
              <a:pPr>
                <a:defRPr/>
              </a:pPr>
              <a:t>10</a:t>
            </a:fld>
            <a:endParaRPr lang="en-US" altLang="en-US" dirty="0"/>
          </a:p>
        </p:txBody>
      </p:sp>
      <p:sp>
        <p:nvSpPr>
          <p:cNvPr id="7" name="Content Placeholder 2">
            <a:extLst>
              <a:ext uri="{FF2B5EF4-FFF2-40B4-BE49-F238E27FC236}">
                <a16:creationId xmlns:a16="http://schemas.microsoft.com/office/drawing/2014/main" id="{0E17DCA9-665A-48D5-BFE5-A47495616B7A}"/>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mc:AlternateContent xmlns:mc="http://schemas.openxmlformats.org/markup-compatibility/2006">
        <mc:Choice xmlns:p14="http://schemas.microsoft.com/office/powerpoint/2010/main" Requires="p14">
          <p:contentPart p14:bwMode="auto" r:id="rId2">
            <p14:nvContentPartPr>
              <p14:cNvPr id="9" name="Ink 8">
                <a:extLst>
                  <a:ext uri="{FF2B5EF4-FFF2-40B4-BE49-F238E27FC236}">
                    <a16:creationId xmlns:a16="http://schemas.microsoft.com/office/drawing/2014/main" id="{D0164EBE-2C34-47EB-81A3-A1F24CAD527F}"/>
                  </a:ext>
                </a:extLst>
              </p14:cNvPr>
              <p14:cNvContentPartPr/>
              <p14:nvPr/>
            </p14:nvContentPartPr>
            <p14:xfrm>
              <a:off x="563604" y="5721479"/>
              <a:ext cx="45719" cy="76610"/>
            </p14:xfrm>
          </p:contentPart>
        </mc:Choice>
        <mc:Fallback>
          <p:pic>
            <p:nvPicPr>
              <p:cNvPr id="9" name="Ink 8">
                <a:extLst>
                  <a:ext uri="{FF2B5EF4-FFF2-40B4-BE49-F238E27FC236}">
                    <a16:creationId xmlns:a16="http://schemas.microsoft.com/office/drawing/2014/main" id="{D0164EBE-2C34-47EB-81A3-A1F24CAD527F}"/>
                  </a:ext>
                </a:extLst>
              </p:cNvPr>
              <p:cNvPicPr/>
              <p:nvPr/>
            </p:nvPicPr>
            <p:blipFill>
              <a:blip r:embed="rId3"/>
              <a:stretch>
                <a:fillRect/>
              </a:stretch>
            </p:blipFill>
            <p:spPr>
              <a:xfrm>
                <a:off x="554460" y="5712315"/>
                <a:ext cx="63641" cy="94571"/>
              </a:xfrm>
              <a:prstGeom prst="rect">
                <a:avLst/>
              </a:prstGeom>
            </p:spPr>
          </p:pic>
        </mc:Fallback>
      </mc:AlternateContent>
    </p:spTree>
    <p:extLst>
      <p:ext uri="{BB962C8B-B14F-4D97-AF65-F5344CB8AC3E}">
        <p14:creationId xmlns:p14="http://schemas.microsoft.com/office/powerpoint/2010/main" val="3465157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8DD8-622F-4733-8BD3-75A7BA7EFAE3}"/>
              </a:ext>
            </a:extLst>
          </p:cNvPr>
          <p:cNvSpPr>
            <a:spLocks noGrp="1"/>
          </p:cNvSpPr>
          <p:nvPr>
            <p:ph type="ctrTitle"/>
          </p:nvPr>
        </p:nvSpPr>
        <p:spPr/>
        <p:txBody>
          <a:bodyPr>
            <a:normAutofit/>
          </a:bodyPr>
          <a:lstStyle/>
          <a:p>
            <a:r>
              <a:rPr lang="en-US" dirty="0"/>
              <a:t>Parsing Structured Messages</a:t>
            </a:r>
            <a:br>
              <a:rPr lang="en-US" dirty="0"/>
            </a:br>
            <a:r>
              <a:rPr lang="en-US" sz="4800" dirty="0" err="1"/>
              <a:t>Psuedocode</a:t>
            </a:r>
            <a:r>
              <a:rPr lang="en-US" sz="4800" dirty="0"/>
              <a:t> and Implementation</a:t>
            </a:r>
            <a:endParaRPr lang="en-US" dirty="0"/>
          </a:p>
        </p:txBody>
      </p:sp>
      <p:sp>
        <p:nvSpPr>
          <p:cNvPr id="3" name="Subtitle 2">
            <a:extLst>
              <a:ext uri="{FF2B5EF4-FFF2-40B4-BE49-F238E27FC236}">
                <a16:creationId xmlns:a16="http://schemas.microsoft.com/office/drawing/2014/main" id="{7AE8BED6-ABBB-4DEF-BD10-F613B66ADF7F}"/>
              </a:ext>
            </a:extLst>
          </p:cNvPr>
          <p:cNvSpPr>
            <a:spLocks noGrp="1"/>
          </p:cNvSpPr>
          <p:nvPr>
            <p:ph type="subTitle" idx="1"/>
          </p:nvPr>
        </p:nvSpPr>
        <p:spPr/>
        <p:txBody>
          <a:bodyPr>
            <a:normAutofit/>
          </a:bodyPr>
          <a:lstStyle/>
          <a:p>
            <a:r>
              <a:rPr lang="en-US" sz="3200" dirty="0"/>
              <a:t>CS2911</a:t>
            </a:r>
          </a:p>
          <a:p>
            <a:r>
              <a:rPr lang="en-US" sz="3200" dirty="0"/>
              <a:t>Dr. Josiah Yoder</a:t>
            </a:r>
          </a:p>
        </p:txBody>
      </p:sp>
      <p:pic>
        <p:nvPicPr>
          <p:cNvPr id="4" name="Picture 3">
            <a:extLst>
              <a:ext uri="{FF2B5EF4-FFF2-40B4-BE49-F238E27FC236}">
                <a16:creationId xmlns:a16="http://schemas.microsoft.com/office/drawing/2014/main" id="{47531C37-A20D-46FF-80AB-C46509463A42}"/>
              </a:ext>
            </a:extLst>
          </p:cNvPr>
          <p:cNvPicPr>
            <a:picLocks noChangeAspect="1"/>
          </p:cNvPicPr>
          <p:nvPr/>
        </p:nvPicPr>
        <p:blipFill>
          <a:blip r:embed="rId2"/>
          <a:stretch>
            <a:fillRect/>
          </a:stretch>
        </p:blipFill>
        <p:spPr>
          <a:xfrm>
            <a:off x="9921582" y="4267200"/>
            <a:ext cx="1969100" cy="2387600"/>
          </a:xfrm>
          <a:prstGeom prst="rect">
            <a:avLst/>
          </a:prstGeom>
        </p:spPr>
      </p:pic>
    </p:spTree>
    <p:extLst>
      <p:ext uri="{BB962C8B-B14F-4D97-AF65-F5344CB8AC3E}">
        <p14:creationId xmlns:p14="http://schemas.microsoft.com/office/powerpoint/2010/main" val="4064647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18CC4-A7FE-4DD5-B993-5B825AD364AC}"/>
              </a:ext>
            </a:extLst>
          </p:cNvPr>
          <p:cNvSpPr>
            <a:spLocks noGrp="1"/>
          </p:cNvSpPr>
          <p:nvPr>
            <p:ph type="title"/>
          </p:nvPr>
        </p:nvSpPr>
        <p:spPr/>
        <p:txBody>
          <a:bodyPr/>
          <a:lstStyle/>
          <a:p>
            <a:r>
              <a:rPr lang="en-US" dirty="0"/>
              <a:t>3. Write the </a:t>
            </a:r>
            <a:r>
              <a:rPr lang="en-US" dirty="0" err="1"/>
              <a:t>psuedocode</a:t>
            </a:r>
            <a:endParaRPr lang="en-US" dirty="0"/>
          </a:p>
        </p:txBody>
      </p:sp>
      <p:sp>
        <p:nvSpPr>
          <p:cNvPr id="3" name="Content Placeholder 2">
            <a:extLst>
              <a:ext uri="{FF2B5EF4-FFF2-40B4-BE49-F238E27FC236}">
                <a16:creationId xmlns:a16="http://schemas.microsoft.com/office/drawing/2014/main" id="{523FC172-02C4-4996-8346-75FD4C851CFB}"/>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8AEC693C-FCB1-4BAC-88B1-43EC22268F2B}"/>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BC8781AB-A078-49D0-A587-FB3C6933313A}"/>
              </a:ext>
            </a:extLst>
          </p:cNvPr>
          <p:cNvSpPr>
            <a:spLocks noGrp="1"/>
          </p:cNvSpPr>
          <p:nvPr>
            <p:ph type="sldNum" sz="quarter" idx="12"/>
          </p:nvPr>
        </p:nvSpPr>
        <p:spPr/>
        <p:txBody>
          <a:bodyPr/>
          <a:lstStyle/>
          <a:p>
            <a:pPr>
              <a:defRPr/>
            </a:pPr>
            <a:fld id="{7F893BA9-EED0-4C55-A7BC-486A0027BAD0}" type="slidenum">
              <a:rPr lang="en-US" altLang="en-US" smtClean="0"/>
              <a:pPr>
                <a:defRPr/>
              </a:pPr>
              <a:t>12</a:t>
            </a:fld>
            <a:endParaRPr lang="en-US" altLang="en-US" dirty="0"/>
          </a:p>
        </p:txBody>
      </p:sp>
    </p:spTree>
    <p:extLst>
      <p:ext uri="{BB962C8B-B14F-4D97-AF65-F5344CB8AC3E}">
        <p14:creationId xmlns:p14="http://schemas.microsoft.com/office/powerpoint/2010/main" val="327783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1F881-64C6-464C-8836-87CB1AC3DA1C}"/>
              </a:ext>
            </a:extLst>
          </p:cNvPr>
          <p:cNvSpPr>
            <a:spLocks noGrp="1"/>
          </p:cNvSpPr>
          <p:nvPr>
            <p:ph type="title"/>
          </p:nvPr>
        </p:nvSpPr>
        <p:spPr/>
        <p:txBody>
          <a:bodyPr/>
          <a:lstStyle/>
          <a:p>
            <a:r>
              <a:rPr lang="en-US" dirty="0"/>
              <a:t>4. Write the Python code</a:t>
            </a:r>
          </a:p>
        </p:txBody>
      </p:sp>
      <p:sp>
        <p:nvSpPr>
          <p:cNvPr id="3" name="Content Placeholder 2">
            <a:extLst>
              <a:ext uri="{FF2B5EF4-FFF2-40B4-BE49-F238E27FC236}">
                <a16:creationId xmlns:a16="http://schemas.microsoft.com/office/drawing/2014/main" id="{BF47F3E5-6F20-4832-B35A-72F34C3F9A7A}"/>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24DDF02E-59BD-45C4-8940-CDFAE020F163}"/>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92A94440-C107-464B-BAC5-E6C70CA68EB8}"/>
              </a:ext>
            </a:extLst>
          </p:cNvPr>
          <p:cNvSpPr>
            <a:spLocks noGrp="1"/>
          </p:cNvSpPr>
          <p:nvPr>
            <p:ph type="sldNum" sz="quarter" idx="12"/>
          </p:nvPr>
        </p:nvSpPr>
        <p:spPr/>
        <p:txBody>
          <a:bodyPr/>
          <a:lstStyle/>
          <a:p>
            <a:pPr>
              <a:defRPr/>
            </a:pPr>
            <a:fld id="{7F893BA9-EED0-4C55-A7BC-486A0027BAD0}" type="slidenum">
              <a:rPr lang="en-US" altLang="en-US" smtClean="0"/>
              <a:pPr>
                <a:defRPr/>
              </a:pPr>
              <a:t>13</a:t>
            </a:fld>
            <a:endParaRPr lang="en-US" altLang="en-US" dirty="0"/>
          </a:p>
        </p:txBody>
      </p:sp>
      <p:sp>
        <p:nvSpPr>
          <p:cNvPr id="7" name="Content Placeholder 2">
            <a:extLst>
              <a:ext uri="{FF2B5EF4-FFF2-40B4-BE49-F238E27FC236}">
                <a16:creationId xmlns:a16="http://schemas.microsoft.com/office/drawing/2014/main" id="{B8833298-BC2B-420E-8E9A-F13FC728162A}"/>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Tree>
    <p:extLst>
      <p:ext uri="{BB962C8B-B14F-4D97-AF65-F5344CB8AC3E}">
        <p14:creationId xmlns:p14="http://schemas.microsoft.com/office/powerpoint/2010/main" val="3269000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Consider the following message format:</a:t>
            </a:r>
          </a:p>
          <a:p>
            <a:pPr marL="0" indent="0">
              <a:buNone/>
            </a:pPr>
            <a:r>
              <a:rPr lang="en-US" dirty="0"/>
              <a:t>A message holds several numbers. Each number is stored with a variable number of bytes; a single byte sent before each number stores how many bytes are in the remainder of the number. Both this size and the number itself are stored as raw binary numbers (in network order).</a:t>
            </a:r>
            <a:r>
              <a:rPr lang="en-US" b="1" dirty="0"/>
              <a:t> </a:t>
            </a:r>
            <a:r>
              <a:rPr lang="en-US" dirty="0"/>
              <a:t>After the last number, a “0” size byte is sent to indicate the message is over.</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14</a:t>
            </a:fld>
            <a:endParaRPr lang="en-US" altLang="en-US" dirty="0"/>
          </a:p>
        </p:txBody>
      </p:sp>
    </p:spTree>
    <p:extLst>
      <p:ext uri="{BB962C8B-B14F-4D97-AF65-F5344CB8AC3E}">
        <p14:creationId xmlns:p14="http://schemas.microsoft.com/office/powerpoint/2010/main" val="984789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Give an example of such a message in hexadecimal shorthand and the data it carries</a:t>
            </a:r>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15</a:t>
            </a:fld>
            <a:endParaRPr lang="en-US" altLang="en-US" dirty="0"/>
          </a:p>
        </p:txBody>
      </p:sp>
      <p:sp>
        <p:nvSpPr>
          <p:cNvPr id="4" name="Footer Placeholder 3">
            <a:extLst>
              <a:ext uri="{FF2B5EF4-FFF2-40B4-BE49-F238E27FC236}">
                <a16:creationId xmlns:a16="http://schemas.microsoft.com/office/drawing/2014/main" id="{10ABB29C-82E1-4B39-A14E-DD67B7BB5BC1}"/>
              </a:ext>
            </a:extLst>
          </p:cNvPr>
          <p:cNvSpPr>
            <a:spLocks noGrp="1"/>
          </p:cNvSpPr>
          <p:nvPr>
            <p:ph type="ftr" sz="quarter" idx="11"/>
          </p:nvPr>
        </p:nvSpPr>
        <p:spPr/>
        <p:txBody>
          <a:bodyPr/>
          <a:lstStyle/>
          <a:p>
            <a:pPr>
              <a:defRPr/>
            </a:pPr>
            <a:r>
              <a:rPr lang="en-US" altLang="en-US"/>
              <a:t>CS-2911</a:t>
            </a:r>
            <a:endParaRPr lang="en-US" altLang="en-US" dirty="0"/>
          </a:p>
        </p:txBody>
      </p:sp>
    </p:spTree>
    <p:extLst>
      <p:ext uri="{BB962C8B-B14F-4D97-AF65-F5344CB8AC3E}">
        <p14:creationId xmlns:p14="http://schemas.microsoft.com/office/powerpoint/2010/main" val="4138730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Brainstorm a list of as many sub-methods for a program to parse this file as you can.</a:t>
            </a:r>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16</a:t>
            </a:fld>
            <a:endParaRPr lang="en-US" altLang="en-US" dirty="0"/>
          </a:p>
        </p:txBody>
      </p:sp>
      <p:sp>
        <p:nvSpPr>
          <p:cNvPr id="4" name="Footer Placeholder 3">
            <a:extLst>
              <a:ext uri="{FF2B5EF4-FFF2-40B4-BE49-F238E27FC236}">
                <a16:creationId xmlns:a16="http://schemas.microsoft.com/office/drawing/2014/main" id="{7ABE44B0-583A-40B1-B128-8CD7B9B397E1}"/>
              </a:ext>
            </a:extLst>
          </p:cNvPr>
          <p:cNvSpPr>
            <a:spLocks noGrp="1"/>
          </p:cNvSpPr>
          <p:nvPr>
            <p:ph type="ftr" sz="quarter" idx="11"/>
          </p:nvPr>
        </p:nvSpPr>
        <p:spPr/>
        <p:txBody>
          <a:bodyPr/>
          <a:lstStyle/>
          <a:p>
            <a:pPr>
              <a:defRPr/>
            </a:pPr>
            <a:r>
              <a:rPr lang="en-US" altLang="en-US"/>
              <a:t>CS-2911</a:t>
            </a:r>
            <a:endParaRPr lang="en-US" altLang="en-US" dirty="0"/>
          </a:p>
        </p:txBody>
      </p:sp>
    </p:spTree>
    <p:extLst>
      <p:ext uri="{BB962C8B-B14F-4D97-AF65-F5344CB8AC3E}">
        <p14:creationId xmlns:p14="http://schemas.microsoft.com/office/powerpoint/2010/main" val="1334323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Write </a:t>
            </a:r>
            <a:r>
              <a:rPr lang="en-US" dirty="0" err="1"/>
              <a:t>pseudocode</a:t>
            </a:r>
            <a:r>
              <a:rPr lang="en-US" dirty="0"/>
              <a:t> to read in the file and stop before reading past the end.</a:t>
            </a:r>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17</a:t>
            </a:fld>
            <a:endParaRPr lang="en-US" altLang="en-US" dirty="0"/>
          </a:p>
        </p:txBody>
      </p:sp>
      <p:sp>
        <p:nvSpPr>
          <p:cNvPr id="4" name="Footer Placeholder 3">
            <a:extLst>
              <a:ext uri="{FF2B5EF4-FFF2-40B4-BE49-F238E27FC236}">
                <a16:creationId xmlns:a16="http://schemas.microsoft.com/office/drawing/2014/main" id="{296CBD65-DB94-47DE-AD33-F838467CF31C}"/>
              </a:ext>
            </a:extLst>
          </p:cNvPr>
          <p:cNvSpPr>
            <a:spLocks noGrp="1"/>
          </p:cNvSpPr>
          <p:nvPr>
            <p:ph type="ftr" sz="quarter" idx="11"/>
          </p:nvPr>
        </p:nvSpPr>
        <p:spPr/>
        <p:txBody>
          <a:bodyPr/>
          <a:lstStyle/>
          <a:p>
            <a:pPr>
              <a:defRPr/>
            </a:pPr>
            <a:r>
              <a:rPr lang="en-US" altLang="en-US"/>
              <a:t>CS-2911</a:t>
            </a:r>
            <a:endParaRPr lang="en-US" altLang="en-US" dirty="0"/>
          </a:p>
        </p:txBody>
      </p:sp>
    </p:spTree>
    <p:extLst>
      <p:ext uri="{BB962C8B-B14F-4D97-AF65-F5344CB8AC3E}">
        <p14:creationId xmlns:p14="http://schemas.microsoft.com/office/powerpoint/2010/main" val="192438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“lumps”.  Each lump consists only of (1) a single size byte and (2) data bytes. The size byte is encoded as an ASCII decimal digit. This number tells the number of data bytes in the remainder of the lump. The last lump stores a 0 in the size byte.</a:t>
            </a:r>
          </a:p>
          <a:p>
            <a:pPr marL="0" indent="0">
              <a:buNone/>
            </a:pPr>
            <a:endParaRPr lang="en-US" dirty="0"/>
          </a:p>
          <a:p>
            <a:pPr marL="0" indent="0">
              <a:buNone/>
            </a:pPr>
            <a:r>
              <a:rPr lang="en-US" dirty="0"/>
              <a:t>Write </a:t>
            </a:r>
            <a:r>
              <a:rPr lang="en-US" b="1" dirty="0"/>
              <a:t>Python code </a:t>
            </a:r>
            <a:r>
              <a:rPr lang="en-US" dirty="0"/>
              <a:t>to read in the file and stop before reading past the end.</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18</a:t>
            </a:fld>
            <a:endParaRPr lang="en-US" altLang="en-US" dirty="0"/>
          </a:p>
        </p:txBody>
      </p:sp>
    </p:spTree>
    <p:extLst>
      <p:ext uri="{BB962C8B-B14F-4D97-AF65-F5344CB8AC3E}">
        <p14:creationId xmlns:p14="http://schemas.microsoft.com/office/powerpoint/2010/main" val="1377911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altLang="en-US"/>
              <a:t>CS-2911</a:t>
            </a:r>
            <a:endParaRPr lang="en-US" altLang="en-US" dirty="0"/>
          </a:p>
        </p:txBody>
      </p:sp>
      <p:sp>
        <p:nvSpPr>
          <p:cNvPr id="3" name="Slide Number Placeholder 2"/>
          <p:cNvSpPr>
            <a:spLocks noGrp="1"/>
          </p:cNvSpPr>
          <p:nvPr>
            <p:ph type="sldNum" sz="quarter" idx="12"/>
          </p:nvPr>
        </p:nvSpPr>
        <p:spPr/>
        <p:txBody>
          <a:bodyPr/>
          <a:lstStyle/>
          <a:p>
            <a:pPr>
              <a:defRPr/>
            </a:pPr>
            <a:fld id="{7685061C-2967-4E31-80E3-2D9230D10221}" type="slidenum">
              <a:rPr lang="en-US" altLang="en-US" smtClean="0"/>
              <a:pPr>
                <a:defRPr/>
              </a:pPr>
              <a:t>19</a:t>
            </a:fld>
            <a:endParaRPr lang="en-US" altLang="en-US"/>
          </a:p>
        </p:txBody>
      </p:sp>
      <p:pic>
        <p:nvPicPr>
          <p:cNvPr id="4" name="Picture 3"/>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1778000" y="254000"/>
            <a:ext cx="8636000" cy="6350000"/>
          </a:xfrm>
          <a:prstGeom prst="rect">
            <a:avLst/>
          </a:prstGeom>
        </p:spPr>
      </p:pic>
    </p:spTree>
    <p:extLst>
      <p:ext uri="{BB962C8B-B14F-4D97-AF65-F5344CB8AC3E}">
        <p14:creationId xmlns:p14="http://schemas.microsoft.com/office/powerpoint/2010/main" val="565567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81003"/>
            <a:ext cx="8229600" cy="5445125"/>
          </a:xfrm>
        </p:spPr>
        <p:txBody>
          <a:bodyPr>
            <a:normAutofit fontScale="92500" lnSpcReduction="10000"/>
          </a:bodyPr>
          <a:lstStyle/>
          <a:p>
            <a:pPr marL="0" indent="0">
              <a:buNone/>
            </a:pPr>
            <a:r>
              <a:rPr lang="en-US" dirty="0" err="1">
                <a:latin typeface="Consolas" panose="020B0609020204030204" pitchFamily="49" charset="0"/>
              </a:rPr>
              <a:t>def</a:t>
            </a:r>
            <a:r>
              <a:rPr lang="en-US" dirty="0">
                <a:latin typeface="Consolas" panose="020B0609020204030204" pitchFamily="49" charset="0"/>
              </a:rPr>
              <a:t> </a:t>
            </a:r>
            <a:r>
              <a:rPr lang="en-US" dirty="0" err="1">
                <a:latin typeface="Consolas" panose="020B0609020204030204" pitchFamily="49" charset="0"/>
              </a:rPr>
              <a:t>next_byte</a:t>
            </a:r>
            <a:r>
              <a:rPr lang="en-US" dirty="0">
                <a:latin typeface="Consolas" panose="020B0609020204030204" pitchFamily="49" charset="0"/>
              </a:rPr>
              <a:t>():</a:t>
            </a:r>
          </a:p>
          <a:p>
            <a:pPr marL="0" indent="0">
              <a:buNone/>
            </a:pPr>
            <a:r>
              <a:rPr lang="en-US" dirty="0">
                <a:latin typeface="Consolas" panose="020B0609020204030204" pitchFamily="49" charset="0"/>
              </a:rPr>
              <a:t>    """</a:t>
            </a:r>
          </a:p>
          <a:p>
            <a:pPr marL="0" indent="0">
              <a:buNone/>
            </a:pPr>
            <a:r>
              <a:rPr lang="en-US" dirty="0">
                <a:latin typeface="Consolas" panose="020B0609020204030204" pitchFamily="49" charset="0"/>
              </a:rPr>
              <a:t>    Read the next byte from the sender.</a:t>
            </a:r>
          </a:p>
          <a:p>
            <a:pPr marL="0" indent="0">
              <a:buNone/>
            </a:pPr>
            <a:r>
              <a:rPr lang="en-US" dirty="0">
                <a:latin typeface="Consolas" panose="020B0609020204030204" pitchFamily="49" charset="0"/>
              </a:rPr>
              <a:t>    If the byte is not yet available,</a:t>
            </a:r>
          </a:p>
          <a:p>
            <a:pPr marL="0" indent="0">
              <a:buNone/>
            </a:pPr>
            <a:r>
              <a:rPr lang="en-US" dirty="0">
                <a:latin typeface="Consolas" panose="020B0609020204030204" pitchFamily="49" charset="0"/>
              </a:rPr>
              <a:t>    this method blocks (waits) until the </a:t>
            </a:r>
          </a:p>
          <a:p>
            <a:pPr marL="0" indent="0">
              <a:buNone/>
            </a:pPr>
            <a:r>
              <a:rPr lang="en-US" dirty="0">
                <a:latin typeface="Consolas" panose="020B0609020204030204" pitchFamily="49" charset="0"/>
              </a:rPr>
              <a:t>    byte becomes available. If there are</a:t>
            </a:r>
          </a:p>
          <a:p>
            <a:pPr marL="0" indent="0">
              <a:buNone/>
            </a:pPr>
            <a:r>
              <a:rPr lang="en-US" dirty="0">
                <a:latin typeface="Consolas" panose="020B0609020204030204" pitchFamily="49" charset="0"/>
              </a:rPr>
              <a:t>    no more bytes, this method blocks </a:t>
            </a:r>
          </a:p>
          <a:p>
            <a:pPr marL="0" indent="0">
              <a:buNone/>
            </a:pPr>
            <a:r>
              <a:rPr lang="en-US" dirty="0">
                <a:latin typeface="Consolas" panose="020B0609020204030204" pitchFamily="49" charset="0"/>
              </a:rPr>
              <a:t>    indefinitely.</a:t>
            </a:r>
          </a:p>
          <a:p>
            <a:pPr marL="0" indent="0">
              <a:buNone/>
            </a:pPr>
            <a:r>
              <a:rPr lang="en-US" dirty="0">
                <a:latin typeface="Consolas" panose="020B0609020204030204" pitchFamily="49" charset="0"/>
              </a:rPr>
              <a:t>    </a:t>
            </a:r>
          </a:p>
          <a:p>
            <a:pPr marL="0" indent="0">
              <a:buNone/>
            </a:pPr>
            <a:r>
              <a:rPr lang="en-US" dirty="0">
                <a:latin typeface="Consolas" panose="020B0609020204030204" pitchFamily="49" charset="0"/>
              </a:rPr>
              <a:t>    :return: the next byte, as a bytes </a:t>
            </a:r>
          </a:p>
          <a:p>
            <a:pPr marL="0" indent="0">
              <a:buNone/>
            </a:pPr>
            <a:r>
              <a:rPr lang="en-US" dirty="0">
                <a:latin typeface="Consolas" panose="020B0609020204030204" pitchFamily="49" charset="0"/>
              </a:rPr>
              <a:t>          object with a single byte in it</a:t>
            </a:r>
          </a:p>
          <a:p>
            <a:pPr marL="0" indent="0">
              <a:buNone/>
            </a:pPr>
            <a:r>
              <a:rPr lang="en-US" dirty="0">
                <a:latin typeface="Consolas" panose="020B0609020204030204" pitchFamily="49" charset="0"/>
              </a:rPr>
              <a:t>    """</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2</a:t>
            </a:fld>
            <a:endParaRPr lang="en-US" altLang="en-US" dirty="0"/>
          </a:p>
        </p:txBody>
      </p:sp>
    </p:spTree>
    <p:extLst>
      <p:ext uri="{BB962C8B-B14F-4D97-AF65-F5344CB8AC3E}">
        <p14:creationId xmlns:p14="http://schemas.microsoft.com/office/powerpoint/2010/main" val="3495204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Consider the following format:</a:t>
            </a:r>
          </a:p>
          <a:p>
            <a:pPr marL="0" indent="0">
              <a:buNone/>
            </a:pPr>
            <a:r>
              <a:rPr lang="en-US" dirty="0"/>
              <a:t>A message consists of several bytes telling the size, followed by that many data bytes. The number of size bytes can vary, and a null byte (b’\x00’) marks the end of the size. The size is stored as a raw binary number.</a:t>
            </a:r>
          </a:p>
          <a:p>
            <a:pPr marL="0" indent="0">
              <a:buNone/>
            </a:pPr>
            <a:r>
              <a:rPr lang="en-US" dirty="0"/>
              <a:t>(This format cannot hold arbitrarily-sized messages, e.g. a 256-byte message could not be used because the size would include a zero byte before it is terminated)</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20</a:t>
            </a:fld>
            <a:endParaRPr lang="en-US" altLang="en-US" dirty="0"/>
          </a:p>
        </p:txBody>
      </p:sp>
    </p:spTree>
    <p:extLst>
      <p:ext uri="{BB962C8B-B14F-4D97-AF65-F5344CB8AC3E}">
        <p14:creationId xmlns:p14="http://schemas.microsoft.com/office/powerpoint/2010/main" val="355998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Consider the following message format:</a:t>
            </a:r>
          </a:p>
          <a:p>
            <a:pPr marL="0" indent="0">
              <a:buNone/>
            </a:pPr>
            <a:r>
              <a:rPr lang="en-US" dirty="0"/>
              <a:t>A message holds several numbers. Each number is stored with a variable number of bytes; a null byte (b’\x00’) marks the end of each number. The number itself is stored as a raw binary number (in network order). </a:t>
            </a:r>
            <a:r>
              <a:rPr lang="en-US" b="1" dirty="0"/>
              <a:t>Zeros and numbers containing null bytes cannot be sent.</a:t>
            </a:r>
            <a:r>
              <a:rPr lang="en-US" dirty="0"/>
              <a:t> After the last number, a second null byte marks the end of the message.</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21</a:t>
            </a:fld>
            <a:endParaRPr lang="en-US" altLang="en-US" dirty="0"/>
          </a:p>
        </p:txBody>
      </p:sp>
    </p:spTree>
    <p:extLst>
      <p:ext uri="{BB962C8B-B14F-4D97-AF65-F5344CB8AC3E}">
        <p14:creationId xmlns:p14="http://schemas.microsoft.com/office/powerpoint/2010/main" val="474651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Acknowledgement</a:t>
            </a:r>
          </a:p>
        </p:txBody>
      </p:sp>
      <p:sp>
        <p:nvSpPr>
          <p:cNvPr id="5" name="Content Placeholder 4"/>
          <p:cNvSpPr>
            <a:spLocks noGrp="1"/>
          </p:cNvSpPr>
          <p:nvPr>
            <p:ph idx="1"/>
          </p:nvPr>
        </p:nvSpPr>
        <p:spPr/>
        <p:txBody>
          <a:bodyPr/>
          <a:lstStyle/>
          <a:p>
            <a:r>
              <a:rPr lang="en-US" dirty="0"/>
              <a:t>This course is based on the text</a:t>
            </a:r>
          </a:p>
          <a:p>
            <a:pPr marL="0" indent="0">
              <a:buNone/>
            </a:pPr>
            <a:r>
              <a:rPr lang="en-US" altLang="en-US" sz="4000" i="1" dirty="0">
                <a:solidFill>
                  <a:srgbClr val="008000"/>
                </a:solidFill>
                <a:latin typeface="Gill Sans MT" pitchFamily="34" charset="0"/>
              </a:rPr>
              <a:t>Computer Networking: A Top Down Approach </a:t>
            </a:r>
            <a:br>
              <a:rPr lang="en-US" altLang="en-US" sz="4000" dirty="0">
                <a:solidFill>
                  <a:srgbClr val="008000"/>
                </a:solidFill>
                <a:latin typeface="Gill Sans MT" pitchFamily="34" charset="0"/>
              </a:rPr>
            </a:br>
            <a:r>
              <a:rPr lang="en-US" altLang="en-US" sz="3200" dirty="0">
                <a:solidFill>
                  <a:srgbClr val="008000"/>
                </a:solidFill>
                <a:latin typeface="Gill Sans MT" pitchFamily="34" charset="0"/>
              </a:rPr>
              <a:t>7</a:t>
            </a:r>
            <a:r>
              <a:rPr lang="en-US" altLang="en-US" sz="3200" baseline="30000" dirty="0">
                <a:solidFill>
                  <a:srgbClr val="008000"/>
                </a:solidFill>
                <a:latin typeface="Gill Sans MT" pitchFamily="34" charset="0"/>
              </a:rPr>
              <a:t>th</a:t>
            </a:r>
            <a:r>
              <a:rPr lang="en-US" altLang="en-US" sz="3200" dirty="0">
                <a:solidFill>
                  <a:srgbClr val="008000"/>
                </a:solidFill>
                <a:latin typeface="Gill Sans MT" pitchFamily="34" charset="0"/>
              </a:rPr>
              <a:t> edition </a:t>
            </a:r>
            <a:br>
              <a:rPr lang="en-US" altLang="en-US" sz="3200" dirty="0">
                <a:solidFill>
                  <a:srgbClr val="008000"/>
                </a:solidFill>
                <a:latin typeface="Gill Sans MT" pitchFamily="34" charset="0"/>
              </a:rPr>
            </a:br>
            <a:r>
              <a:rPr lang="en-US" altLang="en-US" sz="3200" dirty="0">
                <a:solidFill>
                  <a:srgbClr val="008000"/>
                </a:solidFill>
                <a:latin typeface="Gill Sans MT" pitchFamily="34" charset="0"/>
              </a:rPr>
              <a:t>Jim Kurose, Keith Ross</a:t>
            </a:r>
            <a:br>
              <a:rPr lang="en-US" altLang="en-US" sz="3200" dirty="0">
                <a:solidFill>
                  <a:srgbClr val="008000"/>
                </a:solidFill>
                <a:latin typeface="Gill Sans MT" pitchFamily="34" charset="0"/>
              </a:rPr>
            </a:br>
            <a:r>
              <a:rPr lang="en-US" altLang="en-US" sz="3200" dirty="0">
                <a:solidFill>
                  <a:srgbClr val="008000"/>
                </a:solidFill>
                <a:latin typeface="Gill Sans MT" pitchFamily="34" charset="0"/>
              </a:rPr>
              <a:t>Addison-Wesley</a:t>
            </a:r>
            <a:br>
              <a:rPr lang="en-US" altLang="en-US" sz="3200" dirty="0">
                <a:solidFill>
                  <a:srgbClr val="008000"/>
                </a:solidFill>
                <a:latin typeface="Gill Sans MT" pitchFamily="34" charset="0"/>
              </a:rPr>
            </a:br>
            <a:endParaRPr lang="en-US" altLang="en-US" sz="3200" dirty="0">
              <a:solidFill>
                <a:srgbClr val="008000"/>
              </a:solidFill>
              <a:latin typeface="Gill Sans MT" pitchFamily="34" charset="0"/>
            </a:endParaRPr>
          </a:p>
          <a:p>
            <a:pPr marL="0" indent="0">
              <a:buNone/>
            </a:pPr>
            <a:endParaRPr lang="en-US" dirty="0"/>
          </a:p>
        </p:txBody>
      </p:sp>
      <p:sp>
        <p:nvSpPr>
          <p:cNvPr id="2" name="Footer Placeholder 1"/>
          <p:cNvSpPr>
            <a:spLocks noGrp="1"/>
          </p:cNvSpPr>
          <p:nvPr>
            <p:ph type="ftr" sz="quarter" idx="11"/>
          </p:nvPr>
        </p:nvSpPr>
        <p:spPr/>
        <p:txBody>
          <a:bodyPr/>
          <a:lstStyle/>
          <a:p>
            <a:pPr>
              <a:defRPr/>
            </a:pPr>
            <a:r>
              <a:rPr lang="en-US" altLang="en-US"/>
              <a:t>CS-2911</a:t>
            </a:r>
            <a:endParaRPr lang="en-US" altLang="en-US" dirty="0"/>
          </a:p>
        </p:txBody>
      </p:sp>
      <p:sp>
        <p:nvSpPr>
          <p:cNvPr id="3" name="Slide Number Placeholder 2"/>
          <p:cNvSpPr>
            <a:spLocks noGrp="1"/>
          </p:cNvSpPr>
          <p:nvPr>
            <p:ph type="sldNum" sz="quarter" idx="12"/>
          </p:nvPr>
        </p:nvSpPr>
        <p:spPr/>
        <p:txBody>
          <a:bodyPr/>
          <a:lstStyle/>
          <a:p>
            <a:pPr>
              <a:defRPr/>
            </a:pPr>
            <a:fld id="{7685061C-2967-4E31-80E3-2D9230D10221}" type="slidenum">
              <a:rPr lang="en-US" altLang="en-US" smtClean="0"/>
              <a:pPr>
                <a:defRPr/>
              </a:pPr>
              <a:t>22</a:t>
            </a:fld>
            <a:endParaRPr lang="en-US" altLang="en-US"/>
          </a:p>
        </p:txBody>
      </p:sp>
      <p:pic>
        <p:nvPicPr>
          <p:cNvPr id="6" name="Picture 2" descr="https://www.pearsonhighered.com/assets/bigcovers/0/1/3/3/013359414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048000"/>
            <a:ext cx="2743200" cy="3392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476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3286-350C-4BA0-8210-77F4F3327898}"/>
              </a:ext>
            </a:extLst>
          </p:cNvPr>
          <p:cNvSpPr>
            <a:spLocks noGrp="1"/>
          </p:cNvSpPr>
          <p:nvPr>
            <p:ph type="title"/>
          </p:nvPr>
        </p:nvSpPr>
        <p:spPr/>
        <p:txBody>
          <a:bodyPr/>
          <a:lstStyle/>
          <a:p>
            <a:r>
              <a:rPr lang="en-US" dirty="0"/>
              <a:t>For more videos, visit</a:t>
            </a:r>
          </a:p>
        </p:txBody>
      </p:sp>
      <p:sp>
        <p:nvSpPr>
          <p:cNvPr id="3" name="Content Placeholder 2">
            <a:extLst>
              <a:ext uri="{FF2B5EF4-FFF2-40B4-BE49-F238E27FC236}">
                <a16:creationId xmlns:a16="http://schemas.microsoft.com/office/drawing/2014/main" id="{D8E0BEA5-5118-402B-B231-92E1BFDA51EA}"/>
              </a:ext>
            </a:extLst>
          </p:cNvPr>
          <p:cNvSpPr>
            <a:spLocks noGrp="1"/>
          </p:cNvSpPr>
          <p:nvPr>
            <p:ph idx="1"/>
          </p:nvPr>
        </p:nvSpPr>
        <p:spPr/>
        <p:txBody>
          <a:bodyPr>
            <a:normAutofit/>
          </a:bodyPr>
          <a:lstStyle/>
          <a:p>
            <a:pPr marL="0" indent="0">
              <a:buNone/>
            </a:pPr>
            <a:r>
              <a:rPr lang="en-US" sz="3600" dirty="0">
                <a:hlinkClick r:id="rId2"/>
              </a:rPr>
              <a:t>https://faculty-web.msoe.edu/yoder/cs2911/Videos</a:t>
            </a:r>
            <a:r>
              <a:rPr lang="en-US" sz="3600" dirty="0"/>
              <a:t> </a:t>
            </a:r>
          </a:p>
        </p:txBody>
      </p:sp>
    </p:spTree>
    <p:extLst>
      <p:ext uri="{BB962C8B-B14F-4D97-AF65-F5344CB8AC3E}">
        <p14:creationId xmlns:p14="http://schemas.microsoft.com/office/powerpoint/2010/main" val="3268191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Encoding Message Length</a:t>
            </a:r>
          </a:p>
        </p:txBody>
      </p:sp>
      <p:sp>
        <p:nvSpPr>
          <p:cNvPr id="3" name="Content Placeholder 2"/>
          <p:cNvSpPr>
            <a:spLocks noGrp="1"/>
          </p:cNvSpPr>
          <p:nvPr>
            <p:ph idx="1"/>
          </p:nvPr>
        </p:nvSpPr>
        <p:spPr/>
        <p:txBody>
          <a:bodyPr/>
          <a:lstStyle/>
          <a:p>
            <a:r>
              <a:rPr lang="en-US" dirty="0"/>
              <a:t>Field at start of message</a:t>
            </a:r>
          </a:p>
          <a:p>
            <a:pPr marL="0" indent="0">
              <a:buNone/>
            </a:pPr>
            <a:r>
              <a:rPr lang="en-US" dirty="0"/>
              <a:t>	</a:t>
            </a:r>
            <a:r>
              <a:rPr lang="en-US" b="1" dirty="0"/>
              <a:t>03</a:t>
            </a:r>
            <a:r>
              <a:rPr lang="en-US" dirty="0"/>
              <a:t> 31 0d 0a</a:t>
            </a:r>
          </a:p>
          <a:p>
            <a:r>
              <a:rPr lang="en-US" dirty="0"/>
              <a:t>Special code at end of message</a:t>
            </a:r>
          </a:p>
          <a:p>
            <a:pPr marL="0" indent="0">
              <a:buNone/>
            </a:pPr>
            <a:r>
              <a:rPr lang="en-US" dirty="0"/>
              <a:t>	31 0d 0a </a:t>
            </a:r>
            <a:r>
              <a:rPr lang="en-US" b="1" dirty="0"/>
              <a:t>00</a:t>
            </a:r>
          </a:p>
          <a:p>
            <a:pPr marL="0" indent="0">
              <a:buNone/>
            </a:pPr>
            <a:r>
              <a:rPr lang="en-US" dirty="0"/>
              <a:t>	HTTP header lines: </a:t>
            </a:r>
            <a:r>
              <a:rPr lang="en-US" b="1" dirty="0"/>
              <a:t>0d 0a</a:t>
            </a:r>
          </a:p>
          <a:p>
            <a:r>
              <a:rPr lang="en-US" dirty="0"/>
              <a:t>Predetermined size</a:t>
            </a:r>
          </a:p>
          <a:p>
            <a:pPr marL="0" indent="0">
              <a:buNone/>
            </a:pPr>
            <a:r>
              <a:rPr lang="en-US" dirty="0"/>
              <a:t>	UDP header</a:t>
            </a:r>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3</a:t>
            </a:fld>
            <a:endParaRPr lang="en-US" altLang="en-US" dirty="0"/>
          </a:p>
        </p:txBody>
      </p:sp>
    </p:spTree>
    <p:extLst>
      <p:ext uri="{BB962C8B-B14F-4D97-AF65-F5344CB8AC3E}">
        <p14:creationId xmlns:p14="http://schemas.microsoft.com/office/powerpoint/2010/main" val="1276162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Parsing Messages</a:t>
            </a:r>
          </a:p>
        </p:txBody>
      </p:sp>
      <p:sp>
        <p:nvSpPr>
          <p:cNvPr id="3" name="Content Placeholder 2"/>
          <p:cNvSpPr>
            <a:spLocks noGrp="1"/>
          </p:cNvSpPr>
          <p:nvPr>
            <p:ph idx="1"/>
          </p:nvPr>
        </p:nvSpPr>
        <p:spPr/>
        <p:txBody>
          <a:bodyPr/>
          <a:lstStyle/>
          <a:p>
            <a:r>
              <a:rPr lang="en-US" dirty="0"/>
              <a:t>Field at start of message</a:t>
            </a:r>
          </a:p>
          <a:p>
            <a:pPr marL="0" indent="0">
              <a:buNone/>
            </a:pPr>
            <a:r>
              <a:rPr lang="en-US" dirty="0"/>
              <a:t>	Read the amount specified by the field</a:t>
            </a:r>
          </a:p>
          <a:p>
            <a:r>
              <a:rPr lang="en-US" dirty="0"/>
              <a:t>Special code at end of message</a:t>
            </a:r>
          </a:p>
          <a:p>
            <a:pPr marL="0" indent="0">
              <a:buNone/>
            </a:pPr>
            <a:r>
              <a:rPr lang="en-US" dirty="0"/>
              <a:t>	Keep reading until you find the code</a:t>
            </a:r>
          </a:p>
          <a:p>
            <a:r>
              <a:rPr lang="en-US" dirty="0"/>
              <a:t>Predetermined size</a:t>
            </a:r>
          </a:p>
          <a:p>
            <a:pPr marL="0" indent="0">
              <a:buNone/>
            </a:pPr>
            <a:r>
              <a:rPr lang="en-US" dirty="0"/>
              <a:t>	Read the predetermined amount</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p:cNvSpPr>
            <a:spLocks noGrp="1"/>
          </p:cNvSpPr>
          <p:nvPr>
            <p:ph type="sldNum" sz="quarter" idx="12"/>
          </p:nvPr>
        </p:nvSpPr>
        <p:spPr/>
        <p:txBody>
          <a:bodyPr/>
          <a:lstStyle/>
          <a:p>
            <a:pPr>
              <a:defRPr/>
            </a:pPr>
            <a:fld id="{7F893BA9-EED0-4C55-A7BC-486A0027BAD0}" type="slidenum">
              <a:rPr lang="en-US" altLang="en-US" smtClean="0"/>
              <a:pPr>
                <a:defRPr/>
              </a:pPr>
              <a:t>4</a:t>
            </a:fld>
            <a:endParaRPr lang="en-US" altLang="en-US" dirty="0"/>
          </a:p>
        </p:txBody>
      </p:sp>
    </p:spTree>
    <p:extLst>
      <p:ext uri="{BB962C8B-B14F-4D97-AF65-F5344CB8AC3E}">
        <p14:creationId xmlns:p14="http://schemas.microsoft.com/office/powerpoint/2010/main" val="380375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8DD8-622F-4733-8BD3-75A7BA7EFAE3}"/>
              </a:ext>
            </a:extLst>
          </p:cNvPr>
          <p:cNvSpPr>
            <a:spLocks noGrp="1"/>
          </p:cNvSpPr>
          <p:nvPr>
            <p:ph type="ctrTitle"/>
          </p:nvPr>
        </p:nvSpPr>
        <p:spPr/>
        <p:txBody>
          <a:bodyPr>
            <a:normAutofit/>
          </a:bodyPr>
          <a:lstStyle/>
          <a:p>
            <a:r>
              <a:rPr lang="en-US" dirty="0"/>
              <a:t>Parsing Structured Messages</a:t>
            </a:r>
            <a:br>
              <a:rPr lang="en-US" dirty="0"/>
            </a:br>
            <a:r>
              <a:rPr lang="en-US" sz="4800" dirty="0"/>
              <a:t>Creating an Example Message</a:t>
            </a:r>
            <a:endParaRPr lang="en-US" dirty="0"/>
          </a:p>
        </p:txBody>
      </p:sp>
      <p:sp>
        <p:nvSpPr>
          <p:cNvPr id="3" name="Subtitle 2">
            <a:extLst>
              <a:ext uri="{FF2B5EF4-FFF2-40B4-BE49-F238E27FC236}">
                <a16:creationId xmlns:a16="http://schemas.microsoft.com/office/drawing/2014/main" id="{7AE8BED6-ABBB-4DEF-BD10-F613B66ADF7F}"/>
              </a:ext>
            </a:extLst>
          </p:cNvPr>
          <p:cNvSpPr>
            <a:spLocks noGrp="1"/>
          </p:cNvSpPr>
          <p:nvPr>
            <p:ph type="subTitle" idx="1"/>
          </p:nvPr>
        </p:nvSpPr>
        <p:spPr/>
        <p:txBody>
          <a:bodyPr>
            <a:normAutofit/>
          </a:bodyPr>
          <a:lstStyle/>
          <a:p>
            <a:r>
              <a:rPr lang="en-US" sz="3200" dirty="0"/>
              <a:t>CS2911</a:t>
            </a:r>
          </a:p>
          <a:p>
            <a:r>
              <a:rPr lang="en-US" sz="3200" dirty="0"/>
              <a:t>Dr. Josiah Yoder</a:t>
            </a:r>
          </a:p>
        </p:txBody>
      </p:sp>
      <p:pic>
        <p:nvPicPr>
          <p:cNvPr id="4" name="Picture 3">
            <a:extLst>
              <a:ext uri="{FF2B5EF4-FFF2-40B4-BE49-F238E27FC236}">
                <a16:creationId xmlns:a16="http://schemas.microsoft.com/office/drawing/2014/main" id="{47531C37-A20D-46FF-80AB-C46509463A42}"/>
              </a:ext>
            </a:extLst>
          </p:cNvPr>
          <p:cNvPicPr>
            <a:picLocks noChangeAspect="1"/>
          </p:cNvPicPr>
          <p:nvPr/>
        </p:nvPicPr>
        <p:blipFill>
          <a:blip r:embed="rId2"/>
          <a:stretch>
            <a:fillRect/>
          </a:stretch>
        </p:blipFill>
        <p:spPr>
          <a:xfrm>
            <a:off x="9921582" y="4267200"/>
            <a:ext cx="1969100" cy="2387600"/>
          </a:xfrm>
          <a:prstGeom prst="rect">
            <a:avLst/>
          </a:prstGeom>
        </p:spPr>
      </p:pic>
    </p:spTree>
    <p:extLst>
      <p:ext uri="{BB962C8B-B14F-4D97-AF65-F5344CB8AC3E}">
        <p14:creationId xmlns:p14="http://schemas.microsoft.com/office/powerpoint/2010/main" val="3812304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2ADC0-507D-4EAB-BADF-8C592A53660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FB5CFBAE-77AF-47FD-B308-5C2A06B7A98B}"/>
              </a:ext>
            </a:extLst>
          </p:cNvPr>
          <p:cNvSpPr>
            <a:spLocks noGrp="1"/>
          </p:cNvSpPr>
          <p:nvPr>
            <p:ph idx="1"/>
          </p:nvPr>
        </p:nvSpPr>
        <p:spPr/>
        <p:txBody>
          <a:bodyPr/>
          <a:lstStyle/>
          <a:p>
            <a:pPr marL="0" indent="0">
              <a:buNone/>
            </a:pPr>
            <a:r>
              <a:rPr lang="en-US" dirty="0"/>
              <a:t>This example attempts to compactly transmit a story with many 4 digit numbers while also indicating when the book is finished.</a:t>
            </a:r>
          </a:p>
          <a:p>
            <a:pPr marL="0" indent="0">
              <a:buNone/>
            </a:pPr>
            <a:r>
              <a:rPr lang="en-US"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
        <p:nvSpPr>
          <p:cNvPr id="5" name="Slide Number Placeholder 4">
            <a:extLst>
              <a:ext uri="{FF2B5EF4-FFF2-40B4-BE49-F238E27FC236}">
                <a16:creationId xmlns:a16="http://schemas.microsoft.com/office/drawing/2014/main" id="{2CD8C189-F3D4-47E6-B4BC-59774234DCF1}"/>
              </a:ext>
            </a:extLst>
          </p:cNvPr>
          <p:cNvSpPr>
            <a:spLocks noGrp="1"/>
          </p:cNvSpPr>
          <p:nvPr>
            <p:ph type="sldNum" sz="quarter" idx="12"/>
          </p:nvPr>
        </p:nvSpPr>
        <p:spPr/>
        <p:txBody>
          <a:bodyPr/>
          <a:lstStyle/>
          <a:p>
            <a:pPr>
              <a:defRPr/>
            </a:pPr>
            <a:fld id="{7F893BA9-EED0-4C55-A7BC-486A0027BAD0}" type="slidenum">
              <a:rPr lang="en-US" altLang="en-US" smtClean="0"/>
              <a:pPr>
                <a:defRPr/>
              </a:pPr>
              <a:t>6</a:t>
            </a:fld>
            <a:endParaRPr lang="en-US" altLang="en-US" dirty="0"/>
          </a:p>
        </p:txBody>
      </p:sp>
    </p:spTree>
    <p:extLst>
      <p:ext uri="{BB962C8B-B14F-4D97-AF65-F5344CB8AC3E}">
        <p14:creationId xmlns:p14="http://schemas.microsoft.com/office/powerpoint/2010/main" val="3083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1CCB3-47C4-434B-9A9C-247C0889E3DA}"/>
              </a:ext>
            </a:extLst>
          </p:cNvPr>
          <p:cNvSpPr>
            <a:spLocks noGrp="1"/>
          </p:cNvSpPr>
          <p:nvPr>
            <p:ph type="title"/>
          </p:nvPr>
        </p:nvSpPr>
        <p:spPr/>
        <p:txBody>
          <a:bodyPr/>
          <a:lstStyle/>
          <a:p>
            <a:r>
              <a:rPr lang="en-US" dirty="0"/>
              <a:t>Parser Design</a:t>
            </a:r>
          </a:p>
        </p:txBody>
      </p:sp>
      <p:sp>
        <p:nvSpPr>
          <p:cNvPr id="3" name="Content Placeholder 2">
            <a:extLst>
              <a:ext uri="{FF2B5EF4-FFF2-40B4-BE49-F238E27FC236}">
                <a16:creationId xmlns:a16="http://schemas.microsoft.com/office/drawing/2014/main" id="{F84B8A8D-790D-46FA-A6D7-CEBF7AA07B63}"/>
              </a:ext>
            </a:extLst>
          </p:cNvPr>
          <p:cNvSpPr>
            <a:spLocks noGrp="1"/>
          </p:cNvSpPr>
          <p:nvPr>
            <p:ph idx="1"/>
          </p:nvPr>
        </p:nvSpPr>
        <p:spPr/>
        <p:txBody>
          <a:bodyPr/>
          <a:lstStyle/>
          <a:p>
            <a:pPr marL="514350" indent="-514350">
              <a:buFont typeface="+mj-lt"/>
              <a:buAutoNum type="arabicPeriod"/>
            </a:pPr>
            <a:r>
              <a:rPr lang="en-US" dirty="0"/>
              <a:t>Write an example message</a:t>
            </a:r>
          </a:p>
          <a:p>
            <a:pPr marL="514350" indent="-514350">
              <a:buFont typeface="+mj-lt"/>
              <a:buAutoNum type="arabicPeriod"/>
            </a:pPr>
            <a:r>
              <a:rPr lang="en-US" dirty="0"/>
              <a:t>Brainstorm steps to read it</a:t>
            </a:r>
          </a:p>
          <a:p>
            <a:pPr marL="514350" indent="-514350">
              <a:buFont typeface="+mj-lt"/>
              <a:buAutoNum type="arabicPeriod"/>
            </a:pPr>
            <a:r>
              <a:rPr lang="en-US" dirty="0"/>
              <a:t>Write pseudo-code</a:t>
            </a:r>
          </a:p>
          <a:p>
            <a:pPr marL="514350" indent="-514350">
              <a:buFont typeface="+mj-lt"/>
              <a:buAutoNum type="arabicPeriod"/>
            </a:pPr>
            <a:r>
              <a:rPr lang="en-US" dirty="0"/>
              <a:t>Write Python code</a:t>
            </a:r>
          </a:p>
        </p:txBody>
      </p:sp>
      <p:sp>
        <p:nvSpPr>
          <p:cNvPr id="4" name="Footer Placeholder 3">
            <a:extLst>
              <a:ext uri="{FF2B5EF4-FFF2-40B4-BE49-F238E27FC236}">
                <a16:creationId xmlns:a16="http://schemas.microsoft.com/office/drawing/2014/main" id="{15620876-DFCD-4A64-BF9B-8FAE51942855}"/>
              </a:ext>
            </a:extLst>
          </p:cNvPr>
          <p:cNvSpPr>
            <a:spLocks noGrp="1"/>
          </p:cNvSpPr>
          <p:nvPr>
            <p:ph type="ftr" sz="quarter" idx="11"/>
          </p:nvPr>
        </p:nvSpPr>
        <p:spPr/>
        <p:txBody>
          <a:bodyPr/>
          <a:lstStyle/>
          <a:p>
            <a:pPr>
              <a:defRPr/>
            </a:pPr>
            <a:r>
              <a:rPr lang="en-US" altLang="en-US" dirty="0"/>
              <a:t>CS-2911</a:t>
            </a:r>
          </a:p>
        </p:txBody>
      </p:sp>
      <p:sp>
        <p:nvSpPr>
          <p:cNvPr id="5" name="Slide Number Placeholder 4">
            <a:extLst>
              <a:ext uri="{FF2B5EF4-FFF2-40B4-BE49-F238E27FC236}">
                <a16:creationId xmlns:a16="http://schemas.microsoft.com/office/drawing/2014/main" id="{ECE4B171-4C30-4555-BAF0-62CDDEC75E76}"/>
              </a:ext>
            </a:extLst>
          </p:cNvPr>
          <p:cNvSpPr>
            <a:spLocks noGrp="1"/>
          </p:cNvSpPr>
          <p:nvPr>
            <p:ph type="sldNum" sz="quarter" idx="12"/>
          </p:nvPr>
        </p:nvSpPr>
        <p:spPr/>
        <p:txBody>
          <a:bodyPr/>
          <a:lstStyle/>
          <a:p>
            <a:pPr>
              <a:defRPr/>
            </a:pPr>
            <a:fld id="{7F893BA9-EED0-4C55-A7BC-486A0027BAD0}" type="slidenum">
              <a:rPr lang="en-US" altLang="en-US" smtClean="0"/>
              <a:pPr>
                <a:defRPr/>
              </a:pPr>
              <a:t>7</a:t>
            </a:fld>
            <a:endParaRPr lang="en-US" altLang="en-US" dirty="0"/>
          </a:p>
        </p:txBody>
      </p:sp>
      <p:sp>
        <p:nvSpPr>
          <p:cNvPr id="6" name="Content Placeholder 2">
            <a:extLst>
              <a:ext uri="{FF2B5EF4-FFF2-40B4-BE49-F238E27FC236}">
                <a16:creationId xmlns:a16="http://schemas.microsoft.com/office/drawing/2014/main" id="{997E6F00-D2ED-4C77-AFC9-715477541DCD}"/>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Tree>
    <p:extLst>
      <p:ext uri="{BB962C8B-B14F-4D97-AF65-F5344CB8AC3E}">
        <p14:creationId xmlns:p14="http://schemas.microsoft.com/office/powerpoint/2010/main" val="3271924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96D5E-3E00-463B-9123-997AB967E5D5}"/>
              </a:ext>
            </a:extLst>
          </p:cNvPr>
          <p:cNvSpPr>
            <a:spLocks noGrp="1"/>
          </p:cNvSpPr>
          <p:nvPr>
            <p:ph type="title"/>
          </p:nvPr>
        </p:nvSpPr>
        <p:spPr/>
        <p:txBody>
          <a:bodyPr/>
          <a:lstStyle/>
          <a:p>
            <a:r>
              <a:rPr lang="en-US" dirty="0"/>
              <a:t>The story</a:t>
            </a:r>
          </a:p>
        </p:txBody>
      </p:sp>
      <p:sp>
        <p:nvSpPr>
          <p:cNvPr id="3" name="Content Placeholder 2">
            <a:extLst>
              <a:ext uri="{FF2B5EF4-FFF2-40B4-BE49-F238E27FC236}">
                <a16:creationId xmlns:a16="http://schemas.microsoft.com/office/drawing/2014/main" id="{F5224EE3-7366-441F-B61E-B4D2776E5382}"/>
              </a:ext>
            </a:extLst>
          </p:cNvPr>
          <p:cNvSpPr>
            <a:spLocks noGrp="1"/>
          </p:cNvSpPr>
          <p:nvPr>
            <p:ph idx="1"/>
          </p:nvPr>
        </p:nvSpPr>
        <p:spPr/>
        <p:txBody>
          <a:bodyPr/>
          <a:lstStyle/>
          <a:p>
            <a:pPr marL="0" indent="0">
              <a:buNone/>
            </a:pPr>
            <a:r>
              <a:rPr lang="en-US" dirty="0"/>
              <a:t>Cab 1025 had</a:t>
            </a:r>
            <a:br>
              <a:rPr lang="en-US" dirty="0"/>
            </a:br>
            <a:r>
              <a:rPr lang="en-US" dirty="0"/>
              <a:t>fade 2000</a:t>
            </a:r>
          </a:p>
        </p:txBody>
      </p:sp>
      <p:sp>
        <p:nvSpPr>
          <p:cNvPr id="4" name="Footer Placeholder 3">
            <a:extLst>
              <a:ext uri="{FF2B5EF4-FFF2-40B4-BE49-F238E27FC236}">
                <a16:creationId xmlns:a16="http://schemas.microsoft.com/office/drawing/2014/main" id="{AB30A7C4-7FB7-44B1-A278-4A61C544AC90}"/>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144C60AC-AD5F-4272-BCDF-2293C4853D44}"/>
              </a:ext>
            </a:extLst>
          </p:cNvPr>
          <p:cNvSpPr>
            <a:spLocks noGrp="1"/>
          </p:cNvSpPr>
          <p:nvPr>
            <p:ph type="sldNum" sz="quarter" idx="12"/>
          </p:nvPr>
        </p:nvSpPr>
        <p:spPr/>
        <p:txBody>
          <a:bodyPr/>
          <a:lstStyle/>
          <a:p>
            <a:pPr>
              <a:defRPr/>
            </a:pPr>
            <a:fld id="{7F893BA9-EED0-4C55-A7BC-486A0027BAD0}" type="slidenum">
              <a:rPr lang="en-US" altLang="en-US" smtClean="0"/>
              <a:pPr>
                <a:defRPr/>
              </a:pPr>
              <a:t>8</a:t>
            </a:fld>
            <a:endParaRPr lang="en-US" altLang="en-US" dirty="0"/>
          </a:p>
        </p:txBody>
      </p:sp>
      <p:sp>
        <p:nvSpPr>
          <p:cNvPr id="7" name="Content Placeholder 2">
            <a:extLst>
              <a:ext uri="{FF2B5EF4-FFF2-40B4-BE49-F238E27FC236}">
                <a16:creationId xmlns:a16="http://schemas.microsoft.com/office/drawing/2014/main" id="{E3FEA21E-C238-4E00-AC26-6DF94BB82120}"/>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p:spTree>
    <p:extLst>
      <p:ext uri="{BB962C8B-B14F-4D97-AF65-F5344CB8AC3E}">
        <p14:creationId xmlns:p14="http://schemas.microsoft.com/office/powerpoint/2010/main" val="365937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F404E-3CFF-4BDA-B5FE-8588971F8AAA}"/>
              </a:ext>
            </a:extLst>
          </p:cNvPr>
          <p:cNvSpPr>
            <a:spLocks noGrp="1"/>
          </p:cNvSpPr>
          <p:nvPr>
            <p:ph type="title"/>
          </p:nvPr>
        </p:nvSpPr>
        <p:spPr/>
        <p:txBody>
          <a:bodyPr/>
          <a:lstStyle/>
          <a:p>
            <a:r>
              <a:rPr lang="en-US" dirty="0"/>
              <a:t>1. Write an example message</a:t>
            </a:r>
          </a:p>
        </p:txBody>
      </p:sp>
      <p:sp>
        <p:nvSpPr>
          <p:cNvPr id="3" name="Content Placeholder 2">
            <a:extLst>
              <a:ext uri="{FF2B5EF4-FFF2-40B4-BE49-F238E27FC236}">
                <a16:creationId xmlns:a16="http://schemas.microsoft.com/office/drawing/2014/main" id="{F36B05A3-86D0-4308-BF65-4CE2A71F5C30}"/>
              </a:ext>
            </a:extLst>
          </p:cNvPr>
          <p:cNvSpPr>
            <a:spLocks noGrp="1"/>
          </p:cNvSpPr>
          <p:nvPr>
            <p:ph idx="1"/>
          </p:nvPr>
        </p:nvSpPr>
        <p:spPr/>
        <p:txBody>
          <a:bodyPr/>
          <a:lstStyle/>
          <a:p>
            <a:pPr marL="0" indent="0">
              <a:buNone/>
            </a:pPr>
            <a:r>
              <a:rPr lang="en-US" dirty="0">
                <a:latin typeface="Consolas" panose="020B0609020204030204" pitchFamily="49" charset="0"/>
              </a:rPr>
              <a:t>book='Cab 1025 had\</a:t>
            </a:r>
            <a:r>
              <a:rPr lang="en-US" dirty="0" err="1">
                <a:latin typeface="Consolas" panose="020B0609020204030204" pitchFamily="49" charset="0"/>
              </a:rPr>
              <a:t>nfade</a:t>
            </a:r>
            <a:r>
              <a:rPr lang="en-US" dirty="0">
                <a:latin typeface="Consolas" panose="020B0609020204030204" pitchFamily="49" charset="0"/>
              </a:rPr>
              <a:t> 2000'</a:t>
            </a:r>
          </a:p>
        </p:txBody>
      </p:sp>
      <p:sp>
        <p:nvSpPr>
          <p:cNvPr id="4" name="Footer Placeholder 3">
            <a:extLst>
              <a:ext uri="{FF2B5EF4-FFF2-40B4-BE49-F238E27FC236}">
                <a16:creationId xmlns:a16="http://schemas.microsoft.com/office/drawing/2014/main" id="{74FF15F1-D791-428C-9F32-BA244D6D63E0}"/>
              </a:ext>
            </a:extLst>
          </p:cNvPr>
          <p:cNvSpPr>
            <a:spLocks noGrp="1"/>
          </p:cNvSpPr>
          <p:nvPr>
            <p:ph type="ftr" sz="quarter" idx="11"/>
          </p:nvPr>
        </p:nvSpPr>
        <p:spPr/>
        <p:txBody>
          <a:bodyPr/>
          <a:lstStyle/>
          <a:p>
            <a:pPr>
              <a:defRPr/>
            </a:pPr>
            <a:r>
              <a:rPr lang="en-US" altLang="en-US"/>
              <a:t>CS-2911</a:t>
            </a:r>
            <a:endParaRPr lang="en-US" altLang="en-US" dirty="0"/>
          </a:p>
        </p:txBody>
      </p:sp>
      <p:sp>
        <p:nvSpPr>
          <p:cNvPr id="5" name="Slide Number Placeholder 4">
            <a:extLst>
              <a:ext uri="{FF2B5EF4-FFF2-40B4-BE49-F238E27FC236}">
                <a16:creationId xmlns:a16="http://schemas.microsoft.com/office/drawing/2014/main" id="{37E49502-F494-4334-8655-CC96457CA2DF}"/>
              </a:ext>
            </a:extLst>
          </p:cNvPr>
          <p:cNvSpPr>
            <a:spLocks noGrp="1"/>
          </p:cNvSpPr>
          <p:nvPr>
            <p:ph type="sldNum" sz="quarter" idx="12"/>
          </p:nvPr>
        </p:nvSpPr>
        <p:spPr/>
        <p:txBody>
          <a:bodyPr/>
          <a:lstStyle/>
          <a:p>
            <a:pPr>
              <a:defRPr/>
            </a:pPr>
            <a:fld id="{7F893BA9-EED0-4C55-A7BC-486A0027BAD0}" type="slidenum">
              <a:rPr lang="en-US" altLang="en-US" smtClean="0"/>
              <a:pPr>
                <a:defRPr/>
              </a:pPr>
              <a:t>9</a:t>
            </a:fld>
            <a:endParaRPr lang="en-US" altLang="en-US" dirty="0"/>
          </a:p>
        </p:txBody>
      </p:sp>
      <p:sp>
        <p:nvSpPr>
          <p:cNvPr id="7" name="Content Placeholder 2">
            <a:extLst>
              <a:ext uri="{FF2B5EF4-FFF2-40B4-BE49-F238E27FC236}">
                <a16:creationId xmlns:a16="http://schemas.microsoft.com/office/drawing/2014/main" id="{1A1DF0D1-363B-402D-86C8-4A740485D204}"/>
              </a:ext>
            </a:extLst>
          </p:cNvPr>
          <p:cNvSpPr txBox="1">
            <a:spLocks/>
          </p:cNvSpPr>
          <p:nvPr/>
        </p:nvSpPr>
        <p:spPr>
          <a:xfrm>
            <a:off x="7623495" y="3261540"/>
            <a:ext cx="456850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This example attempts to compactly transmit a story with many 4 digit numbers while also indicating when the book is finished.</a:t>
            </a:r>
          </a:p>
          <a:p>
            <a:pPr marL="0" indent="0">
              <a:buNone/>
            </a:pPr>
            <a:r>
              <a:rPr lang="en-US" sz="2000" dirty="0"/>
              <a:t>Each block contains text followed by a number. The text begins with a single byte specifying (as a raw binary number) how many characters (bytes) of ASCII text there are. Two raw binary bytes indicate the value of the number. The last block has a text length of zero and omits the number bytes.</a:t>
            </a:r>
          </a:p>
        </p:txBody>
      </p:sp>
      <mc:AlternateContent xmlns:mc="http://schemas.openxmlformats.org/markup-compatibility/2006">
        <mc:Choice xmlns:p14="http://schemas.microsoft.com/office/powerpoint/2010/main" Requires="p14">
          <p:contentPart p14:bwMode="auto" r:id="rId2">
            <p14:nvContentPartPr>
              <p14:cNvPr id="9" name="Ink 8">
                <a:extLst>
                  <a:ext uri="{FF2B5EF4-FFF2-40B4-BE49-F238E27FC236}">
                    <a16:creationId xmlns:a16="http://schemas.microsoft.com/office/drawing/2014/main" id="{25D76586-1F66-4815-B90D-D333AB6F0137}"/>
                  </a:ext>
                </a:extLst>
              </p14:cNvPr>
              <p14:cNvContentPartPr/>
              <p14:nvPr/>
            </p14:nvContentPartPr>
            <p14:xfrm>
              <a:off x="605550" y="6817234"/>
              <a:ext cx="13320" cy="22320"/>
            </p14:xfrm>
          </p:contentPart>
        </mc:Choice>
        <mc:Fallback>
          <p:pic>
            <p:nvPicPr>
              <p:cNvPr id="9" name="Ink 8">
                <a:extLst>
                  <a:ext uri="{FF2B5EF4-FFF2-40B4-BE49-F238E27FC236}">
                    <a16:creationId xmlns:a16="http://schemas.microsoft.com/office/drawing/2014/main" id="{25D76586-1F66-4815-B90D-D333AB6F0137}"/>
                  </a:ext>
                </a:extLst>
              </p:cNvPr>
              <p:cNvPicPr/>
              <p:nvPr/>
            </p:nvPicPr>
            <p:blipFill>
              <a:blip r:embed="rId3"/>
              <a:stretch>
                <a:fillRect/>
              </a:stretch>
            </p:blipFill>
            <p:spPr>
              <a:xfrm>
                <a:off x="596910" y="6808234"/>
                <a:ext cx="30960" cy="39960"/>
              </a:xfrm>
              <a:prstGeom prst="rect">
                <a:avLst/>
              </a:prstGeom>
            </p:spPr>
          </p:pic>
        </mc:Fallback>
      </mc:AlternateContent>
    </p:spTree>
    <p:extLst>
      <p:ext uri="{BB962C8B-B14F-4D97-AF65-F5344CB8AC3E}">
        <p14:creationId xmlns:p14="http://schemas.microsoft.com/office/powerpoint/2010/main" val="32633280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POLL_EMBED_ID" val="fc63c514-ab03-4f85-a443-d985746de3b1"/>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1603</Words>
  <Application>Microsoft Office PowerPoint</Application>
  <PresentationFormat>Widescreen</PresentationFormat>
  <Paragraphs>184</Paragraphs>
  <Slides>23</Slides>
  <Notes>11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Consolas</vt:lpstr>
      <vt:lpstr>Gill Sans MT</vt:lpstr>
      <vt:lpstr>Office Theme</vt:lpstr>
      <vt:lpstr>Parsing Structured Messages</vt:lpstr>
      <vt:lpstr>PowerPoint Presentation</vt:lpstr>
      <vt:lpstr>Encoding Message Length</vt:lpstr>
      <vt:lpstr>Parsing Messages</vt:lpstr>
      <vt:lpstr>Parsing Structured Messages Creating an Example Message</vt:lpstr>
      <vt:lpstr>Example</vt:lpstr>
      <vt:lpstr>Parser Design</vt:lpstr>
      <vt:lpstr>The story</vt:lpstr>
      <vt:lpstr>1. Write an example message</vt:lpstr>
      <vt:lpstr>2. Brainstorm how to read it</vt:lpstr>
      <vt:lpstr>Parsing Structured Messages Psuedocode and Implementation</vt:lpstr>
      <vt:lpstr>3. Write the psuedocode</vt:lpstr>
      <vt:lpstr>4. Write the Python code</vt:lpstr>
      <vt:lpstr>Example</vt:lpstr>
      <vt:lpstr>Exercise</vt:lpstr>
      <vt:lpstr>Exercise</vt:lpstr>
      <vt:lpstr>Exercise</vt:lpstr>
      <vt:lpstr>Exercise</vt:lpstr>
      <vt:lpstr>PowerPoint Presentation</vt:lpstr>
      <vt:lpstr>Example</vt:lpstr>
      <vt:lpstr>Example</vt:lpstr>
      <vt:lpstr>Acknowledgement</vt:lpstr>
      <vt:lpstr>For more videos, visit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Encoding in Python</dc:title>
  <dc:creator>Yoder, Dr. Josiah</dc:creator>
  <cp:lastModifiedBy>Yoder, Josiah</cp:lastModifiedBy>
  <cp:revision>27</cp:revision>
  <dcterms:created xsi:type="dcterms:W3CDTF">2018-09-03T20:09:08Z</dcterms:created>
  <dcterms:modified xsi:type="dcterms:W3CDTF">2020-09-12T22:33:13Z</dcterms:modified>
</cp:coreProperties>
</file>