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1"/>
  </p:notesMasterIdLst>
  <p:handoutMasterIdLst>
    <p:handoutMasterId r:id="rId22"/>
  </p:handoutMasterIdLst>
  <p:sldIdLst>
    <p:sldId id="320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2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900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And Week</a:t>
            </a:r>
            <a:r>
              <a:rPr lang="en-US" baseline="0" dirty="0"/>
              <a:t> 3, Class 1</a:t>
            </a:r>
          </a:p>
          <a:p>
            <a:pPr lvl="0"/>
            <a:endParaRPr lang="en-US" dirty="0"/>
          </a:p>
          <a:p>
            <a:pPr lvl="0"/>
            <a:r>
              <a:rPr lang="en-US"/>
              <a:t>19q1</a:t>
            </a:r>
            <a:r>
              <a:rPr lang="en-US" dirty="0"/>
              <a:t>: Print 1-2,8-17</a:t>
            </a:r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25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slides</a:t>
            </a:r>
            <a:r>
              <a:rPr lang="en-US" baseline="0" dirty="0"/>
              <a:t> that follow, italic variables are ones that are not included in this example.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830B084-A5EC-41D4-B424-CA20419AB7C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1500: Maximum size of packet in most networks</a:t>
            </a:r>
          </a:p>
          <a:p>
            <a:endParaRPr lang="en-US" dirty="0"/>
          </a:p>
          <a:p>
            <a:r>
              <a:rPr lang="en-US" dirty="0"/>
              <a:t>To</a:t>
            </a:r>
            <a:r>
              <a:rPr lang="en-US" baseline="0" dirty="0"/>
              <a:t> demo: Blocking and non-blocking behavior of </a:t>
            </a:r>
            <a:r>
              <a:rPr lang="en-US" baseline="0" dirty="0" err="1"/>
              <a:t>recvfrom</a:t>
            </a:r>
            <a:r>
              <a:rPr lang="en-US" baseline="0" dirty="0"/>
              <a:t>() method</a:t>
            </a:r>
          </a:p>
          <a:p>
            <a:endParaRPr lang="en-US" baseline="0" dirty="0"/>
          </a:p>
          <a:p>
            <a:r>
              <a:rPr lang="en-US" baseline="0" dirty="0"/>
              <a:t>To demo: queueing behavior of UDP messages</a:t>
            </a:r>
          </a:p>
          <a:p>
            <a:endParaRPr lang="en-US" baseline="0" dirty="0"/>
          </a:p>
          <a:p>
            <a:r>
              <a:rPr lang="en-US" baseline="0" dirty="0"/>
              <a:t>Is queuing guaranteed, rather than merging? I think so.</a:t>
            </a:r>
          </a:p>
          <a:p>
            <a:r>
              <a:rPr lang="en-US" dirty="0"/>
              <a:t>http://stackoverflow.com/questions/22519247/for-how-long-do-the-recv-functions-buffer-in-udp</a:t>
            </a:r>
          </a:p>
          <a:p>
            <a:endParaRPr lang="en-US" dirty="0"/>
          </a:p>
          <a:p>
            <a:r>
              <a:rPr lang="en-US" dirty="0"/>
              <a:t>Are packets guaranteed</a:t>
            </a:r>
            <a:r>
              <a:rPr lang="en-US" baseline="0" dirty="0"/>
              <a:t> to make it through?</a:t>
            </a:r>
          </a:p>
          <a:p>
            <a:r>
              <a:rPr lang="en-US" baseline="0" dirty="0"/>
              <a:t>No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FF862EC-24E1-4F84-A9BB-91E609FFD31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Exactly like UDP, but adds these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0F8C5FE-0DEE-48CC-9F7C-E7763BE6798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E7397F7-5F0D-4649-8AC9-4E5B156D05B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i="1" dirty="0" err="1"/>
              <a:t>response_size</a:t>
            </a:r>
            <a:r>
              <a:rPr lang="en-US" i="1" dirty="0"/>
              <a:t> </a:t>
            </a:r>
            <a:r>
              <a:rPr lang="en-US" baseline="0" dirty="0"/>
              <a:t>is NOT the size of the internal buffer used to store received data.  Whatever information the sender says will be stored in a large buffer on the local machine.  Instead, it is the maximum size of response (in bytes)</a:t>
            </a:r>
          </a:p>
          <a:p>
            <a:endParaRPr lang="en-US" baseline="0" dirty="0"/>
          </a:p>
          <a:p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3BE44B-FE43-475E-A477-09A3E98CFA21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3F70A5A-0E45-465C-B8D8-C37B2D2FCCA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2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7800" y="1177925"/>
            <a:ext cx="4237038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17q1: added after morning class: "</a:t>
            </a:r>
            <a:r>
              <a:rPr lang="en-US" sz="1200" dirty="0"/>
              <a:t>Instead of </a:t>
            </a:r>
            <a:r>
              <a:rPr lang="en-US" sz="1200" dirty="0" err="1"/>
              <a:t>data_socket.recv</a:t>
            </a:r>
            <a:r>
              <a:rPr lang="en-US" sz="1200" dirty="0"/>
              <a:t>, simply use the </a:t>
            </a:r>
            <a:r>
              <a:rPr lang="en-US" sz="1200" dirty="0" err="1"/>
              <a:t>next_byte</a:t>
            </a:r>
            <a:r>
              <a:rPr lang="en-US" sz="1200" dirty="0"/>
              <a:t> calls you already have in your code."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3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0E92C8-CFA7-4107-949C-B72C3A43F89B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5443DA9-6636-4869-A947-62E22022F898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B7C3299-DC2C-4724-88D0-F37117030999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6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9D11B38-2410-4C46-B640-9CDFD475F88E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04A43E3-D1E2-4A35-A46A-5B5404728CA2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B905927-FD11-484B-9384-377C3B032BA5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DC5BE71-3A1E-40ED-A363-A99392F7085A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ABD597-8629-48FC-A4A0-91D06C5F30F3}" type="datetime3">
              <a:rPr lang="en-US" smtClean="0"/>
              <a:t>25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3,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Internet Stack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Packet Encapsulation</a:t>
            </a:r>
          </a:p>
          <a:p>
            <a:r>
              <a:rPr lang="en-US" dirty="0">
                <a:sym typeface="Wingdings" panose="05000000000000000000" pitchFamily="2" charset="2"/>
              </a:rPr>
              <a:t>Tomorrow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UDP and 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026" name="Picture 2" descr="https://faculty-web.msoe.edu/yoder/cs2910/lab2r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334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52070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902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664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4389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22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7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socket </a:t>
            </a:r>
            <a:r>
              <a:rPr lang="en-US" b="1" dirty="0"/>
              <a:t># All socket code needs this</a:t>
            </a:r>
          </a:p>
          <a:p>
            <a:pPr marL="0" indent="0">
              <a:buNone/>
            </a:pPr>
            <a:r>
              <a:rPr lang="en-US" dirty="0" err="1"/>
              <a:t>client_socket</a:t>
            </a:r>
            <a:r>
              <a:rPr lang="en-US" dirty="0"/>
              <a:t> = </a:t>
            </a:r>
            <a:r>
              <a:rPr lang="en-US" dirty="0" err="1"/>
              <a:t>socket.socket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i="1" dirty="0"/>
              <a:t>message</a:t>
            </a:r>
            <a:r>
              <a:rPr lang="en-US" dirty="0"/>
              <a:t> must be bytes or </a:t>
            </a:r>
            <a:r>
              <a:rPr lang="en-US" dirty="0" err="1"/>
              <a:t>bytearray</a:t>
            </a:r>
            <a:r>
              <a:rPr lang="en-US" dirty="0"/>
              <a:t>, not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client_socket.sendto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, (</a:t>
            </a:r>
            <a:r>
              <a:rPr lang="en-US" i="1" dirty="0" err="1"/>
              <a:t>server_name</a:t>
            </a:r>
            <a:r>
              <a:rPr lang="en-US" dirty="0"/>
              <a:t>, 				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client_socket.close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4152900" y="5422900"/>
            <a:ext cx="47625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396923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server_socket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sz="1500" dirty="0"/>
          </a:p>
          <a:p>
            <a:pPr marL="0" indent="0">
              <a:buNone/>
            </a:pPr>
            <a:r>
              <a:rPr lang="en-US" dirty="0" err="1"/>
              <a:t>server_socket.bind</a:t>
            </a:r>
            <a:r>
              <a:rPr lang="en-US" dirty="0"/>
              <a:t>((</a:t>
            </a:r>
            <a:r>
              <a:rPr lang="en-US" i="1" dirty="0" err="1"/>
              <a:t>server_interface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i="1" dirty="0"/>
              <a:t>                                 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br>
              <a:rPr lang="en-US" sz="1500" dirty="0"/>
            </a:br>
            <a:r>
              <a:rPr lang="en-US" dirty="0" err="1"/>
              <a:t>message,client_address</a:t>
            </a:r>
            <a:r>
              <a:rPr lang="en-US" dirty="0"/>
              <a:t> = </a:t>
            </a:r>
            <a:r>
              <a:rPr lang="en-US" dirty="0" err="1"/>
              <a:t>server_socket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  <a:r>
              <a:rPr lang="en-US" dirty="0" err="1"/>
              <a:t>recvfrom</a:t>
            </a:r>
            <a:r>
              <a:rPr lang="en-US" dirty="0"/>
              <a:t>(1500)</a:t>
            </a:r>
            <a:br>
              <a:rPr lang="en-US" dirty="0"/>
            </a:br>
            <a:br>
              <a:rPr lang="en-US" sz="1500" dirty="0"/>
            </a:br>
            <a:r>
              <a:rPr lang="en-US" dirty="0" err="1"/>
              <a:t>server_socket.close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5029200" y="5824537"/>
            <a:ext cx="2819400" cy="1304925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280825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 of data:</a:t>
            </a:r>
          </a:p>
          <a:p>
            <a:pPr lvl="1"/>
            <a:r>
              <a:rPr lang="en-US" dirty="0"/>
              <a:t>Guaranteed delivery</a:t>
            </a:r>
          </a:p>
          <a:p>
            <a:pPr lvl="1"/>
            <a:r>
              <a:rPr lang="en-US" dirty="0"/>
              <a:t>In-order delivery</a:t>
            </a:r>
          </a:p>
          <a:p>
            <a:r>
              <a:rPr lang="en-US" dirty="0"/>
              <a:t>Multiple connections through same server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19707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User Datagram Protocol</a:t>
            </a:r>
          </a:p>
          <a:p>
            <a:r>
              <a:rPr lang="en-US" dirty="0"/>
              <a:t>App sees datagrams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Simply passes packet to network layer</a:t>
            </a:r>
          </a:p>
          <a:p>
            <a:r>
              <a:rPr lang="en-US" dirty="0"/>
              <a:t>Packet may not arrive</a:t>
            </a:r>
          </a:p>
          <a:p>
            <a:r>
              <a:rPr lang="en-US" dirty="0"/>
              <a:t>May reorder packets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Connectionless</a:t>
            </a:r>
          </a:p>
          <a:p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r>
              <a:rPr lang="en-US" dirty="0"/>
              <a:t>Transport Control Protocol</a:t>
            </a:r>
          </a:p>
          <a:p>
            <a:r>
              <a:rPr lang="en-US" dirty="0"/>
              <a:t>App sees streams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Breaks stream into packets and reassembles</a:t>
            </a:r>
          </a:p>
          <a:p>
            <a:r>
              <a:rPr lang="en-US" dirty="0"/>
              <a:t>Guaranteed delivery</a:t>
            </a:r>
          </a:p>
          <a:p>
            <a:r>
              <a:rPr lang="en-US" dirty="0"/>
              <a:t>Stream remains in order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Maintains multiple connections through the same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6866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52246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" y="1379538"/>
            <a:ext cx="833669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1069" y="5955268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edition: p. 199, Fig 3.5, Sec. 3.2</a:t>
            </a:r>
          </a:p>
        </p:txBody>
      </p:sp>
    </p:spTree>
    <p:extLst>
      <p:ext uri="{BB962C8B-B14F-4D97-AF65-F5344CB8AC3E}">
        <p14:creationId xmlns:p14="http://schemas.microsoft.com/office/powerpoint/2010/main" val="1116601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tcp_socket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</a:t>
            </a:r>
            <a:r>
              <a:rPr lang="en-US" b="1" dirty="0" err="1"/>
              <a:t>STREAM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connect</a:t>
            </a:r>
            <a:r>
              <a:rPr lang="en-US" dirty="0"/>
              <a:t>((</a:t>
            </a:r>
            <a:r>
              <a:rPr lang="en-US" i="1" dirty="0" err="1"/>
              <a:t>server_host</a:t>
            </a:r>
            <a:r>
              <a:rPr lang="en-US" dirty="0" err="1"/>
              <a:t>,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sendall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response = </a:t>
            </a:r>
            <a:r>
              <a:rPr lang="en-US" dirty="0" err="1"/>
              <a:t>tcp_socket.</a:t>
            </a:r>
            <a:r>
              <a:rPr lang="en-US" b="1" dirty="0" err="1"/>
              <a:t>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8674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218477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listen_socket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socket.SOCK_STREAM</a:t>
            </a:r>
            <a:r>
              <a:rPr lang="en-US" dirty="0"/>
              <a:t>) </a:t>
            </a:r>
            <a:r>
              <a:rPr lang="en-US" dirty="0" err="1"/>
              <a:t>listen_socket.bind</a:t>
            </a:r>
            <a:r>
              <a:rPr lang="en-US" dirty="0"/>
              <a:t>((</a:t>
            </a:r>
            <a:r>
              <a:rPr lang="en-US" i="1" dirty="0" err="1"/>
              <a:t>listen_interface</a:t>
            </a:r>
            <a:r>
              <a:rPr lang="en-US" dirty="0" err="1"/>
              <a:t>,</a:t>
            </a:r>
            <a:r>
              <a:rPr lang="en-US" i="1" dirty="0" err="1"/>
              <a:t>listen_port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listen_socket.listen</a:t>
            </a:r>
            <a:r>
              <a:rPr lang="en-US" dirty="0"/>
              <a:t>(1) # </a:t>
            </a:r>
            <a:r>
              <a:rPr lang="en-US" dirty="0" err="1"/>
              <a:t>Num</a:t>
            </a:r>
            <a:r>
              <a:rPr lang="en-US" dirty="0"/>
              <a:t> of conn. to accept</a:t>
            </a:r>
          </a:p>
          <a:p>
            <a:pPr marL="0" indent="0">
              <a:buNone/>
            </a:pPr>
            <a:r>
              <a:rPr lang="en-US" dirty="0" err="1"/>
              <a:t>data_socket</a:t>
            </a:r>
            <a:r>
              <a:rPr lang="en-US" dirty="0"/>
              <a:t>, </a:t>
            </a:r>
            <a:r>
              <a:rPr lang="en-US" dirty="0" err="1"/>
              <a:t>sender_address</a:t>
            </a:r>
            <a:r>
              <a:rPr lang="en-US" dirty="0"/>
              <a:t> = </a:t>
            </a:r>
            <a:r>
              <a:rPr lang="en-US" dirty="0" err="1"/>
              <a:t>listen_socket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			 accept()</a:t>
            </a:r>
          </a:p>
          <a:p>
            <a:pPr marL="0" indent="0">
              <a:buNone/>
            </a:pPr>
            <a:r>
              <a:rPr lang="en-US" dirty="0"/>
              <a:t>data = </a:t>
            </a:r>
            <a:r>
              <a:rPr lang="en-US" dirty="0" err="1"/>
              <a:t>data_socket.recv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data_socket.send</a:t>
            </a:r>
            <a:r>
              <a:rPr lang="en-US" b="1" dirty="0" err="1"/>
              <a:t>all</a:t>
            </a:r>
            <a:r>
              <a:rPr lang="en-US" dirty="0"/>
              <a:t>(</a:t>
            </a:r>
            <a:r>
              <a:rPr lang="en-US" i="1" dirty="0" err="1"/>
              <a:t>response_data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listen_socket.close</a:t>
            </a:r>
            <a:r>
              <a:rPr lang="en-US" dirty="0"/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6934200" y="53340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450392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listen_socket.bind</a:t>
            </a:r>
            <a:r>
              <a:rPr lang="en-US" sz="3200" dirty="0"/>
              <a:t>((</a:t>
            </a:r>
            <a:r>
              <a:rPr lang="en-US" sz="3200" dirty="0" err="1"/>
              <a:t>listen_host,listen_port</a:t>
            </a:r>
            <a:r>
              <a:rPr lang="en-US" sz="3200" dirty="0"/>
              <a:t>))</a:t>
            </a:r>
          </a:p>
          <a:p>
            <a:pPr lvl="1"/>
            <a:r>
              <a:rPr lang="en-US" dirty="0"/>
              <a:t>What python type is </a:t>
            </a:r>
            <a:r>
              <a:rPr lang="en-US" sz="2800" dirty="0"/>
              <a:t>(</a:t>
            </a:r>
            <a:r>
              <a:rPr lang="en-US" sz="2800" dirty="0" err="1"/>
              <a:t>listen_host,listen_port</a:t>
            </a:r>
            <a:r>
              <a:rPr lang="en-US" sz="2800" dirty="0"/>
              <a:t>)?</a:t>
            </a:r>
          </a:p>
          <a:p>
            <a:r>
              <a:rPr lang="en-US" sz="3200" dirty="0" err="1"/>
              <a:t>listen_host</a:t>
            </a:r>
            <a:r>
              <a:rPr lang="en-US" sz="3200" dirty="0"/>
              <a:t> can be empty string ('') to listen on all interfaces</a:t>
            </a:r>
          </a:p>
          <a:p>
            <a:r>
              <a:rPr lang="en-US" sz="3200" dirty="0"/>
              <a:t>Department </a:t>
            </a:r>
            <a:r>
              <a:rPr lang="en-US" sz="3200"/>
              <a:t>offices example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4799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protocol stack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32703" y="5486400"/>
            <a:ext cx="2438400" cy="685800"/>
          </a:xfrm>
          <a:prstGeom prst="rect">
            <a:avLst/>
          </a:prstGeom>
          <a:solidFill>
            <a:srgbClr val="DABFA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Physical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32703" y="4763529"/>
            <a:ext cx="24384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32703" y="4040658"/>
            <a:ext cx="2438400" cy="685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32703" y="3317787"/>
            <a:ext cx="2438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Transport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32703" y="2594916"/>
            <a:ext cx="2438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84483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90992" y="1766030"/>
            <a:ext cx="7543799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Packet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89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</p:spTree>
    <p:extLst>
      <p:ext uri="{BB962C8B-B14F-4D97-AF65-F5344CB8AC3E}">
        <p14:creationId xmlns:p14="http://schemas.microsoft.com/office/powerpoint/2010/main" val="89394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176603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</p:spTree>
    <p:extLst>
      <p:ext uri="{BB962C8B-B14F-4D97-AF65-F5344CB8AC3E}">
        <p14:creationId xmlns:p14="http://schemas.microsoft.com/office/powerpoint/2010/main" val="52188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08635" y="1766030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8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635" y="1766030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222" y="1762005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2958" y="277969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277969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277969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8839" y="3788244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64202" y="3788244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00169" y="3788244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96482" y="3788244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1196" y="4779742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559" y="4779742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526" y="4779742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839" y="4779742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426" y="4788243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5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Transport-layer protocol</a:t>
            </a:r>
          </a:p>
          <a:p>
            <a:r>
              <a:rPr lang="en-US" dirty="0"/>
              <a:t>Uses Network Layer to send a single packet at application's request</a:t>
            </a:r>
          </a:p>
          <a:p>
            <a:r>
              <a:rPr lang="en-US" dirty="0"/>
              <a:t>Provides checksum</a:t>
            </a:r>
          </a:p>
          <a:p>
            <a:pPr lvl="1"/>
            <a:r>
              <a:rPr lang="en-US" dirty="0"/>
              <a:t>Detects errors in packet</a:t>
            </a:r>
          </a:p>
          <a:p>
            <a:r>
              <a:rPr lang="en-US" dirty="0"/>
              <a:t>Guides packet to right program</a:t>
            </a:r>
          </a:p>
          <a:p>
            <a:pPr lvl="1"/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3657600" y="5267325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331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54473</TotalTime>
  <Words>1063</Words>
  <Application>Microsoft Office PowerPoint</Application>
  <PresentationFormat>On-screen Show (4:3)</PresentationFormat>
  <Paragraphs>285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Gill Sans MT</vt:lpstr>
      <vt:lpstr>Tahoma</vt:lpstr>
      <vt:lpstr>Times New Roman</vt:lpstr>
      <vt:lpstr>Wingdings</vt:lpstr>
      <vt:lpstr>2_Network</vt:lpstr>
      <vt:lpstr>    CS2911 Week 3, Class 2</vt:lpstr>
      <vt:lpstr>Network Layers</vt:lpstr>
      <vt:lpstr>Nested Packets</vt:lpstr>
      <vt:lpstr>Nested Packets</vt:lpstr>
      <vt:lpstr>Nested Packets</vt:lpstr>
      <vt:lpstr>Nested Packets</vt:lpstr>
      <vt:lpstr>Nested Packets</vt:lpstr>
      <vt:lpstr>Nested Packets</vt:lpstr>
      <vt:lpstr>UDP</vt:lpstr>
      <vt:lpstr>UDP demultiplexing</vt:lpstr>
      <vt:lpstr>UDP Client in Python</vt:lpstr>
      <vt:lpstr>UDP Server in Python</vt:lpstr>
      <vt:lpstr>TCP features</vt:lpstr>
      <vt:lpstr>Transport Layer Protocols</vt:lpstr>
      <vt:lpstr>TCP demultiplexing</vt:lpstr>
      <vt:lpstr>TCP Client in Python</vt:lpstr>
      <vt:lpstr>TCP Server in Python</vt:lpstr>
      <vt:lpstr>TCP connection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1604</cp:revision>
  <cp:lastPrinted>2017-09-22T17:54:44Z</cp:lastPrinted>
  <dcterms:created xsi:type="dcterms:W3CDTF">1999-09-06T21:32:20Z</dcterms:created>
  <dcterms:modified xsi:type="dcterms:W3CDTF">2020-09-25T21:23:26Z</dcterms:modified>
</cp:coreProperties>
</file>