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0846" autoAdjust="0"/>
  </p:normalViewPr>
  <p:slideViewPr>
    <p:cSldViewPr snapToGrid="0">
      <p:cViewPr varScale="1">
        <p:scale>
          <a:sx n="92" d="100"/>
          <a:sy n="92" d="100"/>
        </p:scale>
        <p:origin x="5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46803-E070-4AAE-9D8A-2A33AF7BDA1A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24CAA-8818-4568-931E-BDCB774DD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16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https://www.icann.org/news/announcement-2-2014-03-14-en</a:t>
            </a:r>
          </a:p>
          <a:p>
            <a:r>
              <a:rPr lang="en-US" dirty="0"/>
              <a:t>"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leaders of the Internet technical organizations responsible for coordination of the Internet infrastructure (</a:t>
            </a:r>
            <a:r>
              <a:rPr lang="en-US" dirty="0"/>
              <a:t>IETF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dirty="0"/>
              <a:t>IAB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RIRs, </a:t>
            </a:r>
            <a:r>
              <a:rPr lang="en-US" dirty="0"/>
              <a:t>ccTLD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ROs, </a:t>
            </a:r>
            <a:r>
              <a:rPr lang="en-US" dirty="0"/>
              <a:t>ICANN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dirty="0"/>
              <a:t>ISOC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 </a:t>
            </a:r>
            <a:r>
              <a:rPr lang="en-US" dirty="0"/>
              <a:t>W3C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welcome the US Government's announcement of the suggested changes related to the </a:t>
            </a:r>
            <a:r>
              <a:rPr lang="en-US" dirty="0"/>
              <a:t>IANA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functions contract."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924CAA-8818-4568-931E-BDCB774DD2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2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https://en.wikipedia.org/wiki/File:Internet_map_in_February_82.png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924CAA-8818-4568-931E-BDCB774DD2D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24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959BC-3575-43CE-AF48-DA7E5A7882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F830BB-5ABC-40DF-B841-0DE047DE2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E6939-D435-4D5F-83A2-1F36541DA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3DE3-1927-479F-A5FF-E24B7AAE5BC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128E1-D617-48EB-8DD3-9CC152FF3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F1F4D-5D90-4064-A99D-7DAFD59F2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F67-CB51-4222-A09D-DE2DB659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5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AF735-41BA-4393-9983-4B8AC9B96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0AC04-6DBC-4002-8121-2600C982F9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714EC-E26A-4FAD-AD59-4D174EEB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3DE3-1927-479F-A5FF-E24B7AAE5BC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3A78D-269B-4265-A30B-E6C4C9135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66309-0522-4865-BCC0-15B9264E1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F67-CB51-4222-A09D-DE2DB659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1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4633A8-FB33-483F-979B-BBD5C4BFD9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28441E-6928-4B78-A149-D02E97F68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DF127-7963-4C77-BD92-B5E455F9F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3DE3-1927-479F-A5FF-E24B7AAE5BC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D9847-62B0-45FB-A7CF-C77D47087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3A2F8-D0BA-4CC7-A72E-48860C6B4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F67-CB51-4222-A09D-DE2DB659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62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64065-704E-4457-B1F7-8255DB3A4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CFEB3-2F76-469D-89F1-FBFCD6AD6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6A94F-EB3D-4581-9D49-40F2851C1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3DE3-1927-479F-A5FF-E24B7AAE5BC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7F386-EE5B-4383-A5BE-66D2A99B1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3A77E-1502-4C8B-976A-E3BB704C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F67-CB51-4222-A09D-DE2DB659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1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36244-D344-4CBC-AA60-FE462A707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7DC40E-E00F-41F1-9F44-2A597B516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D89CC-8D78-474D-BE39-A2F14041C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3DE3-1927-479F-A5FF-E24B7AAE5BC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63984-934A-4F30-86E6-805D852C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15189-7DC2-4096-A232-19AB91DA5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F67-CB51-4222-A09D-DE2DB659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6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13D59-20B8-4CEF-8403-A374B96D0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6CD1C-5197-4666-9C6C-86979913B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34913-CD62-4888-BC67-5E93583F2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078B3-FE8F-431D-AB84-4B1E9F270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3DE3-1927-479F-A5FF-E24B7AAE5BC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6B55A4-4C22-4FE3-BCFF-7D922454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F80C78-D8A2-4233-AEF5-6FC316272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F67-CB51-4222-A09D-DE2DB659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0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72C29-A854-4B27-8ED4-C77CA879E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65FE00-4D47-4632-A538-3B04B1535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AB07C3-C1BA-415D-9CD2-717F4E4BB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B3FBA-82A3-4B6B-ACC9-0758503E4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71254-91F5-4EAA-AB6B-BB7D213904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168DD5-FD49-4DC3-8052-AFE15E827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3DE3-1927-479F-A5FF-E24B7AAE5BC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AF0DA0-BDC4-4D84-BB7D-4A61CB466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C95698-9EBD-42B4-89D7-E6F6B6685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F67-CB51-4222-A09D-DE2DB659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74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7E7A4-8F8B-4E62-953F-A3EE67232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7496AA-F6AA-44B8-BDF0-186754060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3DE3-1927-479F-A5FF-E24B7AAE5BC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7ED04F-C912-4B92-AB11-DD479D0B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8A589B-54DF-4BA3-8118-7780A682C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F67-CB51-4222-A09D-DE2DB659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78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98B13-2709-48B6-B16A-7BEF59522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3DE3-1927-479F-A5FF-E24B7AAE5BC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084F83-59DC-45AF-8631-3868CD634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4F2D3A-075B-43C4-8B44-705A680F2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F67-CB51-4222-A09D-DE2DB659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4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6624B-DBC1-494B-8FB5-16532E236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13EEC-4800-44D4-BBF5-0C2C82523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7A8708-811A-47B6-9E7E-A9A625A5DE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38EE0-37F2-4E8C-93EF-F184858D1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3DE3-1927-479F-A5FF-E24B7AAE5BC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D4934-CE2A-41BA-8875-9CF334157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F4B8D-7D9C-4792-9DC5-1B656155B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F67-CB51-4222-A09D-DE2DB659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6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6782F-386C-4C50-B950-32FFF66E8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EE4DE0-5EEF-405C-918D-AC38AF8445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06EB11-5FE4-4ADA-863D-E6FCD056CA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A7CC7-C374-47D6-ACCD-7B4F86061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3DE3-1927-479F-A5FF-E24B7AAE5BC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DE90C-3D5F-40FF-88BC-3C4C2849F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3AA05-600F-49BD-B1B2-646785A8E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EF67-CB51-4222-A09D-DE2DB659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2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8F9FA2-CD83-42D1-AE0F-1D0174C8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3FA9C-F5C4-469A-8A2A-837B5943C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54431-63A9-41BE-BFF8-A04D32A5CC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B3DE3-1927-479F-A5FF-E24B7AAE5BC4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1C68C-15A4-4087-AE48-5FC7C6D4F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6AE03-45FE-422A-9DFF-A4A00CCA33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AEF67-CB51-4222-A09D-DE2DB6594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9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ann.org/news/announcement-2-2014-03-14-e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i.asrank.caida.org/v2/docs" TargetMode="External"/><Relationship Id="rId2" Type="http://schemas.openxmlformats.org/officeDocument/2006/relationships/hyperlink" Target="https://www.highspeedinternet.com/resources/the-top-ten-owners-of-the-interne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oot-servers.org/faq/" TargetMode="External"/><Relationship Id="rId13" Type="http://schemas.openxmlformats.org/officeDocument/2006/relationships/hyperlink" Target="https://www.icann.org/" TargetMode="External"/><Relationship Id="rId3" Type="http://schemas.openxmlformats.org/officeDocument/2006/relationships/hyperlink" Target="https://www.isi.edu/" TargetMode="External"/><Relationship Id="rId7" Type="http://schemas.openxmlformats.org/officeDocument/2006/relationships/hyperlink" Target="https://www.isc.org/" TargetMode="External"/><Relationship Id="rId12" Type="http://schemas.openxmlformats.org/officeDocument/2006/relationships/hyperlink" Target="https://www.ripe.net/" TargetMode="External"/><Relationship Id="rId2" Type="http://schemas.openxmlformats.org/officeDocument/2006/relationships/hyperlink" Target="https://www.verisign.com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nasa.gov/centers/ames/home/" TargetMode="External"/><Relationship Id="rId11" Type="http://schemas.openxmlformats.org/officeDocument/2006/relationships/hyperlink" Target="https://www.netnod.se/" TargetMode="External"/><Relationship Id="rId5" Type="http://schemas.openxmlformats.org/officeDocument/2006/relationships/hyperlink" Target="https://www.umd.edu/" TargetMode="External"/><Relationship Id="rId15" Type="http://schemas.openxmlformats.org/officeDocument/2006/relationships/image" Target="../media/image1.png"/><Relationship Id="rId10" Type="http://schemas.openxmlformats.org/officeDocument/2006/relationships/hyperlink" Target="https://www.arl.army.mil/" TargetMode="External"/><Relationship Id="rId4" Type="http://schemas.openxmlformats.org/officeDocument/2006/relationships/hyperlink" Target="https://www.cogentco.com/" TargetMode="External"/><Relationship Id="rId9" Type="http://schemas.openxmlformats.org/officeDocument/2006/relationships/hyperlink" Target="https://www.disa.mil/" TargetMode="External"/><Relationship Id="rId14" Type="http://schemas.openxmlformats.org/officeDocument/2006/relationships/hyperlink" Target="http://www.wide.ad.jp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Jon_Postel" TargetMode="External"/><Relationship Id="rId2" Type="http://schemas.openxmlformats.org/officeDocument/2006/relationships/hyperlink" Target="https://www.internetsociety.org/grants-and-awards/postel-service-award/ten-year-tribute-jon-poste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7A19E-FD2B-4A6E-AF13-D4FD230F04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Who Runs the Internet?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3C73BB-B76C-436B-9D5E-43D44FED03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273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779D3-8ABB-4498-95D1-D8BDE1E41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D8D90-F55A-4E0B-89C2-6919FFE59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IETF, IAB, RIRs, ccTLD ROs, ICANN, ISOC, and W3C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https://www.icann.org/news/announcement-2-2014-03-14-en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7659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60825-AD39-4033-97EE-A06191279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runs the internet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F5ABA-7CE3-49EC-A3FB-F44AB67B6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IETF – Internet Engineering Task Force</a:t>
            </a:r>
          </a:p>
          <a:p>
            <a:pPr lvl="1"/>
            <a:r>
              <a:rPr lang="en-US" dirty="0"/>
              <a:t>IAB – Internet Architecture Board -- committee of the IETF</a:t>
            </a:r>
          </a:p>
          <a:p>
            <a:r>
              <a:rPr lang="en-US" dirty="0"/>
              <a:t>ICANN – Internet Corporation for Assigned Names and Numbers</a:t>
            </a:r>
          </a:p>
          <a:p>
            <a:pPr lvl="1"/>
            <a:r>
              <a:rPr lang="en-US" dirty="0"/>
              <a:t>IANA – Internet Assigned Numbers Authority</a:t>
            </a:r>
          </a:p>
          <a:p>
            <a:r>
              <a:rPr lang="en-US" dirty="0"/>
              <a:t>RIRs – Regional Internet registry</a:t>
            </a:r>
          </a:p>
          <a:p>
            <a:r>
              <a:rPr lang="en-US" dirty="0"/>
              <a:t>ccTLD  ROs -- Country Code Top-Level Domain (registry operators?)</a:t>
            </a:r>
          </a:p>
          <a:p>
            <a:r>
              <a:rPr lang="en-US" dirty="0"/>
              <a:t>W3C – Industrial consortium</a:t>
            </a:r>
          </a:p>
          <a:p>
            <a:r>
              <a:rPr lang="en-US" dirty="0"/>
              <a:t>ISOC -- 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2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1AEF6-1942-4D46-B710-A02090DA3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 owns the internet?</a:t>
            </a:r>
            <a:br>
              <a:rPr lang="en-US" dirty="0"/>
            </a:br>
            <a:r>
              <a:rPr lang="en-US" dirty="0"/>
              <a:t>IP Addresses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32BB9-49FA-4C66-9302-C3804154B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https://www.highspeedinternet.com/resources/the-top-ten-owners-of-the-internet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 page above is out of date – Level 3 is now owned by Lumen.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Perhaps similar summaries could be made from the APIs here: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https://api.asrank.caida.org/v2/docs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184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1AEF6-1942-4D46-B710-A02090DA3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 owns the internet?</a:t>
            </a:r>
            <a:br>
              <a:rPr lang="en-US" dirty="0"/>
            </a:br>
            <a:r>
              <a:rPr lang="en-US" dirty="0"/>
              <a:t>Root servers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32BB9-49FA-4C66-9302-C3804154B51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There are twelve root-server hosting organizations (in 2020)</a:t>
            </a:r>
          </a:p>
          <a:p>
            <a:r>
              <a:rPr lang="en-US" dirty="0">
                <a:hlinkClick r:id="rId2"/>
              </a:rPr>
              <a:t>Verisign</a:t>
            </a:r>
            <a:endParaRPr lang="en-US" dirty="0"/>
          </a:p>
          <a:p>
            <a:r>
              <a:rPr lang="en-US" dirty="0">
                <a:hlinkClick r:id="rId3"/>
              </a:rPr>
              <a:t>USC-ISI</a:t>
            </a:r>
            <a:endParaRPr lang="en-US" dirty="0"/>
          </a:p>
          <a:p>
            <a:r>
              <a:rPr lang="en-US" dirty="0">
                <a:hlinkClick r:id="rId4"/>
              </a:rPr>
              <a:t>Cogent</a:t>
            </a:r>
            <a:endParaRPr lang="en-US" dirty="0"/>
          </a:p>
          <a:p>
            <a:r>
              <a:rPr lang="en-US" dirty="0">
                <a:hlinkClick r:id="rId5"/>
              </a:rPr>
              <a:t>UMD</a:t>
            </a:r>
            <a:endParaRPr lang="en-US" dirty="0"/>
          </a:p>
          <a:p>
            <a:r>
              <a:rPr lang="en-US" dirty="0">
                <a:hlinkClick r:id="rId6"/>
              </a:rPr>
              <a:t>NASA Ames</a:t>
            </a:r>
            <a:endParaRPr lang="en-US" dirty="0"/>
          </a:p>
          <a:p>
            <a:r>
              <a:rPr lang="en-US" dirty="0">
                <a:hlinkClick r:id="rId7"/>
              </a:rPr>
              <a:t>ISC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6658C4-D2C5-4E74-9E68-0266264DAD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hlinkClick r:id="rId8"/>
              </a:rPr>
              <a:t>https://root-servers.org/faq/</a:t>
            </a:r>
            <a:br>
              <a:rPr lang="en-US" dirty="0"/>
            </a:br>
            <a:endParaRPr lang="en-US" dirty="0">
              <a:hlinkClick r:id="rId9"/>
            </a:endParaRPr>
          </a:p>
          <a:p>
            <a:r>
              <a:rPr lang="en-US" dirty="0">
                <a:hlinkClick r:id="rId9"/>
              </a:rPr>
              <a:t>DISA DoD NIC</a:t>
            </a:r>
            <a:endParaRPr lang="en-US" dirty="0"/>
          </a:p>
          <a:p>
            <a:r>
              <a:rPr lang="en-US" dirty="0">
                <a:hlinkClick r:id="rId10"/>
              </a:rPr>
              <a:t>ARL</a:t>
            </a:r>
            <a:endParaRPr lang="en-US" dirty="0"/>
          </a:p>
          <a:p>
            <a:r>
              <a:rPr lang="en-US" dirty="0" err="1">
                <a:hlinkClick r:id="rId11"/>
              </a:rPr>
              <a:t>Netnod</a:t>
            </a:r>
            <a:endParaRPr lang="en-US" dirty="0"/>
          </a:p>
          <a:p>
            <a:r>
              <a:rPr lang="en-US" dirty="0">
                <a:hlinkClick r:id="rId12"/>
              </a:rPr>
              <a:t>RIPE NCC</a:t>
            </a:r>
            <a:endParaRPr lang="en-US" dirty="0"/>
          </a:p>
          <a:p>
            <a:r>
              <a:rPr lang="en-US" dirty="0">
                <a:hlinkClick r:id="rId13"/>
              </a:rPr>
              <a:t>ICANN</a:t>
            </a:r>
            <a:endParaRPr lang="en-US" dirty="0"/>
          </a:p>
          <a:p>
            <a:r>
              <a:rPr lang="en-US" dirty="0">
                <a:hlinkClick r:id="rId14"/>
              </a:rPr>
              <a:t>WIDE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18B589E-ACC3-4097-8BD2-3CD4D91E3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559" y="4716607"/>
            <a:ext cx="47625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8D0D262-CB7C-4F21-AB29-BE97A7A4C54E}"/>
              </a:ext>
            </a:extLst>
          </p:cNvPr>
          <p:cNvSpPr/>
          <p:nvPr/>
        </p:nvSpPr>
        <p:spPr>
          <a:xfrm>
            <a:off x="2965863" y="6385625"/>
            <a:ext cx="480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https://en.wikipedia.org/wiki/Root_name_server</a:t>
            </a:r>
          </a:p>
        </p:txBody>
      </p:sp>
    </p:spTree>
    <p:extLst>
      <p:ext uri="{BB962C8B-B14F-4D97-AF65-F5344CB8AC3E}">
        <p14:creationId xmlns:p14="http://schemas.microsoft.com/office/powerpoint/2010/main" val="728251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E54F-2781-4C0D-897B-5CA2AD6FF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topic quickly goes beyond the scope of this course…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9CE27-CDB0-40FE-A207-F401ED7D6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https://en.wikipedia.org/wiki/Great_Firewall</a:t>
            </a:r>
          </a:p>
        </p:txBody>
      </p:sp>
    </p:spTree>
    <p:extLst>
      <p:ext uri="{BB962C8B-B14F-4D97-AF65-F5344CB8AC3E}">
        <p14:creationId xmlns:p14="http://schemas.microsoft.com/office/powerpoint/2010/main" val="2935235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45E47-18C7-48EC-9DA0-4FD96849D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sz="4100"/>
              <a:t>A tribute to John </a:t>
            </a:r>
            <a:r>
              <a:rPr lang="en-US" sz="4100" err="1"/>
              <a:t>Postel</a:t>
            </a:r>
            <a:r>
              <a:rPr lang="en-US" sz="4100"/>
              <a:t>, the first IANA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C4B00-05B4-4ECE-B131-5D0E04124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sz="2000" dirty="0">
                <a:hlinkClick r:id="rId2"/>
              </a:rPr>
              <a:t>https://tools.ietf.org/html/rfc2468</a:t>
            </a:r>
          </a:p>
          <a:p>
            <a:r>
              <a:rPr lang="en-US" sz="2000" dirty="0">
                <a:hlinkClick r:id="rId2"/>
              </a:rPr>
              <a:t>https://www.internetsociety.org/grants-and-awards/postel-service-award/ten-year-tribute-jon-postel/</a:t>
            </a:r>
            <a:endParaRPr lang="en-US" sz="2000" dirty="0"/>
          </a:p>
          <a:p>
            <a:r>
              <a:rPr lang="en-US" sz="2000" dirty="0">
                <a:hlinkClick r:id="rId3"/>
              </a:rPr>
              <a:t>https://en.wikipedia.org/wiki/Jon_Postel</a:t>
            </a:r>
            <a:endParaRPr lang="en-US" sz="2000" dirty="0"/>
          </a:p>
          <a:p>
            <a:endParaRPr lang="en-US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54BA2B8-665E-476B-AA1F-2A470DF09E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4" r="27050" b="2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E2A2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2A8866F7-ABEC-49FE-875D-AC75C16631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31008" y="3792682"/>
            <a:ext cx="6259286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C56B427-D675-4AF1-86F9-B8286C2AE0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80934" y="5861182"/>
            <a:ext cx="6274380" cy="154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86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F9E46-D239-4C26-AF37-F621D4355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0" y="365125"/>
            <a:ext cx="5067300" cy="1325563"/>
          </a:xfrm>
        </p:spPr>
        <p:txBody>
          <a:bodyPr/>
          <a:lstStyle/>
          <a:p>
            <a:r>
              <a:rPr lang="en-US" dirty="0"/>
              <a:t>A map of the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54283-881B-4A06-8211-8609A6412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Created by John </a:t>
            </a:r>
            <a:r>
              <a:rPr lang="en-US" dirty="0" err="1"/>
              <a:t>Postel</a:t>
            </a:r>
            <a:r>
              <a:rPr lang="en-US" dirty="0"/>
              <a:t> around the time Dr. Yoder was born.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73A0EDC-B31E-4E59-82A9-083E908FA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5219699" cy="6856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402DEBA-2497-428A-8869-0FA2CC72CDAC}"/>
              </a:ext>
            </a:extLst>
          </p:cNvPr>
          <p:cNvSpPr/>
          <p:nvPr/>
        </p:nvSpPr>
        <p:spPr>
          <a:xfrm>
            <a:off x="6096000" y="3161207"/>
            <a:ext cx="5296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https://en.wikipedia.org/wiki/History_of_the_Internet</a:t>
            </a:r>
          </a:p>
        </p:txBody>
      </p:sp>
    </p:spTree>
    <p:extLst>
      <p:ext uri="{BB962C8B-B14F-4D97-AF65-F5344CB8AC3E}">
        <p14:creationId xmlns:p14="http://schemas.microsoft.com/office/powerpoint/2010/main" val="332325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19848</TotalTime>
  <Words>403</Words>
  <Application>Microsoft Office PowerPoint</Application>
  <PresentationFormat>Widescreen</PresentationFormat>
  <Paragraphs>50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Who Runs the Internet?</vt:lpstr>
      <vt:lpstr>PowerPoint Presentation</vt:lpstr>
      <vt:lpstr>Who runs the internet today?</vt:lpstr>
      <vt:lpstr>Who owns the internet? IP Addresses </vt:lpstr>
      <vt:lpstr>Who owns the internet? Root servers </vt:lpstr>
      <vt:lpstr>This topic quickly goes beyond the scope of this course…</vt:lpstr>
      <vt:lpstr>A tribute to John Postel, the first IANA</vt:lpstr>
      <vt:lpstr>A map of the internet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Runs the Internet?</dc:title>
  <dc:creator>Yoder, Josiah</dc:creator>
  <cp:lastModifiedBy>Yoder, Josiah</cp:lastModifiedBy>
  <cp:revision>6</cp:revision>
  <dcterms:created xsi:type="dcterms:W3CDTF">2020-10-14T16:54:40Z</dcterms:created>
  <dcterms:modified xsi:type="dcterms:W3CDTF">2020-10-28T14:53:03Z</dcterms:modified>
</cp:coreProperties>
</file>