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ppt/tags/tag8.xml" ContentType="application/vnd.openxmlformats-officedocument.presentationml.tags+xml"/>
  <Override PartName="/ppt/notesSlides/notesSlide12.xml" ContentType="application/vnd.openxmlformats-officedocument.presentationml.notesSlide+xml"/>
  <Override PartName="/ppt/tags/tag9.xml" ContentType="application/vnd.openxmlformats-officedocument.presentationml.tags+xml"/>
  <Override PartName="/ppt/notesSlides/notesSlide13.xml" ContentType="application/vnd.openxmlformats-officedocument.presentationml.notesSlide+xml"/>
  <Override PartName="/ppt/tags/tag10.xml" ContentType="application/vnd.openxmlformats-officedocument.presentationml.tags+xml"/>
  <Override PartName="/ppt/notesSlides/notesSlide14.xml" ContentType="application/vnd.openxmlformats-officedocument.presentationml.notesSlide+xml"/>
  <Override PartName="/ppt/tags/tag1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2.xml" ContentType="application/vnd.openxmlformats-officedocument.presentationml.tags+xml"/>
  <Override PartName="/ppt/notesSlides/notesSlide20.xml" ContentType="application/vnd.openxmlformats-officedocument.presentationml.notesSlide+xml"/>
  <Override PartName="/ppt/tags/tag13.xml" ContentType="application/vnd.openxmlformats-officedocument.presentationml.tags+xml"/>
  <Override PartName="/ppt/notesSlides/notesSlide21.xml" ContentType="application/vnd.openxmlformats-officedocument.presentationml.notesSlide+xml"/>
  <Override PartName="/ppt/tags/tag14.xml" ContentType="application/vnd.openxmlformats-officedocument.presentationml.tags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31"/>
  </p:notesMasterIdLst>
  <p:handoutMasterIdLst>
    <p:handoutMasterId r:id="rId32"/>
  </p:handoutMasterIdLst>
  <p:sldIdLst>
    <p:sldId id="320" r:id="rId2"/>
    <p:sldId id="600" r:id="rId3"/>
    <p:sldId id="601" r:id="rId4"/>
    <p:sldId id="649" r:id="rId5"/>
    <p:sldId id="650" r:id="rId6"/>
    <p:sldId id="602" r:id="rId7"/>
    <p:sldId id="603" r:id="rId8"/>
    <p:sldId id="604" r:id="rId9"/>
    <p:sldId id="605" r:id="rId10"/>
    <p:sldId id="606" r:id="rId11"/>
    <p:sldId id="608" r:id="rId12"/>
    <p:sldId id="614" r:id="rId13"/>
    <p:sldId id="615" r:id="rId14"/>
    <p:sldId id="616" r:id="rId15"/>
    <p:sldId id="617" r:id="rId16"/>
    <p:sldId id="651" r:id="rId17"/>
    <p:sldId id="619" r:id="rId18"/>
    <p:sldId id="653" r:id="rId19"/>
    <p:sldId id="655" r:id="rId20"/>
    <p:sldId id="609" r:id="rId21"/>
    <p:sldId id="654" r:id="rId22"/>
    <p:sldId id="610" r:id="rId23"/>
    <p:sldId id="623" r:id="rId24"/>
    <p:sldId id="624" r:id="rId25"/>
    <p:sldId id="625" r:id="rId26"/>
    <p:sldId id="626" r:id="rId27"/>
    <p:sldId id="638" r:id="rId28"/>
    <p:sldId id="639" r:id="rId29"/>
    <p:sldId id="581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0075"/>
    <a:srgbClr val="DABFA6"/>
    <a:srgbClr val="340068"/>
    <a:srgbClr val="5600A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56" autoAdjust="0"/>
    <p:restoredTop sz="78839" autoAdjust="0"/>
  </p:normalViewPr>
  <p:slideViewPr>
    <p:cSldViewPr>
      <p:cViewPr varScale="1">
        <p:scale>
          <a:sx n="89" d="100"/>
          <a:sy n="89" d="100"/>
        </p:scale>
        <p:origin x="6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4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752" y="-78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779" y="4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t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2529E20D-C01B-46D0-A41A-D6165D8D3A51}" type="datetime3">
              <a:rPr lang="en-US" smtClean="0"/>
              <a:t>28 October 2020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779" y="8832199"/>
            <a:ext cx="3036622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85" tIns="46545" rIns="93085" bIns="46545" numCol="1" anchor="b" anchorCtr="0" compatLnSpc="1">
            <a:prstTxWarp prst="textNoShape">
              <a:avLst/>
            </a:prstTxWarp>
          </a:bodyPr>
          <a:lstStyle>
            <a:lvl1pPr algn="r" defTabSz="93159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C4600123-D749-482B-BA7C-88453F3AD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592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44872" y="3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9325" y="4426857"/>
            <a:ext cx="5111750" cy="42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53714"/>
            <a:ext cx="3068571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4872" y="8853714"/>
            <a:ext cx="3065528" cy="442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090" tIns="44044" rIns="88090" bIns="44044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fld id="{37170AD8-106F-4ED5-A489-4A0103805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511" name="Picture 8"/>
          <p:cNvPicPr>
            <a:picLocks noRot="1"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5378" y="664032"/>
            <a:ext cx="4819650" cy="365215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37283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b="1" dirty="0"/>
              <a:t>18q1</a:t>
            </a:r>
          </a:p>
          <a:p>
            <a:pPr fontAlgn="base"/>
            <a:r>
              <a:rPr lang="en-US" b="1" dirty="0"/>
              <a:t>19q1</a:t>
            </a:r>
            <a:r>
              <a:rPr lang="en-US" b="1"/>
              <a:t>: 1-4,7-8,10,11,12-13,16,19</a:t>
            </a:r>
            <a:endParaRPr lang="en-US" b="1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F96CB7F-5ABD-4C30-9F6C-4AEDAA9135B2}" type="datetime3">
              <a:rPr lang="en-US" smtClean="0"/>
              <a:t>28 October 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2" y="3"/>
            <a:ext cx="3744705" cy="367965"/>
          </a:xfrm>
          <a:prstGeom prst="rect">
            <a:avLst/>
          </a:prstGeom>
          <a:noFill/>
        </p:spPr>
        <p:txBody>
          <a:bodyPr vert="horz" lIns="90056" tIns="45028" rIns="90056" bIns="45028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4418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9984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884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17q1: example sequence and acknowledgement numbers added after morning class</a:t>
            </a:r>
          </a:p>
          <a:p>
            <a:endParaRPr lang="en-US" dirty="0"/>
          </a:p>
          <a:p>
            <a:r>
              <a:rPr lang="en-US" dirty="0"/>
              <a:t>Note that the ACK to the FIN also counts</a:t>
            </a:r>
            <a:r>
              <a:rPr lang="en-US" baseline="0" dirty="0"/>
              <a:t> as 1 "virtual byte"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9141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17q1: example sequence and acknowledgement numbers added after morning class</a:t>
            </a:r>
          </a:p>
          <a:p>
            <a:endParaRPr lang="en-US" dirty="0"/>
          </a:p>
          <a:p>
            <a:r>
              <a:rPr lang="en-US" dirty="0"/>
              <a:t>Note that the ACK to the FIN also counts</a:t>
            </a:r>
            <a:r>
              <a:rPr lang="en-US" baseline="0" dirty="0"/>
              <a:t> as 1 "virtual byte"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3000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067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like stop and wait, the sliding window requires a buffer on either end.</a:t>
            </a:r>
          </a:p>
          <a:p>
            <a:r>
              <a:rPr lang="en-US" dirty="0"/>
              <a:t>But now the sender can send as many messages as will fill the buffer. This is the window.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628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Skipped slide 12 (transfer specifics) and ended with this slide 18q1-wk9-2-011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252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Just like stop and wait, the sliding window requires a buffer on either end.</a:t>
            </a:r>
          </a:p>
          <a:p>
            <a:r>
              <a:rPr lang="en-US" dirty="0"/>
              <a:t>But now the sender can send as many messages as will fill the buffer. This is the window.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3559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Receive is willing to accept as many bytes as will fit in its buffer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751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085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77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So the purpose of the flow control window is to make sure we don’t send more packets than the receiver can handle.</a:t>
            </a:r>
          </a:p>
          <a:p>
            <a:endParaRPr lang="en-US" dirty="0"/>
          </a:p>
          <a:p>
            <a:r>
              <a:rPr lang="en-US" dirty="0"/>
              <a:t>In your experience, do different servers operate at different speeds, or is the bottleneck somewhere else? (If somewhere else, where?)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27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1760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Last slide for 18q1-011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3244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550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434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5AA57C0C-AC4E-4A96-910A-3A67E0B4749F}" type="datetime1">
              <a:rPr lang="en-US" smtClean="0"/>
              <a:pPr>
                <a:defRPr/>
              </a:pPr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127000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04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these slides, we do not consider security issues – only the basics to overcome unintentional network errors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842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25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way to send a NAK in this case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190EF7B-1EC8-4955-8E30-7A4364FC460B}" type="datetime3">
              <a:rPr lang="en-US" smtClean="0"/>
              <a:t>28 October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9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160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ED29F5-C7F1-40DF-B5B1-B8CCC5168DA0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244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6"/>
          <p:cNvSpPr txBox="1">
            <a:spLocks noChangeArrowheads="1"/>
          </p:cNvSpPr>
          <p:nvPr userDrawn="1"/>
        </p:nvSpPr>
        <p:spPr bwMode="auto">
          <a:xfrm>
            <a:off x="3429000" y="62198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A8FB-A0D4-41EC-BDFB-817B75268A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BEC59-9F14-4B5A-A8D6-2AE4719C7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2088C-FE8E-4DB0-8932-09C2CDBFA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17859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57200" y="4360677"/>
            <a:ext cx="8229600" cy="18877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7" hasCustomPrompt="1"/>
          </p:nvPr>
        </p:nvSpPr>
        <p:spPr>
          <a:xfrm>
            <a:off x="457200" y="3581400"/>
            <a:ext cx="8305800" cy="609600"/>
          </a:xfrm>
        </p:spPr>
        <p:txBody>
          <a:bodyPr/>
          <a:lstStyle>
            <a:lvl1pPr marL="0" indent="0">
              <a:buNone/>
              <a:defRPr sz="3900" b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edit the Secondary title</a:t>
            </a:r>
          </a:p>
        </p:txBody>
      </p:sp>
    </p:spTree>
    <p:extLst>
      <p:ext uri="{BB962C8B-B14F-4D97-AF65-F5344CB8AC3E}">
        <p14:creationId xmlns:p14="http://schemas.microsoft.com/office/powerpoint/2010/main" val="404754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27282-6344-4690-9564-9482230C94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03030-746E-42FD-8304-843EE9D9D8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49F9-A50D-4EE7-BB49-2B165961A0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CEDB-AB35-4FDA-98A9-1471F03B15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5061C-2967-4E31-80E3-2D9230D10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F4924-9D14-436A-9B57-EB7160D8A9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2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6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76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r>
              <a:rPr lang="en-US" altLang="en-US"/>
              <a:t>CS2911 Dr. Yoder</a:t>
            </a:r>
            <a:endParaRPr lang="en-US" altLang="en-US" dirty="0"/>
          </a:p>
        </p:txBody>
      </p:sp>
      <p:sp>
        <p:nvSpPr>
          <p:cNvPr id="1076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/>
            </a:lvl1pPr>
          </a:lstStyle>
          <a:p>
            <a:pPr>
              <a:defRPr/>
            </a:pPr>
            <a:fld id="{EFCFE5EE-A509-49E6-A5D7-7FDEAE1D54D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2" name="Picture 40" descr="MSOE 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1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etwork_congestion#Congestive_collapse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543800" cy="1295400"/>
          </a:xfrm>
        </p:spPr>
        <p:txBody>
          <a:bodyPr/>
          <a:lstStyle/>
          <a:p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CS2911</a:t>
            </a:r>
            <a:br>
              <a:rPr lang="en-US" dirty="0"/>
            </a:br>
            <a:r>
              <a:rPr lang="en-US" dirty="0"/>
              <a:t>TCP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Today</a:t>
            </a:r>
            <a:endParaRPr lang="en-US" b="1" i="1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TCP</a:t>
            </a:r>
          </a:p>
          <a:p>
            <a:pPr marL="344487" lvl="1" indent="0">
              <a:buNone/>
            </a:pPr>
            <a:br>
              <a:rPr lang="en-US" dirty="0">
                <a:sym typeface="Wingdings" panose="05000000000000000000" pitchFamily="2" charset="2"/>
              </a:rPr>
            </a:br>
            <a:br>
              <a:rPr lang="en-US" dirty="0">
                <a:sym typeface="Wingdings" panose="05000000000000000000" pitchFamily="2" charset="2"/>
              </a:rPr>
            </a:br>
            <a:endParaRPr lang="en-US" dirty="0">
              <a:sym typeface="Wingdings" panose="05000000000000000000" pitchFamily="2" charset="2"/>
            </a:endParaRPr>
          </a:p>
          <a:p>
            <a:pPr marL="344487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344487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344487" lvl="1" indent="0">
              <a:buNone/>
            </a:pPr>
            <a:r>
              <a:rPr lang="en-US" dirty="0">
                <a:sym typeface="Wingdings" panose="05000000000000000000" pitchFamily="2" charset="2"/>
              </a:rPr>
              <a:t>Credit: Many slides in this deck by Dr. </a:t>
            </a:r>
            <a:r>
              <a:rPr lang="en-US" dirty="0" err="1">
                <a:sym typeface="Wingdings" panose="05000000000000000000" pitchFamily="2" charset="2"/>
              </a:rPr>
              <a:t>Rothe</a:t>
            </a:r>
            <a:r>
              <a:rPr lang="en-US" dirty="0">
                <a:sym typeface="Wingdings" panose="05000000000000000000" pitchFamily="2" charset="2"/>
              </a:rPr>
              <a:t> and the authors of our textbook</a:t>
            </a:r>
          </a:p>
          <a:p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5F125-33CE-4280-A2D8-382BBAA78A24}" type="slidenum">
              <a:rPr lang="en-US" altLang="en-US" smtClean="0"/>
              <a:pPr>
                <a:defRPr/>
              </a:pPr>
              <a:t>1</a:t>
            </a:fld>
            <a:endParaRPr lang="en-US" alt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CS2911</a:t>
            </a:r>
          </a:p>
          <a:p>
            <a:pPr>
              <a:defRPr/>
            </a:pPr>
            <a:r>
              <a:rPr lang="en-US" altLang="en-US" dirty="0"/>
              <a:t>Dr. Yoder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Packet Loss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981200"/>
            <a:ext cx="6057900" cy="359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166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Data Transfer Specifics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transferred as a stream of octets (bytes)</a:t>
            </a:r>
          </a:p>
          <a:p>
            <a:r>
              <a:rPr lang="en-US" dirty="0"/>
              <a:t>Data is transferred in segments, but acknowledged at the octet level</a:t>
            </a:r>
          </a:p>
          <a:p>
            <a:r>
              <a:rPr lang="en-US" dirty="0"/>
              <a:t>Full duplex – data can be transferred in either direction, or both</a:t>
            </a:r>
          </a:p>
          <a:p>
            <a:r>
              <a:rPr lang="en-US" dirty="0"/>
              <a:t>Both endpoints of connection must maintain buffers/windows for both sending and receiving</a:t>
            </a:r>
          </a:p>
        </p:txBody>
      </p:sp>
    </p:spTree>
    <p:extLst>
      <p:ext uri="{BB962C8B-B14F-4D97-AF65-F5344CB8AC3E}">
        <p14:creationId xmlns:p14="http://schemas.microsoft.com/office/powerpoint/2010/main" val="788699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sequence &amp; </a:t>
            </a:r>
            <a:r>
              <a:rPr lang="en-US" dirty="0" err="1"/>
              <a:t>acknowlegement</a:t>
            </a:r>
            <a:r>
              <a:rPr lang="en-US" dirty="0"/>
              <a:t>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TCP sequence numbers actually start at a random number</a:t>
            </a:r>
          </a:p>
          <a:p>
            <a:r>
              <a:rPr lang="en-US" dirty="0"/>
              <a:t>To establish the number, the sender sends the random first sequence number.</a:t>
            </a:r>
          </a:p>
          <a:p>
            <a:r>
              <a:rPr lang="en-US" dirty="0"/>
              <a:t>The receiver replies with the sequence number + 1</a:t>
            </a:r>
          </a:p>
          <a:p>
            <a:r>
              <a:rPr lang="en-US" dirty="0"/>
              <a:t>After this, the current sequence number is always  </a:t>
            </a:r>
            <a:r>
              <a:rPr lang="en-US" i="1" dirty="0"/>
              <a:t>first number </a:t>
            </a:r>
            <a:r>
              <a:rPr lang="en-US" dirty="0"/>
              <a:t>+ 1 + </a:t>
            </a:r>
            <a:r>
              <a:rPr lang="en-US" i="1" dirty="0"/>
              <a:t>total number of bytes sent/received</a:t>
            </a:r>
          </a:p>
        </p:txBody>
      </p:sp>
    </p:spTree>
    <p:extLst>
      <p:ext uri="{BB962C8B-B14F-4D97-AF65-F5344CB8AC3E}">
        <p14:creationId xmlns:p14="http://schemas.microsoft.com/office/powerpoint/2010/main" val="2901185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TCP sequence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74146"/>
            <a:ext cx="5295900" cy="4955254"/>
            <a:chOff x="838200" y="1676400"/>
            <a:chExt cx="5295900" cy="6153551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2247900" y="1796533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SYN, SEQ = 368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965522" y="2958626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369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870030" y="37338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TextBox 20"/>
            <p:cNvSpPr txBox="1"/>
            <p:nvPr/>
          </p:nvSpPr>
          <p:spPr>
            <a:xfrm>
              <a:off x="2895600" y="3707368"/>
              <a:ext cx="3238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369,   10 bytes data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990600" y="4748920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379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 flipH="1">
              <a:off x="842058" y="6567185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870030" y="5591007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2895600" y="556457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379,   10 bytes data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29496" y="6704977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 = 389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6686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Server also can send data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74146"/>
            <a:ext cx="5295900" cy="4955254"/>
            <a:chOff x="838200" y="1676400"/>
            <a:chExt cx="5295900" cy="6153551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1143000" y="2945367"/>
              <a:ext cx="22098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SYN, SEQ = 824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870030" y="37338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TextBox 20"/>
            <p:cNvSpPr txBox="1"/>
            <p:nvPr/>
          </p:nvSpPr>
          <p:spPr>
            <a:xfrm>
              <a:off x="2895600" y="3707368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825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96073" y="4523853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825, 30 bytes data  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 flipH="1">
              <a:off x="842058" y="6567185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870030" y="5591007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2895600" y="556457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855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29496" y="6704977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85463" y="5538829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SEQ = 855, 20 bytes data  </a:t>
            </a:r>
          </a:p>
        </p:txBody>
      </p:sp>
    </p:spTree>
    <p:extLst>
      <p:ext uri="{BB962C8B-B14F-4D97-AF65-F5344CB8AC3E}">
        <p14:creationId xmlns:p14="http://schemas.microsoft.com/office/powerpoint/2010/main" val="19534250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together now…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74146"/>
            <a:ext cx="5295900" cy="4955254"/>
            <a:chOff x="838200" y="1676400"/>
            <a:chExt cx="5295900" cy="6153551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910300" y="2945367"/>
              <a:ext cx="22098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SYN, SEQ = 824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870030" y="37338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" name="TextBox 20"/>
            <p:cNvSpPr txBox="1"/>
            <p:nvPr/>
          </p:nvSpPr>
          <p:spPr>
            <a:xfrm>
              <a:off x="2895600" y="3707368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825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8200" y="4480655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825, 30 bytes data  </a:t>
              </a:r>
            </a:p>
          </p:txBody>
        </p:sp>
        <p:cxnSp>
          <p:nvCxnSpPr>
            <p:cNvPr id="23" name="Straight Arrow Connector 22"/>
            <p:cNvCxnSpPr/>
            <p:nvPr/>
          </p:nvCxnSpPr>
          <p:spPr bwMode="auto">
            <a:xfrm flipH="1">
              <a:off x="842058" y="6567185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Straight Arrow Connector 23"/>
            <p:cNvCxnSpPr/>
            <p:nvPr/>
          </p:nvCxnSpPr>
          <p:spPr bwMode="auto">
            <a:xfrm>
              <a:off x="870030" y="5591007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2895600" y="556457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855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29496" y="6704977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885463" y="5538829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SEQ = 855, 20 bytes data 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251758" y="1767458"/>
            <a:ext cx="2209800" cy="29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SYN, SEQ = 368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26939" y="2412990"/>
            <a:ext cx="2209800" cy="29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ACK, ACK = 369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82578" y="3069211"/>
            <a:ext cx="3238500" cy="297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SEQ = 369,   10 bytes data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838200" y="4175034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ACK, ACK = 379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845916" y="5609109"/>
            <a:ext cx="5029200" cy="6749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873888" y="4823024"/>
            <a:ext cx="5029200" cy="7363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TextBox 41"/>
          <p:cNvSpPr txBox="1"/>
          <p:nvPr/>
        </p:nvSpPr>
        <p:spPr>
          <a:xfrm>
            <a:off x="2911515" y="4550791"/>
            <a:ext cx="3238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SEQ = 379,   10 bytes data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07647" y="5759455"/>
            <a:ext cx="308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ACK = 389</a:t>
            </a:r>
          </a:p>
        </p:txBody>
      </p:sp>
      <p:sp>
        <p:nvSpPr>
          <p:cNvPr id="3" name="Right Brace 2"/>
          <p:cNvSpPr/>
          <p:nvPr/>
        </p:nvSpPr>
        <p:spPr bwMode="auto">
          <a:xfrm>
            <a:off x="6019800" y="1767458"/>
            <a:ext cx="228600" cy="2164863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19850" y="2526723"/>
            <a:ext cx="1657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Three-way Handshake</a:t>
            </a:r>
          </a:p>
        </p:txBody>
      </p:sp>
    </p:spTree>
    <p:extLst>
      <p:ext uri="{BB962C8B-B14F-4D97-AF65-F5344CB8AC3E}">
        <p14:creationId xmlns:p14="http://schemas.microsoft.com/office/powerpoint/2010/main" val="290395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TCP connection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626792"/>
            <a:ext cx="5467351" cy="5002608"/>
            <a:chOff x="838200" y="1617595"/>
            <a:chExt cx="5467351" cy="6212356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1143001" y="1617595"/>
              <a:ext cx="3619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FIN  SEQ = 835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2371365" y="2796286"/>
              <a:ext cx="3492178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 = 836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TextBox 21"/>
            <p:cNvSpPr txBox="1"/>
            <p:nvPr/>
          </p:nvSpPr>
          <p:spPr>
            <a:xfrm>
              <a:off x="3219451" y="4433760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FIN SEQ = 529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838200" y="5605381"/>
              <a:ext cx="5029200" cy="91440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2498204" y="550285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 = 530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24089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a TCP connection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14950" y="12631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Server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838200" y="1427755"/>
            <a:ext cx="5796699" cy="5201645"/>
            <a:chOff x="838200" y="1370426"/>
            <a:chExt cx="5796699" cy="6459525"/>
          </a:xfrm>
        </p:grpSpPr>
        <p:cxnSp>
          <p:nvCxnSpPr>
            <p:cNvPr id="6" name="Straight Connector 5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" name="Straight Connector 6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Straight Arrow Connector 8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1179137" y="1370426"/>
              <a:ext cx="3619500" cy="80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FIN, SEQ = 835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529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TextBox 16"/>
            <p:cNvSpPr txBox="1"/>
            <p:nvPr/>
          </p:nvSpPr>
          <p:spPr>
            <a:xfrm>
              <a:off x="2214674" y="2516876"/>
              <a:ext cx="3492178" cy="80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529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836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 bwMode="auto">
            <a:xfrm flipH="1">
              <a:off x="842058" y="4709978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" name="TextBox 21"/>
            <p:cNvSpPr txBox="1"/>
            <p:nvPr/>
          </p:nvSpPr>
          <p:spPr>
            <a:xfrm>
              <a:off x="2620752" y="4000896"/>
              <a:ext cx="3086100" cy="80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FIN, SEQ = 529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836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 bwMode="auto">
            <a:xfrm>
              <a:off x="838200" y="5605381"/>
              <a:ext cx="5029200" cy="91440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5" name="TextBox 24"/>
            <p:cNvSpPr txBox="1"/>
            <p:nvPr/>
          </p:nvSpPr>
          <p:spPr>
            <a:xfrm>
              <a:off x="3396399" y="5371111"/>
              <a:ext cx="3238500" cy="8026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836</a:t>
              </a:r>
            </a:p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530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961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Retransmission after timeout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85750" y="1110734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Client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873165" y="1674146"/>
            <a:ext cx="5295900" cy="4955254"/>
            <a:chOff x="838200" y="1676400"/>
            <a:chExt cx="5295900" cy="6153551"/>
          </a:xfrm>
        </p:grpSpPr>
        <p:cxnSp>
          <p:nvCxnSpPr>
            <p:cNvPr id="30" name="Straight Connector 29"/>
            <p:cNvCxnSpPr/>
            <p:nvPr/>
          </p:nvCxnSpPr>
          <p:spPr bwMode="auto">
            <a:xfrm>
              <a:off x="838200" y="1676400"/>
              <a:ext cx="0" cy="615355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5867400" y="1828800"/>
              <a:ext cx="0" cy="5906524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Straight Arrow Connector 31"/>
            <p:cNvCxnSpPr/>
            <p:nvPr/>
          </p:nvCxnSpPr>
          <p:spPr bwMode="auto">
            <a:xfrm>
              <a:off x="838200" y="1981200"/>
              <a:ext cx="5029200" cy="9144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TextBox 32"/>
            <p:cNvSpPr txBox="1"/>
            <p:nvPr/>
          </p:nvSpPr>
          <p:spPr>
            <a:xfrm>
              <a:off x="2247900" y="1796533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SYN, SEQ = 368</a:t>
              </a:r>
            </a:p>
          </p:txBody>
        </p:sp>
        <p:cxnSp>
          <p:nvCxnSpPr>
            <p:cNvPr id="34" name="Straight Arrow Connector 33"/>
            <p:cNvCxnSpPr/>
            <p:nvPr/>
          </p:nvCxnSpPr>
          <p:spPr bwMode="auto">
            <a:xfrm flipH="1">
              <a:off x="838200" y="2895600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5" name="TextBox 34"/>
            <p:cNvSpPr txBox="1"/>
            <p:nvPr/>
          </p:nvSpPr>
          <p:spPr>
            <a:xfrm>
              <a:off x="965522" y="2958626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369</a:t>
              </a:r>
            </a:p>
          </p:txBody>
        </p:sp>
        <p:cxnSp>
          <p:nvCxnSpPr>
            <p:cNvPr id="37" name="Straight Arrow Connector 36"/>
            <p:cNvCxnSpPr/>
            <p:nvPr/>
          </p:nvCxnSpPr>
          <p:spPr bwMode="auto">
            <a:xfrm>
              <a:off x="870030" y="3733800"/>
              <a:ext cx="3206670" cy="59495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8" name="TextBox 37"/>
            <p:cNvSpPr txBox="1"/>
            <p:nvPr/>
          </p:nvSpPr>
          <p:spPr>
            <a:xfrm>
              <a:off x="2895600" y="3707368"/>
              <a:ext cx="3238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369,   10 bytes data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 bwMode="auto">
            <a:xfrm flipH="1">
              <a:off x="842058" y="6567185"/>
              <a:ext cx="5029200" cy="8382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1" name="Straight Arrow Connector 40"/>
            <p:cNvCxnSpPr/>
            <p:nvPr/>
          </p:nvCxnSpPr>
          <p:spPr bwMode="auto">
            <a:xfrm>
              <a:off x="848810" y="5612762"/>
              <a:ext cx="5029200" cy="91440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TextBox 41"/>
            <p:cNvSpPr txBox="1"/>
            <p:nvPr/>
          </p:nvSpPr>
          <p:spPr>
            <a:xfrm>
              <a:off x="2895600" y="5564576"/>
              <a:ext cx="32385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SEQ = 369,   10 bytes data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89322" y="6567185"/>
              <a:ext cx="3086100" cy="4586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dirty="0">
                  <a:solidFill>
                    <a:srgbClr val="000000"/>
                  </a:solidFill>
                </a:rPr>
                <a:t>ACK, ACK = 379</a:t>
              </a:r>
            </a:p>
          </p:txBody>
        </p:sp>
      </p:grpSp>
      <p:cxnSp>
        <p:nvCxnSpPr>
          <p:cNvPr id="5" name="Straight Connector 4"/>
          <p:cNvCxnSpPr/>
          <p:nvPr/>
        </p:nvCxnSpPr>
        <p:spPr bwMode="auto">
          <a:xfrm>
            <a:off x="4065849" y="3643681"/>
            <a:ext cx="114300" cy="3553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4035465" y="3632314"/>
            <a:ext cx="152400" cy="35537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34148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- Pipelined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352800"/>
            <a:ext cx="4057711" cy="2813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19400"/>
            <a:ext cx="482027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305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Be familiar with the layout of the TCP header</a:t>
            </a:r>
          </a:p>
          <a:p>
            <a:r>
              <a:rPr lang="en-US" sz="2800" dirty="0"/>
              <a:t>Describe the purpose of the following TCP header fields:</a:t>
            </a:r>
          </a:p>
          <a:p>
            <a:pPr lvl="1"/>
            <a:r>
              <a:rPr lang="en-US" sz="2400" dirty="0"/>
              <a:t>Source Port, </a:t>
            </a:r>
            <a:r>
              <a:rPr lang="en-US" sz="2400" dirty="0" err="1"/>
              <a:t>Dest</a:t>
            </a:r>
            <a:r>
              <a:rPr lang="en-US" sz="2400" dirty="0"/>
              <a:t> Port, </a:t>
            </a:r>
          </a:p>
          <a:p>
            <a:pPr lvl="1"/>
            <a:r>
              <a:rPr lang="en-US" sz="2400" dirty="0"/>
              <a:t>Sequence number, Acknowledgement number</a:t>
            </a:r>
          </a:p>
          <a:p>
            <a:pPr lvl="1"/>
            <a:r>
              <a:rPr lang="en-US" sz="2400" dirty="0"/>
              <a:t>Receive window</a:t>
            </a:r>
          </a:p>
          <a:p>
            <a:pPr lvl="1"/>
            <a:r>
              <a:rPr lang="en-US" sz="2400" dirty="0"/>
              <a:t>Checksum</a:t>
            </a:r>
          </a:p>
          <a:p>
            <a:r>
              <a:rPr lang="en-US" sz="2800" dirty="0"/>
              <a:t>Calculate sequence and acknowledgement numbers</a:t>
            </a:r>
          </a:p>
          <a:p>
            <a:r>
              <a:rPr lang="en-US" sz="2800" dirty="0"/>
              <a:t>Describe the behavior of the 3-way handshake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03976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011" y="406913"/>
            <a:ext cx="7543800" cy="1295400"/>
          </a:xfrm>
        </p:spPr>
        <p:txBody>
          <a:bodyPr/>
          <a:lstStyle/>
          <a:p>
            <a:r>
              <a:rPr lang="en-US" dirty="0"/>
              <a:t>Acknowledgements are cumulative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3169"/>
            <a:ext cx="8229600" cy="441166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Acknowledgement of any octet implies receipt of all previous octets</a:t>
            </a:r>
          </a:p>
          <a:p>
            <a:r>
              <a:rPr lang="en-US" dirty="0"/>
              <a:t>Simple</a:t>
            </a:r>
          </a:p>
          <a:p>
            <a:r>
              <a:rPr lang="en-US" dirty="0"/>
              <a:t>Lost acknowledgements will not necessarily result in retransmission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4490124"/>
            <a:ext cx="482027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ross 4"/>
          <p:cNvSpPr/>
          <p:nvPr/>
        </p:nvSpPr>
        <p:spPr bwMode="auto">
          <a:xfrm rot="2714238">
            <a:off x="4092311" y="5994478"/>
            <a:ext cx="273577" cy="272892"/>
          </a:xfrm>
          <a:prstGeom prst="plus">
            <a:avLst>
              <a:gd name="adj" fmla="val 37371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920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02312"/>
            <a:ext cx="4233334" cy="4622287"/>
          </a:xfrm>
        </p:spPr>
        <p:txBody>
          <a:bodyPr/>
          <a:lstStyle/>
          <a:p>
            <a:r>
              <a:rPr lang="en-US" dirty="0"/>
              <a:t>Acknowledgement of any octet implies receipt of all previous octets</a:t>
            </a:r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511" y="1893358"/>
            <a:ext cx="5381625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334" y="4546948"/>
            <a:ext cx="33718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D6E1BEF-943E-4DCD-AEA0-97B003C79BF4}"/>
              </a:ext>
            </a:extLst>
          </p:cNvPr>
          <p:cNvSpPr txBox="1">
            <a:spLocks/>
          </p:cNvSpPr>
          <p:nvPr/>
        </p:nvSpPr>
        <p:spPr bwMode="auto">
          <a:xfrm>
            <a:off x="385011" y="406913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/>
              <a:t>Acknowledgements are cumulative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157461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02312"/>
            <a:ext cx="4233334" cy="4622287"/>
          </a:xfrm>
        </p:spPr>
        <p:txBody>
          <a:bodyPr/>
          <a:lstStyle/>
          <a:p>
            <a:r>
              <a:rPr lang="en-US" dirty="0"/>
              <a:t>Acknowledgement of any octet implies receipt of all previous octets</a:t>
            </a: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511" y="1893358"/>
            <a:ext cx="5381625" cy="310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334" y="4546948"/>
            <a:ext cx="337185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3D6E1BEF-943E-4DCD-AEA0-97B003C79BF4}"/>
              </a:ext>
            </a:extLst>
          </p:cNvPr>
          <p:cNvSpPr txBox="1">
            <a:spLocks/>
          </p:cNvSpPr>
          <p:nvPr/>
        </p:nvSpPr>
        <p:spPr bwMode="auto">
          <a:xfrm>
            <a:off x="385011" y="406913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/>
              <a:t>Acknowledgements are cumulative</a:t>
            </a:r>
          </a:p>
        </p:txBody>
      </p:sp>
      <p:sp>
        <p:nvSpPr>
          <p:cNvPr id="10" name="Rectangular Callout 3">
            <a:extLst>
              <a:ext uri="{FF2B5EF4-FFF2-40B4-BE49-F238E27FC236}">
                <a16:creationId xmlns:a16="http://schemas.microsoft.com/office/drawing/2014/main" id="{82470780-9B8F-452E-B557-1D97F515C186}"/>
              </a:ext>
            </a:extLst>
          </p:cNvPr>
          <p:cNvSpPr/>
          <p:nvPr/>
        </p:nvSpPr>
        <p:spPr bwMode="auto">
          <a:xfrm>
            <a:off x="762000" y="3694619"/>
            <a:ext cx="2057400" cy="685800"/>
          </a:xfrm>
          <a:prstGeom prst="wedgeRectCallout">
            <a:avLst>
              <a:gd name="adj1" fmla="val 159483"/>
              <a:gd name="adj2" fmla="val 3997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What if timeout ended here?</a:t>
            </a:r>
          </a:p>
        </p:txBody>
      </p:sp>
    </p:spTree>
    <p:extLst>
      <p:ext uri="{BB962C8B-B14F-4D97-AF65-F5344CB8AC3E}">
        <p14:creationId xmlns:p14="http://schemas.microsoft.com/office/powerpoint/2010/main" val="21732045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- Pipelined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352800"/>
            <a:ext cx="4057711" cy="2813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819400"/>
            <a:ext cx="4820272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4830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Sender’s Window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800" dirty="0"/>
              <a:t>1, 2 have been sent and acknowledged</a:t>
            </a:r>
          </a:p>
          <a:p>
            <a:r>
              <a:rPr lang="en-US" sz="2800" dirty="0"/>
              <a:t>3 – 6 sent but not acknowledged</a:t>
            </a:r>
          </a:p>
          <a:p>
            <a:r>
              <a:rPr lang="en-US" sz="2800" dirty="0"/>
              <a:t>7 – 9 have not been sent but can be without delay</a:t>
            </a:r>
          </a:p>
          <a:p>
            <a:r>
              <a:rPr lang="en-US" sz="2800" dirty="0"/>
              <a:t>10 and higher will not be sent until window moves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143000"/>
            <a:ext cx="6273381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82656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Advertisement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Window size can vary over time</a:t>
            </a:r>
          </a:p>
          <a:p>
            <a:r>
              <a:rPr lang="en-US" dirty="0"/>
              <a:t>Receiver sends a windows size with acknowledgement that indicates how many octets it is willing to accept</a:t>
            </a:r>
          </a:p>
          <a:p>
            <a:r>
              <a:rPr lang="en-US" dirty="0"/>
              <a:t>Allows flow control</a:t>
            </a:r>
          </a:p>
          <a:p>
            <a:r>
              <a:rPr lang="en-US" dirty="0"/>
              <a:t>An advertisement of 0 will halt transfer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724400"/>
            <a:ext cx="4724399" cy="2014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21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- Pipelined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7239000" cy="5029200"/>
          </a:xfrm>
        </p:spPr>
        <p:txBody>
          <a:bodyPr/>
          <a:lstStyle/>
          <a:p>
            <a:r>
              <a:rPr lang="en-US" dirty="0"/>
              <a:t>Requires buffering on each end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981201"/>
            <a:ext cx="4439272" cy="2386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2233020"/>
            <a:ext cx="4626040" cy="18823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14400" y="44958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Remaining space on receiver in last acknowledgement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 flipV="1">
            <a:off x="1447800" y="3581400"/>
            <a:ext cx="228600" cy="7858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 flipV="1">
            <a:off x="2160620" y="3581400"/>
            <a:ext cx="430180" cy="78582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267200"/>
            <a:ext cx="4724399" cy="2014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 bwMode="auto">
          <a:xfrm>
            <a:off x="2895600" y="5161587"/>
            <a:ext cx="2819399" cy="2129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Oval 12"/>
          <p:cNvSpPr/>
          <p:nvPr/>
        </p:nvSpPr>
        <p:spPr bwMode="auto">
          <a:xfrm>
            <a:off x="5714999" y="5161587"/>
            <a:ext cx="2209801" cy="333970"/>
          </a:xfrm>
          <a:prstGeom prst="ellipse">
            <a:avLst/>
          </a:prstGeom>
          <a:noFill/>
          <a:ln w="63500" cap="flat" cmpd="sng" algn="ctr">
            <a:solidFill>
              <a:schemeClr val="accent1">
                <a:lumMod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7829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Sliding Window supports Flow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Won't over-fill receiver's buffer</a:t>
            </a:r>
          </a:p>
          <a:p>
            <a:r>
              <a:rPr lang="en-US" dirty="0"/>
              <a:t>Waits for receiving application to be ready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This is one reason to call </a:t>
            </a:r>
            <a:r>
              <a:rPr lang="en-US" dirty="0" err="1"/>
              <a:t>recv</a:t>
            </a:r>
            <a:r>
              <a:rPr lang="en-US" dirty="0"/>
              <a:t> even before we have gotten the whole message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115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vs. Congestion </a:t>
            </a:r>
            <a:br>
              <a:rPr lang="en-US" dirty="0"/>
            </a:br>
            <a:r>
              <a:rPr lang="en-US" dirty="0"/>
              <a:t>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Flow control is a function of the receiver and its ability to accept data</a:t>
            </a:r>
          </a:p>
          <a:p>
            <a:endParaRPr lang="en-US" dirty="0"/>
          </a:p>
          <a:p>
            <a:r>
              <a:rPr lang="en-US" dirty="0"/>
              <a:t>Congestion control is a function of the network and its ability to carry messages</a:t>
            </a:r>
            <a:br>
              <a:rPr lang="en-US" dirty="0"/>
            </a:br>
            <a:endParaRPr lang="en-US" dirty="0"/>
          </a:p>
          <a:p>
            <a:r>
              <a:rPr lang="en-US" dirty="0"/>
              <a:t>Congestion control avoids sending more data than the network can handle, resulting in </a:t>
            </a:r>
            <a:r>
              <a:rPr lang="en-US" dirty="0">
                <a:hlinkClick r:id="rId3"/>
              </a:rPr>
              <a:t>collapse</a:t>
            </a:r>
            <a:r>
              <a:rPr lang="en-US" dirty="0"/>
              <a:t> of the network</a:t>
            </a:r>
          </a:p>
        </p:txBody>
      </p:sp>
    </p:spTree>
    <p:extLst>
      <p:ext uri="{BB962C8B-B14F-4D97-AF65-F5344CB8AC3E}">
        <p14:creationId xmlns:p14="http://schemas.microsoft.com/office/powerpoint/2010/main" val="18324970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50292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The content of this video is based in part on lecture slides from a very good textbook, and used with the author’s permission:</a:t>
            </a:r>
          </a:p>
          <a:p>
            <a:pPr marL="0" indent="0">
              <a:buNone/>
            </a:pPr>
            <a:r>
              <a:rPr lang="en-US" sz="2400" i="1" dirty="0"/>
              <a:t>Computer Networking: A Top-Down Approach</a:t>
            </a:r>
            <a:r>
              <a:rPr lang="en-US" sz="2400" dirty="0"/>
              <a:t>, 7</a:t>
            </a:r>
            <a:r>
              <a:rPr lang="en-US" sz="2400" baseline="30000" dirty="0"/>
              <a:t>th</a:t>
            </a:r>
            <a:r>
              <a:rPr lang="en-US" sz="2400" dirty="0"/>
              <a:t> edition, by Jim Kurose and Keith Ross</a:t>
            </a:r>
          </a:p>
          <a:p>
            <a:pPr marL="0" indent="0">
              <a:buNone/>
            </a:pPr>
            <a:r>
              <a:rPr lang="en-US" sz="2400" dirty="0"/>
              <a:t>Publisher: Pearson, 2017</a:t>
            </a:r>
          </a:p>
          <a:p>
            <a:pPr marL="0" indent="0">
              <a:buNone/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350" y="1447800"/>
            <a:ext cx="2298700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s://www.pearsonhighered.com/assets/bigcovers/0/1/3/3/013359414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793" y="1417638"/>
            <a:ext cx="2743200" cy="3392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882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as a Reliable Transport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47249"/>
            <a:ext cx="6553200" cy="5204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47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Header 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pic>
        <p:nvPicPr>
          <p:cNvPr id="1026" name="Picture 2" descr="http://ps-2.kev009.com/wisclibrary/aix51/usr/share/man/info/en_US/a_doc_lib/aixbman/commadmn/figures/comma3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0"/>
            <a:ext cx="8364144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" y="569103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http://ps-2.kev009.com/wisclibrary/aix51/usr/share/man/info/en_US/a_doc_lib/aixbman/commadmn/tcp_protocols.htm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091D7CB-CA24-4E0C-AE36-4470756439CE}"/>
              </a:ext>
            </a:extLst>
          </p:cNvPr>
          <p:cNvSpPr/>
          <p:nvPr/>
        </p:nvSpPr>
        <p:spPr bwMode="auto">
          <a:xfrm>
            <a:off x="1219200" y="2209800"/>
            <a:ext cx="2362200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21FEABB-BD73-4DC2-A39E-8BA02BC50AA0}"/>
              </a:ext>
            </a:extLst>
          </p:cNvPr>
          <p:cNvSpPr/>
          <p:nvPr/>
        </p:nvSpPr>
        <p:spPr bwMode="auto">
          <a:xfrm>
            <a:off x="5372100" y="2219227"/>
            <a:ext cx="2362200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C041CB3-2E33-484C-9C5A-829FB3F15673}"/>
              </a:ext>
            </a:extLst>
          </p:cNvPr>
          <p:cNvSpPr/>
          <p:nvPr/>
        </p:nvSpPr>
        <p:spPr bwMode="auto">
          <a:xfrm>
            <a:off x="3200400" y="2700337"/>
            <a:ext cx="2514600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EE47EBA-72CD-4AC2-8CD2-B6CF67D42C6A}"/>
              </a:ext>
            </a:extLst>
          </p:cNvPr>
          <p:cNvSpPr/>
          <p:nvPr/>
        </p:nvSpPr>
        <p:spPr bwMode="auto">
          <a:xfrm>
            <a:off x="2823720" y="3152434"/>
            <a:ext cx="3272279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ADE76E23-0C7B-4822-9A9E-87304894C27A}"/>
              </a:ext>
            </a:extLst>
          </p:cNvPr>
          <p:cNvSpPr/>
          <p:nvPr/>
        </p:nvSpPr>
        <p:spPr bwMode="auto">
          <a:xfrm>
            <a:off x="4917060" y="3633544"/>
            <a:ext cx="3272279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7850A4F5-29B5-4B9E-AA82-D5CAB2EA0295}"/>
              </a:ext>
            </a:extLst>
          </p:cNvPr>
          <p:cNvSpPr/>
          <p:nvPr/>
        </p:nvSpPr>
        <p:spPr bwMode="auto">
          <a:xfrm>
            <a:off x="838200" y="4095068"/>
            <a:ext cx="3272279" cy="381000"/>
          </a:xfrm>
          <a:prstGeom prst="ellipse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250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of Field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Like UDP, all fields are stored in raw binary in a big-endian order (most significant byte first)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300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things can go wrong…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Corrupted packets</a:t>
            </a:r>
          </a:p>
          <a:p>
            <a:r>
              <a:rPr lang="en-US" dirty="0"/>
              <a:t>Lost packets</a:t>
            </a:r>
          </a:p>
          <a:p>
            <a:r>
              <a:rPr lang="en-US" dirty="0"/>
              <a:t>Reordered packets</a:t>
            </a:r>
          </a:p>
          <a:p>
            <a:r>
              <a:rPr lang="en-US" dirty="0"/>
              <a:t>…Malicious packets…</a:t>
            </a:r>
          </a:p>
        </p:txBody>
      </p:sp>
    </p:spTree>
    <p:extLst>
      <p:ext uri="{BB962C8B-B14F-4D97-AF65-F5344CB8AC3E}">
        <p14:creationId xmlns:p14="http://schemas.microsoft.com/office/powerpoint/2010/main" val="2715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Reliability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 Detection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Receiver Feedback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Retransmission</a:t>
            </a:r>
          </a:p>
        </p:txBody>
      </p:sp>
    </p:spTree>
    <p:extLst>
      <p:ext uri="{BB962C8B-B14F-4D97-AF65-F5344CB8AC3E}">
        <p14:creationId xmlns:p14="http://schemas.microsoft.com/office/powerpoint/2010/main" val="514414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Strategies for Reliability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Error Detection</a:t>
            </a:r>
          </a:p>
          <a:p>
            <a:pPr lvl="1"/>
            <a:r>
              <a:rPr lang="en-US" dirty="0"/>
              <a:t>Checksum</a:t>
            </a:r>
          </a:p>
          <a:p>
            <a:r>
              <a:rPr lang="en-US" dirty="0"/>
              <a:t>Receiver Feedback</a:t>
            </a:r>
          </a:p>
          <a:p>
            <a:pPr lvl="1"/>
            <a:r>
              <a:rPr lang="en-US" dirty="0"/>
              <a:t>ACK – acknowledgment</a:t>
            </a:r>
          </a:p>
          <a:p>
            <a:pPr lvl="1"/>
            <a:r>
              <a:rPr lang="en-US" dirty="0"/>
              <a:t>NAK – negative acknowledgment</a:t>
            </a:r>
          </a:p>
          <a:p>
            <a:pPr lvl="2"/>
            <a:r>
              <a:rPr lang="en-US" dirty="0"/>
              <a:t>(Missing ACK)</a:t>
            </a:r>
          </a:p>
          <a:p>
            <a:r>
              <a:rPr lang="en-US" dirty="0"/>
              <a:t>Retransmission</a:t>
            </a:r>
          </a:p>
          <a:p>
            <a:pPr lvl="1"/>
            <a:r>
              <a:rPr lang="en-US" dirty="0"/>
              <a:t>Sender resends the segment requested in the NAK or which had the ACK missing</a:t>
            </a:r>
          </a:p>
        </p:txBody>
      </p:sp>
    </p:spTree>
    <p:extLst>
      <p:ext uri="{BB962C8B-B14F-4D97-AF65-F5344CB8AC3E}">
        <p14:creationId xmlns:p14="http://schemas.microsoft.com/office/powerpoint/2010/main" val="3677552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Stop and Wait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866" y="1676400"/>
            <a:ext cx="7170723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 bwMode="auto">
          <a:xfrm>
            <a:off x="1295400" y="2514600"/>
            <a:ext cx="0" cy="1143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Box 5"/>
          <p:cNvSpPr txBox="1"/>
          <p:nvPr/>
        </p:nvSpPr>
        <p:spPr>
          <a:xfrm>
            <a:off x="152400" y="25146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</a:rPr>
              <a:t>RTT – 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Round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Trip</a:t>
            </a:r>
          </a:p>
          <a:p>
            <a:pPr eaLnBrk="0" hangingPunct="0"/>
            <a:r>
              <a:rPr lang="en-US" dirty="0">
                <a:solidFill>
                  <a:srgbClr val="000000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0015395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2_Network">
  <a:themeElements>
    <a:clrScheme name="Custom 5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4472C4"/>
      </a:accent1>
      <a:accent2>
        <a:srgbClr val="ED7D31"/>
      </a:accent2>
      <a:accent3>
        <a:srgbClr val="BF9000"/>
      </a:accent3>
      <a:accent4>
        <a:srgbClr val="BF9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2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72183</TotalTime>
  <Words>1193</Words>
  <Application>Microsoft Office PowerPoint</Application>
  <PresentationFormat>On-screen Show (4:3)</PresentationFormat>
  <Paragraphs>248</Paragraphs>
  <Slides>29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Tahoma</vt:lpstr>
      <vt:lpstr>Times New Roman</vt:lpstr>
      <vt:lpstr>Wingdings</vt:lpstr>
      <vt:lpstr>2_Network</vt:lpstr>
      <vt:lpstr>    CS2911 TCP Implementation</vt:lpstr>
      <vt:lpstr>Outcomes</vt:lpstr>
      <vt:lpstr>TCP as a Reliable Transport</vt:lpstr>
      <vt:lpstr>TCP Header format</vt:lpstr>
      <vt:lpstr>Formatting of Field Values</vt:lpstr>
      <vt:lpstr>How things can go wrong…</vt:lpstr>
      <vt:lpstr>Strategies for Reliability</vt:lpstr>
      <vt:lpstr>Strategies for Reliability</vt:lpstr>
      <vt:lpstr>Stop and Wait</vt:lpstr>
      <vt:lpstr>Packet Loss</vt:lpstr>
      <vt:lpstr>TCP Data Transfer Specifics</vt:lpstr>
      <vt:lpstr>TCP sequence &amp; acknowlegement numbers</vt:lpstr>
      <vt:lpstr>Starting a TCP sequence</vt:lpstr>
      <vt:lpstr>Server also can send data</vt:lpstr>
      <vt:lpstr>All together now…</vt:lpstr>
      <vt:lpstr>Closing a TCP connection</vt:lpstr>
      <vt:lpstr>Closing a TCP connection</vt:lpstr>
      <vt:lpstr>Retransmission after timeout</vt:lpstr>
      <vt:lpstr>Sliding Window - Pipelined</vt:lpstr>
      <vt:lpstr>Acknowledgements are cumulative</vt:lpstr>
      <vt:lpstr>PowerPoint Presentation</vt:lpstr>
      <vt:lpstr>PowerPoint Presentation</vt:lpstr>
      <vt:lpstr>Sliding Window - Pipelined</vt:lpstr>
      <vt:lpstr>Sender’s Window</vt:lpstr>
      <vt:lpstr>Window Advertisement</vt:lpstr>
      <vt:lpstr>Sliding Window - Pipelined</vt:lpstr>
      <vt:lpstr>Sliding Window supports Flow Control</vt:lpstr>
      <vt:lpstr>Flow vs. Congestion  Control</vt:lpstr>
      <vt:lpstr>Acknowledgement</vt:lpstr>
    </vt:vector>
  </TitlesOfParts>
  <Company>MSOE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Yoder, Josiah</cp:lastModifiedBy>
  <cp:revision>1896</cp:revision>
  <cp:lastPrinted>2018-10-25T19:56:18Z</cp:lastPrinted>
  <dcterms:created xsi:type="dcterms:W3CDTF">1999-09-06T21:32:20Z</dcterms:created>
  <dcterms:modified xsi:type="dcterms:W3CDTF">2020-10-28T14:57:29Z</dcterms:modified>
</cp:coreProperties>
</file>