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7"/>
  </p:notesMasterIdLst>
  <p:handoutMasterIdLst>
    <p:handoutMasterId r:id="rId48"/>
  </p:handoutMasterIdLst>
  <p:sldIdLst>
    <p:sldId id="320" r:id="rId2"/>
    <p:sldId id="615" r:id="rId3"/>
    <p:sldId id="617" r:id="rId4"/>
    <p:sldId id="618" r:id="rId5"/>
    <p:sldId id="619" r:id="rId6"/>
    <p:sldId id="620" r:id="rId7"/>
    <p:sldId id="621" r:id="rId8"/>
    <p:sldId id="666" r:id="rId9"/>
    <p:sldId id="608" r:id="rId10"/>
    <p:sldId id="609" r:id="rId11"/>
    <p:sldId id="610" r:id="rId12"/>
    <p:sldId id="611" r:id="rId13"/>
    <p:sldId id="634" r:id="rId14"/>
    <p:sldId id="637" r:id="rId15"/>
    <p:sldId id="643" r:id="rId16"/>
    <p:sldId id="635" r:id="rId17"/>
    <p:sldId id="636" r:id="rId18"/>
    <p:sldId id="638" r:id="rId19"/>
    <p:sldId id="657" r:id="rId20"/>
    <p:sldId id="656" r:id="rId21"/>
    <p:sldId id="613" r:id="rId22"/>
    <p:sldId id="614" r:id="rId23"/>
    <p:sldId id="667" r:id="rId24"/>
    <p:sldId id="644" r:id="rId25"/>
    <p:sldId id="658" r:id="rId26"/>
    <p:sldId id="660" r:id="rId27"/>
    <p:sldId id="661" r:id="rId28"/>
    <p:sldId id="652" r:id="rId29"/>
    <p:sldId id="674" r:id="rId30"/>
    <p:sldId id="668" r:id="rId31"/>
    <p:sldId id="665" r:id="rId32"/>
    <p:sldId id="662" r:id="rId33"/>
    <p:sldId id="673" r:id="rId34"/>
    <p:sldId id="675" r:id="rId35"/>
    <p:sldId id="663" r:id="rId36"/>
    <p:sldId id="664" r:id="rId37"/>
    <p:sldId id="631" r:id="rId38"/>
    <p:sldId id="632" r:id="rId39"/>
    <p:sldId id="654" r:id="rId40"/>
    <p:sldId id="669" r:id="rId41"/>
    <p:sldId id="670" r:id="rId42"/>
    <p:sldId id="671" r:id="rId43"/>
    <p:sldId id="672" r:id="rId44"/>
    <p:sldId id="655" r:id="rId45"/>
    <p:sldId id="581" r:id="rId4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78839" autoAdjust="0"/>
  </p:normalViewPr>
  <p:slideViewPr>
    <p:cSldViewPr>
      <p:cViewPr varScale="1">
        <p:scale>
          <a:sx n="90" d="100"/>
          <a:sy n="90" d="100"/>
        </p:scale>
        <p:origin x="19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5 November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7-1 1-7,9-24</a:t>
            </a:r>
          </a:p>
          <a:p>
            <a:pPr fontAlgn="base"/>
            <a:r>
              <a:rPr lang="en-US" b="1" dirty="0"/>
              <a:t>19q1, 20q1: </a:t>
            </a:r>
            <a:r>
              <a:rPr lang="en-US" b="1" dirty="0" err="1"/>
              <a:t>AZAzazzz</a:t>
            </a:r>
            <a:endParaRPr lang="en-US" b="1" dirty="0"/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5 November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Types</a:t>
            </a:r>
            <a:r>
              <a:rPr lang="en-US" baseline="0" dirty="0"/>
              <a:t> of attacks / types of security</a:t>
            </a:r>
          </a:p>
          <a:p>
            <a:pPr defTabSz="900867">
              <a:defRPr/>
            </a:pPr>
            <a:r>
              <a:rPr lang="en-US" dirty="0"/>
              <a:t>Try to get Bob's keys - Avoid chosen-plaintext attack</a:t>
            </a:r>
          </a:p>
          <a:p>
            <a:pPr defTabSz="900867">
              <a:defRPr/>
            </a:pPr>
            <a:r>
              <a:rPr lang="en-US" dirty="0"/>
              <a:t>Take down Alice's server - Avoid denial of service attacks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05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67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9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>
              <a:defRPr/>
            </a:pPr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9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https://openclipart.org/detail/234632/scent-bottle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5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(even though he was using encryption!)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29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21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278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0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is the problem we've been considering so far.</a:t>
            </a:r>
          </a:p>
          <a:p>
            <a:r>
              <a:rPr lang="en-US" baseline="0" dirty="0"/>
              <a:t>This is a review of how we've solved it.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02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91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way to think about it: Going from m -&gt; cert is like going from ciphertext -&gt; m. You have to apply the inverse of the public key to do it.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325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have a technique for signing messages. How can this be used to protect communications?</a:t>
            </a:r>
          </a:p>
          <a:p>
            <a:endParaRPr lang="en-US" dirty="0"/>
          </a:p>
          <a:p>
            <a:r>
              <a:rPr lang="en-US" dirty="0"/>
              <a:t>We will again start with a weak assumption: That both parties already have each other’s public keys.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583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Trudy create the message K</a:t>
            </a:r>
            <a:r>
              <a:rPr lang="en-US" baseline="-25000" dirty="0"/>
              <a:t>B</a:t>
            </a:r>
            <a:r>
              <a:rPr lang="en-US" baseline="30000" dirty="0"/>
              <a:t>-</a:t>
            </a:r>
            <a:r>
              <a:rPr lang="en-US" baseline="0" dirty="0"/>
              <a:t>(K</a:t>
            </a:r>
            <a:r>
              <a:rPr lang="en-US" baseline="-25000" dirty="0"/>
              <a:t>S</a:t>
            </a:r>
            <a:r>
              <a:rPr lang="en-US" baseline="0" dirty="0"/>
              <a:t>)?</a:t>
            </a:r>
          </a:p>
          <a:p>
            <a:endParaRPr lang="en-US" baseline="0" dirty="0"/>
          </a:p>
          <a:p>
            <a:r>
              <a:rPr lang="en-US" baseline="0" dirty="0"/>
              <a:t>However, Trudy can do something! What?</a:t>
            </a:r>
            <a:endParaRPr lang="en-US" baseline="30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44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Trudy create the message K</a:t>
            </a:r>
            <a:r>
              <a:rPr lang="en-US" baseline="-25000" dirty="0"/>
              <a:t>A</a:t>
            </a:r>
            <a:r>
              <a:rPr lang="en-US" baseline="30000" dirty="0"/>
              <a:t>+</a:t>
            </a:r>
            <a:r>
              <a:rPr lang="en-US" baseline="0" dirty="0"/>
              <a:t>(</a:t>
            </a:r>
            <a:r>
              <a:rPr lang="en-US" dirty="0"/>
              <a:t>K</a:t>
            </a:r>
            <a:r>
              <a:rPr lang="en-US" baseline="-25000" dirty="0"/>
              <a:t>B</a:t>
            </a:r>
            <a:r>
              <a:rPr lang="en-US" baseline="30000" dirty="0"/>
              <a:t>-</a:t>
            </a:r>
            <a:r>
              <a:rPr lang="en-US" baseline="0" dirty="0"/>
              <a:t>(K</a:t>
            </a:r>
            <a:r>
              <a:rPr lang="en-US" baseline="-25000" dirty="0"/>
              <a:t>S</a:t>
            </a:r>
            <a:r>
              <a:rPr lang="en-US" baseline="0" dirty="0"/>
              <a:t>))?</a:t>
            </a:r>
          </a:p>
          <a:p>
            <a:endParaRPr lang="en-US" baseline="0" dirty="0"/>
          </a:p>
          <a:p>
            <a:r>
              <a:rPr lang="en-US" baseline="0" dirty="0"/>
              <a:t>Can Trudy recover the primary key?</a:t>
            </a:r>
          </a:p>
          <a:p>
            <a:endParaRPr lang="en-US" baseline="0" dirty="0"/>
          </a:p>
          <a:p>
            <a:r>
              <a:rPr lang="en-US" baseline="0" dirty="0"/>
              <a:t>Have we achieved authentication? Have we achieved data integrity? Have we achieved confidentiality?</a:t>
            </a:r>
            <a:endParaRPr lang="en-US" baseline="30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679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Alice sends Bob a message signed by Carol with Alice's public key saying it really is hers.</a:t>
            </a:r>
          </a:p>
          <a:p>
            <a:r>
              <a:rPr lang="en-US" dirty="0"/>
              <a:t>Suppose Bob trusts Carol</a:t>
            </a:r>
          </a:p>
          <a:p>
            <a:r>
              <a:rPr lang="en-US" dirty="0"/>
              <a:t>Suppose Bob already has Carol's public key</a:t>
            </a:r>
          </a:p>
          <a:p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6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Reminder: In practice, a cryptographic hash of the entire certificate is signed rather than the certificate data itself.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29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look at certificates with MMC (search “mmc” from start menu), then File-&gt;Add/Remove Snap-in. Add “Certificates” for computer account, then browse to certificates-&gt;trusted root certificate authorities-&gt;certificates. Can see all </a:t>
            </a:r>
            <a:r>
              <a:rPr lang="en-US"/>
              <a:t>root CAs trusted by OS here.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Suppose Alice sends Bob a message signed by Carol with Alice's public key saying it really is hers.</a:t>
            </a:r>
          </a:p>
          <a:p>
            <a:r>
              <a:rPr lang="en-US" dirty="0"/>
              <a:t>Suppose Bob trusts Carol</a:t>
            </a:r>
          </a:p>
          <a:p>
            <a:r>
              <a:rPr lang="en-US" dirty="0"/>
              <a:t>Suppose Bob already has Carol's public key</a:t>
            </a:r>
          </a:p>
          <a:p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43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96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  <a:p>
            <a:r>
              <a:rPr lang="en-US" dirty="0"/>
              <a:t>(This is called a self-signed key.)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9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202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Bob tell that this key is fake?</a:t>
            </a:r>
          </a:p>
          <a:p>
            <a:endParaRPr lang="en-US" dirty="0"/>
          </a:p>
          <a:p>
            <a:r>
              <a:rPr lang="en-US" dirty="0"/>
              <a:t>(This is called a self-signed key.)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850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Suppose Alice sends Bob a message signed by Carol with Dan' public key saying it really is his </a:t>
            </a:r>
          </a:p>
          <a:p>
            <a:r>
              <a:rPr lang="en-US" dirty="0"/>
              <a:t>Suppose Bob trusts Carol</a:t>
            </a:r>
          </a:p>
          <a:p>
            <a:pPr defTabSz="900867"/>
            <a:r>
              <a:rPr lang="en-US" dirty="0"/>
              <a:t>Suppose Alice sends Bob a message signed by Dan with Alice's public key saying it really is hers.</a:t>
            </a:r>
          </a:p>
          <a:p>
            <a:r>
              <a:rPr lang="en-US" dirty="0"/>
              <a:t>Suppose Bob trusts Dan</a:t>
            </a:r>
          </a:p>
          <a:p>
            <a:r>
              <a:rPr lang="en-US" dirty="0"/>
              <a:t>Suppose Bob has Carol’s public key already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Then Bob can trust that Alice's public key is real!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994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Alice sends Bob a message signed by Carol with Dan' public key saying it really is his </a:t>
            </a:r>
          </a:p>
          <a:p>
            <a:pPr defTabSz="900867"/>
            <a:r>
              <a:rPr lang="en-US" dirty="0"/>
              <a:t>Suppose Bob trusts Carol</a:t>
            </a:r>
          </a:p>
          <a:p>
            <a:r>
              <a:rPr lang="en-US" dirty="0"/>
              <a:t>Suppose Alice sends Bob a message signed by Dan with Esther's public key saying it really is hers.</a:t>
            </a:r>
          </a:p>
          <a:p>
            <a:pPr defTabSz="900867"/>
            <a:r>
              <a:rPr lang="en-US" dirty="0"/>
              <a:t>Suppose Bob trusts Dan</a:t>
            </a:r>
          </a:p>
          <a:p>
            <a:pPr defTabSz="900867"/>
            <a:r>
              <a:rPr lang="en-US" dirty="0"/>
              <a:t>Suppose Alice sends Bob a message signed by Esther with Alice’s public key saying it really is his</a:t>
            </a:r>
          </a:p>
          <a:p>
            <a:pPr defTabSz="900867"/>
            <a:r>
              <a:rPr lang="en-US" dirty="0"/>
              <a:t>Suppose Bob trusts Esther</a:t>
            </a:r>
          </a:p>
          <a:p>
            <a:r>
              <a:rPr lang="en-US" dirty="0"/>
              <a:t>Suppose Bob has Carol’s public key already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Then Bob can trust that Alice's public key is real!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95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323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(Example</a:t>
            </a:r>
            <a:r>
              <a:rPr lang="en-US" baseline="0" dirty="0"/>
              <a:t> from our textbook)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34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/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51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0867">
              <a:defRPr/>
            </a:pPr>
            <a:r>
              <a:rPr lang="en-US" dirty="0"/>
              <a:t>This time Trudy really does give Bob Alice’s IP address.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61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https://openclipart.org/detail/234632/scent-bottle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873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42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0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8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Inefficient because AES is faster.</a:t>
            </a:r>
          </a:p>
          <a:p>
            <a:r>
              <a:rPr lang="en-US" dirty="0">
                <a:latin typeface="Times New Roman" charset="0"/>
              </a:rPr>
              <a:t>If message </a:t>
            </a:r>
          </a:p>
        </p:txBody>
      </p:sp>
    </p:spTree>
    <p:extLst>
      <p:ext uri="{BB962C8B-B14F-4D97-AF65-F5344CB8AC3E}">
        <p14:creationId xmlns:p14="http://schemas.microsoft.com/office/powerpoint/2010/main" val="2541353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20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31954" indent="-281521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26084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76517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26950" indent="-225217" defTabSz="95248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4773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27817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378251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28684" indent="-225217" defTabSz="95248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8688" cy="3554413"/>
          </a:xfrm>
          <a:prstGeom prst="rect">
            <a:avLst/>
          </a:prstGeo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10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7-1 1-7,9-24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5 November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151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</a:t>
            </a:r>
            <a:r>
              <a:rPr lang="en-US" baseline="0" dirty="0"/>
              <a:t> comes Trudy again!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5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2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wmf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6.wmf"/><Relationship Id="rId4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6.wmf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6.wmf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4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6.wmf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9, Class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Eavesdropping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Man-in-the-middle attacks</a:t>
            </a:r>
          </a:p>
          <a:p>
            <a:r>
              <a:rPr lang="en-US" dirty="0">
                <a:sym typeface="Wingdings" panose="05000000000000000000" pitchFamily="2" charset="2"/>
              </a:rPr>
              <a:t>Another Day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Signing messages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Certificates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386992" y="2405249"/>
            <a:ext cx="1905000" cy="1895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95799" y="3124201"/>
            <a:ext cx="720773" cy="1327551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3386992" y="3498752"/>
            <a:ext cx="651608" cy="1074248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21" name="Picture 2" descr="Simple Girl by SavanaPrice">
            <a:extLst>
              <a:ext uri="{FF2B5EF4-FFF2-40B4-BE49-F238E27FC236}">
                <a16:creationId xmlns:a16="http://schemas.microsoft.com/office/drawing/2014/main" id="{A6D2E898-A45E-48E0-8D87-54C054328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F62166D-4571-4CB9-9EDD-E424FF3A8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4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Trudy can edit ALL the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just application payload</a:t>
            </a:r>
          </a:p>
          <a:p>
            <a:r>
              <a:rPr lang="en-US" dirty="0"/>
              <a:t>Even TCP headers</a:t>
            </a:r>
          </a:p>
          <a:p>
            <a:r>
              <a:rPr lang="en-US" dirty="0"/>
              <a:t>Even IP headers</a:t>
            </a:r>
          </a:p>
          <a:p>
            <a:r>
              <a:rPr lang="en-US" dirty="0"/>
              <a:t>Even DNS packets</a:t>
            </a:r>
          </a:p>
          <a:p>
            <a:r>
              <a:rPr lang="en-US" dirty="0"/>
              <a:t>Even encrypted packets!</a:t>
            </a:r>
          </a:p>
          <a:p>
            <a:r>
              <a:rPr lang="en-US" dirty="0"/>
              <a:t>Every packet Alice sends</a:t>
            </a:r>
          </a:p>
          <a:p>
            <a:r>
              <a:rPr lang="en-US" dirty="0"/>
              <a:t>Every packet Bob sends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811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Trudy can…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See what Alice sends</a:t>
            </a:r>
          </a:p>
          <a:p>
            <a:r>
              <a:rPr lang="en-US" dirty="0"/>
              <a:t>Change what Alice sends</a:t>
            </a:r>
          </a:p>
          <a:p>
            <a:pPr lvl="1"/>
            <a:r>
              <a:rPr lang="en-US" dirty="0"/>
              <a:t>Repeat what Alice sends</a:t>
            </a:r>
          </a:p>
          <a:p>
            <a:pPr lvl="1"/>
            <a:r>
              <a:rPr lang="en-US" dirty="0"/>
              <a:t>Reorder what Alice sends</a:t>
            </a:r>
          </a:p>
          <a:p>
            <a:r>
              <a:rPr lang="en-US" dirty="0"/>
              <a:t>Pretend to be Alice</a:t>
            </a:r>
          </a:p>
          <a:p>
            <a:pPr lvl="1"/>
            <a:r>
              <a:rPr lang="en-US" dirty="0"/>
              <a:t>Ask for Bob's password</a:t>
            </a:r>
          </a:p>
          <a:p>
            <a:r>
              <a:rPr lang="en-US" dirty="0"/>
              <a:t>…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Alice and Bob want…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r>
              <a:rPr lang="en-US" dirty="0"/>
              <a:t>Data integrity</a:t>
            </a:r>
          </a:p>
          <a:p>
            <a:pPr lvl="1"/>
            <a:r>
              <a:rPr lang="en-US" dirty="0"/>
              <a:t>Avoid replay attacks</a:t>
            </a:r>
          </a:p>
          <a:p>
            <a:pPr lvl="1"/>
            <a:r>
              <a:rPr lang="en-US" dirty="0"/>
              <a:t>Session integrity (??)</a:t>
            </a:r>
          </a:p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Avoid phishing attacks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1026" name="Picture 2" descr="Simple Girl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86400" y="2590800"/>
            <a:ext cx="1410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where is </a:t>
            </a:r>
          </a:p>
          <a:p>
            <a:r>
              <a:rPr lang="en-US" sz="2000" dirty="0"/>
              <a:t>alice.com?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1569" y="3652756"/>
            <a:ext cx="2106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at 189.34.107.99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493595" y="4486416"/>
            <a:ext cx="1863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My credit card:</a:t>
            </a:r>
          </a:p>
          <a:p>
            <a:r>
              <a:rPr lang="en-US" sz="2000" dirty="0"/>
              <a:t>123981284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9430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4583429" y="5963451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367406" y="5563341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Order complete!</a:t>
            </a:r>
          </a:p>
        </p:txBody>
      </p:sp>
    </p:spTree>
    <p:extLst>
      <p:ext uri="{BB962C8B-B14F-4D97-AF65-F5344CB8AC3E}">
        <p14:creationId xmlns:p14="http://schemas.microsoft.com/office/powerpoint/2010/main" val="294306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OK, so Bob will probably be using encryption…</a:t>
            </a:r>
          </a:p>
          <a:p>
            <a:pPr marL="0" indent="0">
              <a:buNone/>
            </a:pPr>
            <a:r>
              <a:rPr lang="en-US" dirty="0"/>
              <a:t>that will slow Trudy down…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 or will it?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610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0082" y="277501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5800" y="4507634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76999" y="412369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T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589681" y="39359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9544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929968" y="373592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85733" y="314026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sp>
        <p:nvSpPr>
          <p:cNvPr id="46" name="Cloud 45"/>
          <p:cNvSpPr/>
          <p:nvPr/>
        </p:nvSpPr>
        <p:spPr bwMode="auto">
          <a:xfrm>
            <a:off x="7233469" y="3730837"/>
            <a:ext cx="1859668" cy="991128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Looks good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 me!</a:t>
            </a:r>
          </a:p>
        </p:txBody>
      </p:sp>
      <p:pic>
        <p:nvPicPr>
          <p:cNvPr id="23" name="Picture 2" descr="Simple Girl by SavanaPrice">
            <a:extLst>
              <a:ext uri="{FF2B5EF4-FFF2-40B4-BE49-F238E27FC236}">
                <a16:creationId xmlns:a16="http://schemas.microsoft.com/office/drawing/2014/main" id="{C8E96153-1257-47C8-BBF7-1AD19AAC4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0825846-EB29-4277-A21B-51BDCC90F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09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38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T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6839518" y="39475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20E4C-B879-4253-ADC4-7577BF83F100}"/>
              </a:ext>
            </a:extLst>
          </p:cNvPr>
          <p:cNvSpPr txBox="1"/>
          <p:nvPr/>
        </p:nvSpPr>
        <p:spPr>
          <a:xfrm>
            <a:off x="1022669" y="3992455"/>
            <a:ext cx="30416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FD55DE-B48B-4403-9D3D-6B9220352C4F}"/>
              </a:ext>
            </a:extLst>
          </p:cNvPr>
          <p:cNvSpPr txBox="1"/>
          <p:nvPr/>
        </p:nvSpPr>
        <p:spPr>
          <a:xfrm>
            <a:off x="3267819" y="417858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16" name="Picture 2" descr="Simple Girl by SavanaPrice">
            <a:extLst>
              <a:ext uri="{FF2B5EF4-FFF2-40B4-BE49-F238E27FC236}">
                <a16:creationId xmlns:a16="http://schemas.microsoft.com/office/drawing/2014/main" id="{EB9194A0-972C-470D-93B3-F8F498820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E47D28-D41F-4FE6-A8CD-10243CE34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73422" y="2718594"/>
            <a:ext cx="2384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56624" y="4577970"/>
            <a:ext cx="4115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32102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14468" y="616594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42709" y="3711486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558801" y="3114900"/>
            <a:ext cx="2393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886833" y="5274489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56154" y="4864174"/>
            <a:ext cx="4080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4236" y="5738981"/>
            <a:ext cx="137462" cy="349481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231680" y="5738981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672297" y="634991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3849" y="5925267"/>
            <a:ext cx="137462" cy="349481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221293" y="5925267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70398497-711B-4B49-BE1C-02374DBD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B5AD7B0-7D5C-4092-85B7-A87B371EF3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5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7500" y="2798729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184437"/>
            <a:ext cx="3971913" cy="244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35752" y="4591895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095200" y="4119268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94062" y="3169851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6741" y="3916979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sp>
        <p:nvSpPr>
          <p:cNvPr id="47" name="Cloud 46"/>
          <p:cNvSpPr/>
          <p:nvPr/>
        </p:nvSpPr>
        <p:spPr bwMode="auto">
          <a:xfrm>
            <a:off x="2880132" y="4827011"/>
            <a:ext cx="2971800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Thanks for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the credit </a:t>
            </a:r>
            <a:b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card info, Bob!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5" name="Picture 2" descr="Simple Girl by SavanaPrice">
            <a:extLst>
              <a:ext uri="{FF2B5EF4-FFF2-40B4-BE49-F238E27FC236}">
                <a16:creationId xmlns:a16="http://schemas.microsoft.com/office/drawing/2014/main" id="{F55CA7D5-EB1F-443B-9BE7-D762BACBC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1BFBC5-028C-4381-AB86-7D29254B2E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98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4BDFB-4DAF-4201-9870-6D63EC8D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3FCD-6F31-4560-BA30-CCFB20A48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When Bob lost authentication, he lost data integrity and confidentiality as well.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8E0A6-787E-4567-B12E-281CAF3A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7D787-2611-448A-8A15-D16F5B5C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15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Sniffer (e.g. Wireshark)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1026" name="Picture 2" descr="Simple Girl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459" y="4928175"/>
            <a:ext cx="1216168" cy="118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948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935" y="2667521"/>
            <a:ext cx="1211384" cy="1185199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14" name="Freeform 13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28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Bob know it is really Alice that sent him a message?</a:t>
            </a:r>
          </a:p>
          <a:p>
            <a:r>
              <a:rPr lang="en-US" dirty="0"/>
              <a:t>Alice needs to </a:t>
            </a:r>
            <a:r>
              <a:rPr lang="en-US" i="1" dirty="0"/>
              <a:t>sign</a:t>
            </a:r>
            <a:r>
              <a:rPr lang="en-US" dirty="0"/>
              <a:t> the message</a:t>
            </a:r>
          </a:p>
          <a:p>
            <a:r>
              <a:rPr lang="en-US" dirty="0"/>
              <a:t>Public-key cryptography can be used for this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775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an important property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322056" y="1422400"/>
            <a:ext cx="635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The following property will be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very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useful: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public key first, followed by private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private key first, followed by public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4" y="136334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423" y="6393760"/>
            <a:ext cx="673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</p:spTree>
    <p:extLst>
      <p:ext uri="{BB962C8B-B14F-4D97-AF65-F5344CB8AC3E}">
        <p14:creationId xmlns:p14="http://schemas.microsoft.com/office/powerpoint/2010/main" val="682923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8240712" cy="46482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follows directly from modular arithmetic: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</a:t>
            </a:r>
            <a:r>
              <a:rPr lang="en-US" baseline="30000" dirty="0">
                <a:latin typeface="Gill Sans MT" charset="0"/>
              </a:rPr>
              <a:t>de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(m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  </a:t>
            </a:r>
            <a:r>
              <a:rPr lang="en-US" i="1" dirty="0">
                <a:latin typeface="Gill Sans MT" charset="0"/>
              </a:rPr>
              <a:t>(as shown in RSA video)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55299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55304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55311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5531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(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(m)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)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  =  m </a:t>
                    </a:r>
                  </a:p>
                </p:txBody>
              </p:sp>
              <p:sp>
                <p:nvSpPr>
                  <p:cNvPr id="5531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5531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  <p:sp>
              <p:nvSpPr>
                <p:cNvPr id="5531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  <p:sp>
              <p:nvSpPr>
                <p:cNvPr id="5531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5305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5306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7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5309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5310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55302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400" dirty="0">
                  <a:solidFill>
                    <a:srgbClr val="000099"/>
                  </a:solidFill>
                  <a:latin typeface="Gill Sans MT" charset="0"/>
                </a:rPr>
                <a:t>Why</a:t>
              </a:r>
            </a:p>
          </p:txBody>
        </p:sp>
        <p:sp>
          <p:nvSpPr>
            <p:cNvPr id="55303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  <p:pic>
        <p:nvPicPr>
          <p:cNvPr id="5530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23" y="1371466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0423" y="6393760"/>
            <a:ext cx="681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</p:spTree>
    <p:extLst>
      <p:ext uri="{BB962C8B-B14F-4D97-AF65-F5344CB8AC3E}">
        <p14:creationId xmlns:p14="http://schemas.microsoft.com/office/powerpoint/2010/main" val="246054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634A-15BB-46CD-95D0-F43D719B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8DC24-8B82-46B0-8DC2-FD1E337CC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en-US" dirty="0"/>
              <a:t>Forging a certificate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is just as hard as decrypting a message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Both require the private key! (Which only Bob has)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CCB72-325C-4A1E-8B2F-3E1F0636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 Dr. Yoder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642A6-F1D8-42D2-8938-359117E0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803DB825-303C-4D88-A3FC-3AD8598E3912}"/>
              </a:ext>
            </a:extLst>
          </p:cNvPr>
          <p:cNvGrpSpPr>
            <a:grpSpLocks/>
          </p:cNvGrpSpPr>
          <p:nvPr/>
        </p:nvGrpSpPr>
        <p:grpSpPr bwMode="auto">
          <a:xfrm>
            <a:off x="3463336" y="2317750"/>
            <a:ext cx="2462555" cy="908050"/>
            <a:chOff x="4398962" y="869950"/>
            <a:chExt cx="2462213" cy="908050"/>
          </a:xfrm>
        </p:grpSpPr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331932F-7256-42CB-AED2-6C574590C8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8962" y="869950"/>
              <a:ext cx="2462213" cy="908050"/>
              <a:chOff x="2216" y="1606"/>
              <a:chExt cx="1551" cy="572"/>
            </a:xfrm>
          </p:grpSpPr>
          <p:sp>
            <p:nvSpPr>
              <p:cNvPr id="9" name="Text Box 8">
                <a:extLst>
                  <a:ext uri="{FF2B5EF4-FFF2-40B4-BE49-F238E27FC236}">
                    <a16:creationId xmlns:a16="http://schemas.microsoft.com/office/drawing/2014/main" id="{C103E039-E13A-4DC4-B481-0AE3FB782E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6" y="1733"/>
                <a:ext cx="81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cert =</a:t>
                </a:r>
              </a:p>
            </p:txBody>
          </p:sp>
          <p:sp>
            <p:nvSpPr>
              <p:cNvPr id="10" name="Text Box 13">
                <a:extLst>
                  <a:ext uri="{FF2B5EF4-FFF2-40B4-BE49-F238E27FC236}">
                    <a16:creationId xmlns:a16="http://schemas.microsoft.com/office/drawing/2014/main" id="{640246EA-5C55-4B1D-8A9F-1BE04718F8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1697"/>
                <a:ext cx="98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K  (m)  </a:t>
                </a:r>
              </a:p>
            </p:txBody>
          </p:sp>
          <p:sp>
            <p:nvSpPr>
              <p:cNvPr id="11" name="Text Box 14">
                <a:extLst>
                  <a:ext uri="{FF2B5EF4-FFF2-40B4-BE49-F238E27FC236}">
                    <a16:creationId xmlns:a16="http://schemas.microsoft.com/office/drawing/2014/main" id="{F8BF41E1-7CEF-49E2-975D-8A325CA4B9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7F781083-BC66-4A79-9F3D-64B5BF04A8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13" name="Text Box 18">
                <a:extLst>
                  <a:ext uri="{FF2B5EF4-FFF2-40B4-BE49-F238E27FC236}">
                    <a16:creationId xmlns:a16="http://schemas.microsoft.com/office/drawing/2014/main" id="{94329261-98D1-4C41-B4BF-6E6244370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9" y="1755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8" name="Text Box 34">
              <a:extLst>
                <a:ext uri="{FF2B5EF4-FFF2-40B4-BE49-F238E27FC236}">
                  <a16:creationId xmlns:a16="http://schemas.microsoft.com/office/drawing/2014/main" id="{214539C8-8EC8-479A-88E9-0CCB7CE61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 1">
            <a:extLst>
              <a:ext uri="{FF2B5EF4-FFF2-40B4-BE49-F238E27FC236}">
                <a16:creationId xmlns:a16="http://schemas.microsoft.com/office/drawing/2014/main" id="{1890C672-CB36-4160-B61B-B6D2DB608E6D}"/>
              </a:ext>
            </a:extLst>
          </p:cNvPr>
          <p:cNvGrpSpPr>
            <a:grpSpLocks/>
          </p:cNvGrpSpPr>
          <p:nvPr/>
        </p:nvGrpSpPr>
        <p:grpSpPr bwMode="auto">
          <a:xfrm>
            <a:off x="3591589" y="4229984"/>
            <a:ext cx="2808678" cy="908050"/>
            <a:chOff x="4546600" y="869950"/>
            <a:chExt cx="2808288" cy="908050"/>
          </a:xfrm>
        </p:grpSpPr>
        <p:grpSp>
          <p:nvGrpSpPr>
            <p:cNvPr id="15" name="Group 5">
              <a:extLst>
                <a:ext uri="{FF2B5EF4-FFF2-40B4-BE49-F238E27FC236}">
                  <a16:creationId xmlns:a16="http://schemas.microsoft.com/office/drawing/2014/main" id="{E2FABDA0-B93C-4832-8B99-177FDDC315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6600" y="869950"/>
              <a:ext cx="2808288" cy="908050"/>
              <a:chOff x="2309" y="1606"/>
              <a:chExt cx="1769" cy="572"/>
            </a:xfrm>
          </p:grpSpPr>
          <p:sp>
            <p:nvSpPr>
              <p:cNvPr id="17" name="Text Box 8">
                <a:extLst>
                  <a:ext uri="{FF2B5EF4-FFF2-40B4-BE49-F238E27FC236}">
                    <a16:creationId xmlns:a16="http://schemas.microsoft.com/office/drawing/2014/main" id="{6063D6F8-9E18-4C91-8095-521720D56E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0" y="1733"/>
                <a:ext cx="62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m =</a:t>
                </a:r>
              </a:p>
            </p:txBody>
          </p:sp>
          <p:sp>
            <p:nvSpPr>
              <p:cNvPr id="18" name="Text Box 13">
                <a:extLst>
                  <a:ext uri="{FF2B5EF4-FFF2-40B4-BE49-F238E27FC236}">
                    <a16:creationId xmlns:a16="http://schemas.microsoft.com/office/drawing/2014/main" id="{2831A438-5BA9-47A4-A6CD-31F8D55C1F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54" y="1697"/>
                <a:ext cx="122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K  (cipher)   </a:t>
                </a:r>
              </a:p>
            </p:txBody>
          </p:sp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93C2B575-A372-4610-972B-F14BF6F2DE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Text Box 17">
                <a:extLst>
                  <a:ext uri="{FF2B5EF4-FFF2-40B4-BE49-F238E27FC236}">
                    <a16:creationId xmlns:a16="http://schemas.microsoft.com/office/drawing/2014/main" id="{55043843-F342-4B93-B8A0-3B338AC2B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21" name="Text Box 18">
                <a:extLst>
                  <a:ext uri="{FF2B5EF4-FFF2-40B4-BE49-F238E27FC236}">
                    <a16:creationId xmlns:a16="http://schemas.microsoft.com/office/drawing/2014/main" id="{36ACB622-5CDC-47C7-BB8E-0936C13309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9" y="1755"/>
                <a:ext cx="11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" name="Text Box 34">
              <a:extLst>
                <a:ext uri="{FF2B5EF4-FFF2-40B4-BE49-F238E27FC236}">
                  <a16:creationId xmlns:a16="http://schemas.microsoft.com/office/drawing/2014/main" id="{5E1D20D8-95EE-4E81-8216-8DC6C56B0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9716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1234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Anyone can check a certificate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794"/>
            <a:ext cx="8229600" cy="4411662"/>
          </a:xfrm>
        </p:spPr>
        <p:txBody>
          <a:bodyPr/>
          <a:lstStyle/>
          <a:p>
            <a:r>
              <a:rPr lang="en-US" dirty="0"/>
              <a:t>Usually, the unencrypted message is included: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 can check the certificate by checking that: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Usually a cryptographic hash is signed instead of the entire message.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grpSp>
        <p:nvGrpSpPr>
          <p:cNvPr id="35" name="Group 1">
            <a:extLst>
              <a:ext uri="{FF2B5EF4-FFF2-40B4-BE49-F238E27FC236}">
                <a16:creationId xmlns:a16="http://schemas.microsoft.com/office/drawing/2014/main" id="{6B923363-5692-4EA0-BF37-60E2908F518B}"/>
              </a:ext>
            </a:extLst>
          </p:cNvPr>
          <p:cNvGrpSpPr>
            <a:grpSpLocks/>
          </p:cNvGrpSpPr>
          <p:nvPr/>
        </p:nvGrpSpPr>
        <p:grpSpPr bwMode="auto">
          <a:xfrm>
            <a:off x="2505266" y="2492876"/>
            <a:ext cx="3108758" cy="908050"/>
            <a:chOff x="3960813" y="869950"/>
            <a:chExt cx="3108327" cy="908050"/>
          </a:xfrm>
        </p:grpSpPr>
        <p:grpSp>
          <p:nvGrpSpPr>
            <p:cNvPr id="36" name="Group 5">
              <a:extLst>
                <a:ext uri="{FF2B5EF4-FFF2-40B4-BE49-F238E27FC236}">
                  <a16:creationId xmlns:a16="http://schemas.microsoft.com/office/drawing/2014/main" id="{E6B29B88-81B9-4073-9B50-5475D29899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0813" y="869950"/>
              <a:ext cx="3108327" cy="908050"/>
              <a:chOff x="1940" y="1606"/>
              <a:chExt cx="1958" cy="572"/>
            </a:xfrm>
          </p:grpSpPr>
          <p:sp>
            <p:nvSpPr>
              <p:cNvPr id="38" name="Text Box 8">
                <a:extLst>
                  <a:ext uri="{FF2B5EF4-FFF2-40B4-BE49-F238E27FC236}">
                    <a16:creationId xmlns:a16="http://schemas.microsoft.com/office/drawing/2014/main" id="{F39A001E-46E5-4A42-9EEE-D6CC05C576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0" y="1733"/>
                <a:ext cx="24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39" name="Text Box 13">
                <a:extLst>
                  <a:ext uri="{FF2B5EF4-FFF2-40B4-BE49-F238E27FC236}">
                    <a16:creationId xmlns:a16="http://schemas.microsoft.com/office/drawing/2014/main" id="{8D8E2E6B-A14D-4181-B842-2E32BF4666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2" y="1671"/>
                <a:ext cx="139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(m, 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 </a:t>
                </a:r>
              </a:p>
            </p:txBody>
          </p:sp>
          <p:sp>
            <p:nvSpPr>
              <p:cNvPr id="40" name="Text Box 14">
                <a:extLst>
                  <a:ext uri="{FF2B5EF4-FFF2-40B4-BE49-F238E27FC236}">
                    <a16:creationId xmlns:a16="http://schemas.microsoft.com/office/drawing/2014/main" id="{17FC5B5C-54A6-4EE6-8D12-17B1D156FF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Text Box 17">
                <a:extLst>
                  <a:ext uri="{FF2B5EF4-FFF2-40B4-BE49-F238E27FC236}">
                    <a16:creationId xmlns:a16="http://schemas.microsoft.com/office/drawing/2014/main" id="{6E445218-BF5F-49C6-BF33-34776392D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37" name="Text Box 34">
              <a:extLst>
                <a:ext uri="{FF2B5EF4-FFF2-40B4-BE49-F238E27FC236}">
                  <a16:creationId xmlns:a16="http://schemas.microsoft.com/office/drawing/2014/main" id="{2F56C311-899A-4082-A228-003147ABF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18470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endParaRPr lang="en-US" sz="32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5" name="Group 1">
            <a:extLst>
              <a:ext uri="{FF2B5EF4-FFF2-40B4-BE49-F238E27FC236}">
                <a16:creationId xmlns:a16="http://schemas.microsoft.com/office/drawing/2014/main" id="{65C0F618-D574-49F4-84DF-0632B22454D6}"/>
              </a:ext>
            </a:extLst>
          </p:cNvPr>
          <p:cNvGrpSpPr>
            <a:grpSpLocks/>
          </p:cNvGrpSpPr>
          <p:nvPr/>
        </p:nvGrpSpPr>
        <p:grpSpPr bwMode="auto">
          <a:xfrm>
            <a:off x="2662366" y="4618933"/>
            <a:ext cx="3309030" cy="914400"/>
            <a:chOff x="3760788" y="869950"/>
            <a:chExt cx="3308572" cy="914400"/>
          </a:xfrm>
        </p:grpSpPr>
        <p:grpSp>
          <p:nvGrpSpPr>
            <p:cNvPr id="46" name="Group 5">
              <a:extLst>
                <a:ext uri="{FF2B5EF4-FFF2-40B4-BE49-F238E27FC236}">
                  <a16:creationId xmlns:a16="http://schemas.microsoft.com/office/drawing/2014/main" id="{0D8ACC9B-5A7C-473B-BF94-610DD756F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0788" y="869950"/>
              <a:ext cx="3175001" cy="914400"/>
              <a:chOff x="1814" y="1606"/>
              <a:chExt cx="2000" cy="576"/>
            </a:xfrm>
          </p:grpSpPr>
          <p:sp>
            <p:nvSpPr>
              <p:cNvPr id="48" name="Text Box 8">
                <a:extLst>
                  <a:ext uri="{FF2B5EF4-FFF2-40B4-BE49-F238E27FC236}">
                    <a16:creationId xmlns:a16="http://schemas.microsoft.com/office/drawing/2014/main" id="{E1857AF7-7B99-47A3-B188-A0C1BEC6CF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4" y="1733"/>
                <a:ext cx="493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m </a:t>
                </a:r>
              </a:p>
            </p:txBody>
          </p:sp>
          <p:sp>
            <p:nvSpPr>
              <p:cNvPr id="49" name="Text Box 13">
                <a:extLst>
                  <a:ext uri="{FF2B5EF4-FFF2-40B4-BE49-F238E27FC236}">
                    <a16:creationId xmlns:a16="http://schemas.microsoft.com/office/drawing/2014/main" id="{6FC91499-CF3C-4208-AAE4-C1771F53A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0" name="Text Box 14">
                <a:extLst>
                  <a:ext uri="{FF2B5EF4-FFF2-40B4-BE49-F238E27FC236}">
                    <a16:creationId xmlns:a16="http://schemas.microsoft.com/office/drawing/2014/main" id="{409D1B48-D558-44F2-9337-DDF10C7E95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Text Box 15">
                <a:extLst>
                  <a:ext uri="{FF2B5EF4-FFF2-40B4-BE49-F238E27FC236}">
                    <a16:creationId xmlns:a16="http://schemas.microsoft.com/office/drawing/2014/main" id="{3CFF37F6-48C4-4799-9C0D-7543B50A65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2" name="Text Box 16">
                <a:extLst>
                  <a:ext uri="{FF2B5EF4-FFF2-40B4-BE49-F238E27FC236}">
                    <a16:creationId xmlns:a16="http://schemas.microsoft.com/office/drawing/2014/main" id="{ED930145-D673-4D67-8D83-7AE8AE58A8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3" name="Text Box 17">
                <a:extLst>
                  <a:ext uri="{FF2B5EF4-FFF2-40B4-BE49-F238E27FC236}">
                    <a16:creationId xmlns:a16="http://schemas.microsoft.com/office/drawing/2014/main" id="{4F0005EA-5822-4818-A219-EC8660DBC5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" name="Text Box 18">
                <a:extLst>
                  <a:ext uri="{FF2B5EF4-FFF2-40B4-BE49-F238E27FC236}">
                    <a16:creationId xmlns:a16="http://schemas.microsoft.com/office/drawing/2014/main" id="{83317DC2-1B59-4C58-B87F-57938F6D13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47" name="Text Box 34">
              <a:extLst>
                <a:ext uri="{FF2B5EF4-FFF2-40B4-BE49-F238E27FC236}">
                  <a16:creationId xmlns:a16="http://schemas.microsoft.com/office/drawing/2014/main" id="{7CB8395D-D575-457B-991B-BA29C901D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8950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D846-A6C2-4850-B042-96090A8F2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0"/>
            <a:ext cx="7543800" cy="3048000"/>
          </a:xfrm>
        </p:spPr>
        <p:txBody>
          <a:bodyPr/>
          <a:lstStyle/>
          <a:p>
            <a:r>
              <a:rPr lang="en-US" dirty="0"/>
              <a:t>Suppose, for a moment,</a:t>
            </a:r>
            <a:br>
              <a:rPr lang="en-US" dirty="0"/>
            </a:br>
            <a:r>
              <a:rPr lang="en-US" dirty="0"/>
              <a:t>that Bob and Alice have each other’s public keys</a:t>
            </a:r>
            <a:br>
              <a:rPr lang="en-US" dirty="0"/>
            </a:br>
            <a:r>
              <a:rPr lang="en-US" dirty="0"/>
              <a:t>already… and they know they didn’t come from Trudy!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EB77D-A63A-447F-9373-06056CD7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C56FD-2C93-4DCF-AF55-AE5B49DA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274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Signing a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801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7655174" y="392036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42E47C-8584-4B39-99B1-D17996B1B145}"/>
              </a:ext>
            </a:extLst>
          </p:cNvPr>
          <p:cNvSpPr txBox="1"/>
          <p:nvPr/>
        </p:nvSpPr>
        <p:spPr>
          <a:xfrm>
            <a:off x="7157266" y="2745606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C98C86-045C-41AC-9A29-6BFBD2AEF899}"/>
              </a:ext>
            </a:extLst>
          </p:cNvPr>
          <p:cNvSpPr txBox="1"/>
          <p:nvPr/>
        </p:nvSpPr>
        <p:spPr>
          <a:xfrm>
            <a:off x="7319862" y="2585745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D82780-1966-4C92-AE87-805116ADC9B6}"/>
              </a:ext>
            </a:extLst>
          </p:cNvPr>
          <p:cNvSpPr txBox="1"/>
          <p:nvPr/>
        </p:nvSpPr>
        <p:spPr>
          <a:xfrm>
            <a:off x="7643221" y="2755163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294D8A-9E9E-4FD0-A93B-F1FCC536859E}"/>
              </a:ext>
            </a:extLst>
          </p:cNvPr>
          <p:cNvSpPr txBox="1"/>
          <p:nvPr/>
        </p:nvSpPr>
        <p:spPr>
          <a:xfrm>
            <a:off x="7878221" y="2570329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149074-B55B-44AD-80F0-2BE38327D8C9}"/>
              </a:ext>
            </a:extLst>
          </p:cNvPr>
          <p:cNvSpPr txBox="1"/>
          <p:nvPr/>
        </p:nvSpPr>
        <p:spPr>
          <a:xfrm>
            <a:off x="285572" y="285283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7887F7-E7CE-45C9-86AE-C439059C4E81}"/>
              </a:ext>
            </a:extLst>
          </p:cNvPr>
          <p:cNvSpPr txBox="1"/>
          <p:nvPr/>
        </p:nvSpPr>
        <p:spPr>
          <a:xfrm>
            <a:off x="448168" y="269297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F5440-C9AD-4772-918B-24B47CC88971}"/>
              </a:ext>
            </a:extLst>
          </p:cNvPr>
          <p:cNvSpPr txBox="1"/>
          <p:nvPr/>
        </p:nvSpPr>
        <p:spPr>
          <a:xfrm>
            <a:off x="771527" y="286238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9F73BC-DBAF-42A0-BA96-6D932736C4DD}"/>
              </a:ext>
            </a:extLst>
          </p:cNvPr>
          <p:cNvSpPr txBox="1"/>
          <p:nvPr/>
        </p:nvSpPr>
        <p:spPr>
          <a:xfrm>
            <a:off x="1006527" y="267755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6874DA-77C6-419C-A2D5-D88B42924804}"/>
              </a:ext>
            </a:extLst>
          </p:cNvPr>
          <p:cNvSpPr txBox="1"/>
          <p:nvPr/>
        </p:nvSpPr>
        <p:spPr>
          <a:xfrm>
            <a:off x="3852685" y="280687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93703A-D75B-458F-8EB7-96F0DFA47AEF}"/>
              </a:ext>
            </a:extLst>
          </p:cNvPr>
          <p:cNvSpPr txBox="1"/>
          <p:nvPr/>
        </p:nvSpPr>
        <p:spPr>
          <a:xfrm>
            <a:off x="4015281" y="264701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59D58C-C221-4A02-9CC6-FDDAD141B0C1}"/>
              </a:ext>
            </a:extLst>
          </p:cNvPr>
          <p:cNvSpPr txBox="1"/>
          <p:nvPr/>
        </p:nvSpPr>
        <p:spPr>
          <a:xfrm>
            <a:off x="4338640" y="281643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629CF2-D503-4CF7-9E5F-D78638D4D63F}"/>
              </a:ext>
            </a:extLst>
          </p:cNvPr>
          <p:cNvSpPr txBox="1"/>
          <p:nvPr/>
        </p:nvSpPr>
        <p:spPr>
          <a:xfrm>
            <a:off x="4547298" y="26527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F07799-4238-4054-B432-43B4CCC95639}"/>
              </a:ext>
            </a:extLst>
          </p:cNvPr>
          <p:cNvSpPr txBox="1"/>
          <p:nvPr/>
        </p:nvSpPr>
        <p:spPr>
          <a:xfrm>
            <a:off x="547409" y="3920364"/>
            <a:ext cx="3801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A510BB-14AF-4428-880C-D6FE3207408D}"/>
              </a:ext>
            </a:extLst>
          </p:cNvPr>
          <p:cNvSpPr txBox="1"/>
          <p:nvPr/>
        </p:nvSpPr>
        <p:spPr>
          <a:xfrm>
            <a:off x="3591060" y="4098132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A9C47C56-A36E-4AB0-8256-63EC2F8B7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AB3A17A-1673-43DA-8563-0962EBE76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99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Signing and encrypting a message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25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</a:t>
            </a:r>
            <a:br>
              <a:rPr lang="en-US" sz="2000" dirty="0"/>
            </a:br>
            <a:r>
              <a:rPr lang="en-US" sz="2000" dirty="0"/>
              <a:t>K</a:t>
            </a:r>
            <a:r>
              <a:rPr lang="en-US" sz="2000" baseline="-25000" dirty="0"/>
              <a:t>A</a:t>
            </a:r>
            <a:r>
              <a:rPr lang="en-US" sz="2000" dirty="0"/>
              <a:t>(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5257800" y="4227835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42E47C-8584-4B39-99B1-D17996B1B145}"/>
              </a:ext>
            </a:extLst>
          </p:cNvPr>
          <p:cNvSpPr txBox="1"/>
          <p:nvPr/>
        </p:nvSpPr>
        <p:spPr>
          <a:xfrm>
            <a:off x="7157266" y="2745606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C98C86-045C-41AC-9A29-6BFBD2AEF899}"/>
              </a:ext>
            </a:extLst>
          </p:cNvPr>
          <p:cNvSpPr txBox="1"/>
          <p:nvPr/>
        </p:nvSpPr>
        <p:spPr>
          <a:xfrm>
            <a:off x="7319862" y="2585745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D82780-1966-4C92-AE87-805116ADC9B6}"/>
              </a:ext>
            </a:extLst>
          </p:cNvPr>
          <p:cNvSpPr txBox="1"/>
          <p:nvPr/>
        </p:nvSpPr>
        <p:spPr>
          <a:xfrm>
            <a:off x="7643221" y="2755163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294D8A-9E9E-4FD0-A93B-F1FCC536859E}"/>
              </a:ext>
            </a:extLst>
          </p:cNvPr>
          <p:cNvSpPr txBox="1"/>
          <p:nvPr/>
        </p:nvSpPr>
        <p:spPr>
          <a:xfrm>
            <a:off x="7878221" y="2570329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149074-B55B-44AD-80F0-2BE38327D8C9}"/>
              </a:ext>
            </a:extLst>
          </p:cNvPr>
          <p:cNvSpPr txBox="1"/>
          <p:nvPr/>
        </p:nvSpPr>
        <p:spPr>
          <a:xfrm>
            <a:off x="285572" y="2852831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7887F7-E7CE-45C9-86AE-C439059C4E81}"/>
              </a:ext>
            </a:extLst>
          </p:cNvPr>
          <p:cNvSpPr txBox="1"/>
          <p:nvPr/>
        </p:nvSpPr>
        <p:spPr>
          <a:xfrm>
            <a:off x="448168" y="269297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F5440-C9AD-4772-918B-24B47CC88971}"/>
              </a:ext>
            </a:extLst>
          </p:cNvPr>
          <p:cNvSpPr txBox="1"/>
          <p:nvPr/>
        </p:nvSpPr>
        <p:spPr>
          <a:xfrm>
            <a:off x="771527" y="286238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D9F73BC-DBAF-42A0-BA96-6D932736C4DD}"/>
              </a:ext>
            </a:extLst>
          </p:cNvPr>
          <p:cNvSpPr txBox="1"/>
          <p:nvPr/>
        </p:nvSpPr>
        <p:spPr>
          <a:xfrm>
            <a:off x="1006527" y="267755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6874DA-77C6-419C-A2D5-D88B42924804}"/>
              </a:ext>
            </a:extLst>
          </p:cNvPr>
          <p:cNvSpPr txBox="1"/>
          <p:nvPr/>
        </p:nvSpPr>
        <p:spPr>
          <a:xfrm>
            <a:off x="3852685" y="280687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A</a:t>
            </a:r>
            <a:endParaRPr lang="en-US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93703A-D75B-458F-8EB7-96F0DFA47AEF}"/>
              </a:ext>
            </a:extLst>
          </p:cNvPr>
          <p:cNvSpPr txBox="1"/>
          <p:nvPr/>
        </p:nvSpPr>
        <p:spPr>
          <a:xfrm>
            <a:off x="4015281" y="264701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459D58C-C221-4A02-9CC6-FDDAD141B0C1}"/>
              </a:ext>
            </a:extLst>
          </p:cNvPr>
          <p:cNvSpPr txBox="1"/>
          <p:nvPr/>
        </p:nvSpPr>
        <p:spPr>
          <a:xfrm>
            <a:off x="4338640" y="281643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B</a:t>
            </a:r>
            <a:endParaRPr lang="en-US" sz="2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629CF2-D503-4CF7-9E5F-D78638D4D63F}"/>
              </a:ext>
            </a:extLst>
          </p:cNvPr>
          <p:cNvSpPr txBox="1"/>
          <p:nvPr/>
        </p:nvSpPr>
        <p:spPr>
          <a:xfrm>
            <a:off x="4547298" y="26527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9D2CBF-0CF4-4A13-BC2A-BAF948F70A26}"/>
              </a:ext>
            </a:extLst>
          </p:cNvPr>
          <p:cNvSpPr txBox="1"/>
          <p:nvPr/>
        </p:nvSpPr>
        <p:spPr>
          <a:xfrm>
            <a:off x="4767789" y="4250427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4A2A90-2B5A-4AB7-8021-E27251DF1787}"/>
              </a:ext>
            </a:extLst>
          </p:cNvPr>
          <p:cNvSpPr txBox="1"/>
          <p:nvPr/>
        </p:nvSpPr>
        <p:spPr>
          <a:xfrm>
            <a:off x="833205" y="3841531"/>
            <a:ext cx="3025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It’s really from me, Alice! </a:t>
            </a:r>
            <a:br>
              <a:rPr lang="en-US" sz="2000" dirty="0"/>
            </a:br>
            <a:r>
              <a:rPr lang="en-US" sz="2000" dirty="0"/>
              <a:t>K</a:t>
            </a:r>
            <a:r>
              <a:rPr lang="en-US" sz="2000" baseline="-25000" dirty="0"/>
              <a:t>A</a:t>
            </a:r>
            <a:r>
              <a:rPr lang="en-US" sz="2000" dirty="0"/>
              <a:t>( K</a:t>
            </a:r>
            <a:r>
              <a:rPr lang="en-US" sz="2000" baseline="-25000" dirty="0"/>
              <a:t>B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EDE48B-CCDC-4D43-BC19-E8CBB0097EF8}"/>
              </a:ext>
            </a:extLst>
          </p:cNvPr>
          <p:cNvSpPr txBox="1"/>
          <p:nvPr/>
        </p:nvSpPr>
        <p:spPr>
          <a:xfrm>
            <a:off x="1479482" y="432677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AFBC92E-65C8-4AD3-8B20-7E0060B3AA76}"/>
              </a:ext>
            </a:extLst>
          </p:cNvPr>
          <p:cNvSpPr txBox="1"/>
          <p:nvPr/>
        </p:nvSpPr>
        <p:spPr>
          <a:xfrm>
            <a:off x="989471" y="4349362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20B6EF22-DB31-4772-BDF9-6C2470284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E1F154B-0250-4F82-B0D2-0417588D9F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44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r>
              <a:rPr lang="en-US" dirty="0"/>
              <a:t>How can Alice get her key to Bob without Trudy changing it?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386992" y="2405249"/>
            <a:ext cx="1905000" cy="1895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331471" y="3124201"/>
            <a:ext cx="950072" cy="1448800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95799" y="3124201"/>
            <a:ext cx="720773" cy="1327551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 flipH="1">
            <a:off x="4724399" y="3517329"/>
            <a:ext cx="567592" cy="93442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3386992" y="3498752"/>
            <a:ext cx="651608" cy="1074248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2205892" y="2056400"/>
            <a:ext cx="689708" cy="827245"/>
            <a:chOff x="2637" y="716"/>
            <a:chExt cx="285" cy="299"/>
          </a:xfrm>
        </p:grpSpPr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4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46995" y="252397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5434783" y="2047797"/>
            <a:ext cx="571127" cy="531208"/>
            <a:chOff x="2637" y="716"/>
            <a:chExt cx="236" cy="192"/>
          </a:xfrm>
        </p:grpSpPr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8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8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75882" y="251536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31"/>
          <p:cNvGrpSpPr>
            <a:grpSpLocks/>
          </p:cNvGrpSpPr>
          <p:nvPr/>
        </p:nvGrpSpPr>
        <p:grpSpPr bwMode="auto">
          <a:xfrm>
            <a:off x="628693" y="4928175"/>
            <a:ext cx="887308" cy="768516"/>
            <a:chOff x="2637" y="716"/>
            <a:chExt cx="285" cy="299"/>
          </a:xfrm>
        </p:grpSpPr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1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pic>
        <p:nvPicPr>
          <p:cNvPr id="32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123718" y="5108214"/>
            <a:ext cx="784566" cy="40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4978949" y="5624507"/>
            <a:ext cx="834381" cy="647712"/>
            <a:chOff x="2637" y="716"/>
            <a:chExt cx="268" cy="252"/>
          </a:xfrm>
        </p:grpSpPr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4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pic>
        <p:nvPicPr>
          <p:cNvPr id="36" name="Picture 3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73973" y="5804547"/>
            <a:ext cx="784566" cy="40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D2625D1C-B847-4109-B3D8-DC0F9C4AF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F5ADC89-46B7-4865-8AD0-9A5DBD10F9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37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6DFAA12A-AB0F-4638-B9C5-43592911E0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4A01E791-FAD9-48BD-835C-36616E3437CE}"/>
              </a:ext>
            </a:extLst>
          </p:cNvPr>
          <p:cNvSpPr txBox="1"/>
          <p:nvPr/>
        </p:nvSpPr>
        <p:spPr>
          <a:xfrm>
            <a:off x="3543139" y="2471390"/>
            <a:ext cx="21659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(Certificate</a:t>
            </a:r>
          </a:p>
          <a:p>
            <a:r>
              <a:rPr lang="en-US" sz="3200" dirty="0"/>
              <a:t>authority)</a:t>
            </a:r>
          </a:p>
        </p:txBody>
      </p:sp>
    </p:spTree>
    <p:extLst>
      <p:ext uri="{BB962C8B-B14F-4D97-AF65-F5344CB8AC3E}">
        <p14:creationId xmlns:p14="http://schemas.microsoft.com/office/powerpoint/2010/main" val="32678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1: Symmetric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22288" y="4671041"/>
            <a:ext cx="56971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  <a:endParaRPr lang="en-US" altLang="ja-JP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Bob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8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88071" name="Freeform 6"/>
          <p:cNvSpPr>
            <a:spLocks/>
          </p:cNvSpPr>
          <p:nvPr/>
        </p:nvSpPr>
        <p:spPr bwMode="auto">
          <a:xfrm>
            <a:off x="3785729" y="2767806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8072" name="Line 7"/>
          <p:cNvSpPr>
            <a:spLocks noChangeShapeType="1"/>
          </p:cNvSpPr>
          <p:nvPr/>
        </p:nvSpPr>
        <p:spPr bwMode="auto">
          <a:xfrm>
            <a:off x="1330997" y="2731295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073" name="Picture 8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254922" y="1997870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4" name="Picture 9" descr="BS00592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917" y="2686844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075" name="Group 10"/>
          <p:cNvGrpSpPr>
            <a:grpSpLocks/>
          </p:cNvGrpSpPr>
          <p:nvPr/>
        </p:nvGrpSpPr>
        <p:grpSpPr bwMode="auto">
          <a:xfrm>
            <a:off x="1827885" y="2247107"/>
            <a:ext cx="754063" cy="738188"/>
            <a:chOff x="1645" y="257"/>
            <a:chExt cx="475" cy="465"/>
          </a:xfrm>
        </p:grpSpPr>
        <p:sp>
          <p:nvSpPr>
            <p:cNvPr id="88134" name="Rectangle 11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88135" name="Text Box 12"/>
            <p:cNvSpPr txBox="1">
              <a:spLocks noChangeArrowheads="1"/>
            </p:cNvSpPr>
            <p:nvPr/>
          </p:nvSpPr>
          <p:spPr bwMode="auto">
            <a:xfrm>
              <a:off x="1654" y="456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88136" name="Text Box 13"/>
            <p:cNvSpPr txBox="1">
              <a:spLocks noChangeArrowheads="1"/>
            </p:cNvSpPr>
            <p:nvPr/>
          </p:nvSpPr>
          <p:spPr bwMode="auto">
            <a:xfrm>
              <a:off x="1847" y="257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sp>
        <p:nvSpPr>
          <p:cNvPr id="88080" name="Text Box 26"/>
          <p:cNvSpPr txBox="1">
            <a:spLocks noChangeArrowheads="1"/>
          </p:cNvSpPr>
          <p:nvPr/>
        </p:nvSpPr>
        <p:spPr bwMode="auto">
          <a:xfrm>
            <a:off x="2572422" y="2351882"/>
            <a:ext cx="87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  <a:r>
              <a:rPr lang="en-US" sz="1800" dirty="0">
                <a:latin typeface="Arial" charset="0"/>
                <a:cs typeface="Arial" charset="0"/>
              </a:rPr>
              <a:t>(m )</a:t>
            </a:r>
          </a:p>
        </p:txBody>
      </p:sp>
      <p:sp>
        <p:nvSpPr>
          <p:cNvPr id="88084" name="Text Box 32"/>
          <p:cNvSpPr txBox="1">
            <a:spLocks noChangeArrowheads="1"/>
          </p:cNvSpPr>
          <p:nvPr/>
        </p:nvSpPr>
        <p:spPr bwMode="auto">
          <a:xfrm>
            <a:off x="954760" y="2510632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88085" name="Text Box 33"/>
          <p:cNvSpPr txBox="1">
            <a:spLocks noChangeArrowheads="1"/>
          </p:cNvSpPr>
          <p:nvPr/>
        </p:nvSpPr>
        <p:spPr bwMode="auto">
          <a:xfrm>
            <a:off x="6751179" y="2909094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88086" name="Text Box 34"/>
          <p:cNvSpPr txBox="1">
            <a:spLocks noChangeArrowheads="1"/>
          </p:cNvSpPr>
          <p:nvPr/>
        </p:nvSpPr>
        <p:spPr bwMode="auto">
          <a:xfrm>
            <a:off x="1823122" y="1888332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88087" name="Line 35"/>
          <p:cNvSpPr>
            <a:spLocks noChangeShapeType="1"/>
          </p:cNvSpPr>
          <p:nvPr/>
        </p:nvSpPr>
        <p:spPr bwMode="auto">
          <a:xfrm>
            <a:off x="2235872" y="2174082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092" name="Line 42"/>
          <p:cNvSpPr>
            <a:spLocks noChangeShapeType="1"/>
          </p:cNvSpPr>
          <p:nvPr/>
        </p:nvSpPr>
        <p:spPr bwMode="auto">
          <a:xfrm>
            <a:off x="2561310" y="2767806"/>
            <a:ext cx="1359357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093" name="Line 43"/>
          <p:cNvSpPr>
            <a:spLocks noChangeShapeType="1"/>
          </p:cNvSpPr>
          <p:nvPr/>
        </p:nvSpPr>
        <p:spPr bwMode="auto">
          <a:xfrm flipV="1">
            <a:off x="5031917" y="3047206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094" name="Picture 44" descr="BS00592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217" y="2664619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95" name="Text Box 45"/>
          <p:cNvSpPr txBox="1">
            <a:spLocks noChangeArrowheads="1"/>
          </p:cNvSpPr>
          <p:nvPr/>
        </p:nvSpPr>
        <p:spPr bwMode="auto">
          <a:xfrm>
            <a:off x="3987005" y="2470781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88096" name="Freeform 46"/>
          <p:cNvSpPr>
            <a:spLocks/>
          </p:cNvSpPr>
          <p:nvPr/>
        </p:nvSpPr>
        <p:spPr bwMode="auto">
          <a:xfrm flipH="1">
            <a:off x="5814554" y="2453481"/>
            <a:ext cx="857250" cy="569119"/>
          </a:xfrm>
          <a:custGeom>
            <a:avLst/>
            <a:gdLst>
              <a:gd name="T0" fmla="*/ 0 w 476"/>
              <a:gd name="T1" fmla="*/ 0 h 247"/>
              <a:gd name="T2" fmla="*/ 476 w 476"/>
              <a:gd name="T3" fmla="*/ 0 h 247"/>
              <a:gd name="T4" fmla="*/ 476 w 476"/>
              <a:gd name="T5" fmla="*/ 2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8097" name="Group 47"/>
          <p:cNvGrpSpPr>
            <a:grpSpLocks/>
          </p:cNvGrpSpPr>
          <p:nvPr/>
        </p:nvGrpSpPr>
        <p:grpSpPr bwMode="auto">
          <a:xfrm>
            <a:off x="6640054" y="1945481"/>
            <a:ext cx="754063" cy="739775"/>
            <a:chOff x="1645" y="256"/>
            <a:chExt cx="475" cy="466"/>
          </a:xfrm>
        </p:grpSpPr>
        <p:sp>
          <p:nvSpPr>
            <p:cNvPr id="88119" name="Rectangle 48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88120" name="Text Box 49"/>
            <p:cNvSpPr txBox="1">
              <a:spLocks noChangeArrowheads="1"/>
            </p:cNvSpPr>
            <p:nvPr/>
          </p:nvSpPr>
          <p:spPr bwMode="auto">
            <a:xfrm>
              <a:off x="1654" y="456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88121" name="Text Box 50"/>
            <p:cNvSpPr txBox="1">
              <a:spLocks noChangeArrowheads="1"/>
            </p:cNvSpPr>
            <p:nvPr/>
          </p:nvSpPr>
          <p:spPr bwMode="auto">
            <a:xfrm>
              <a:off x="1876" y="256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sp>
        <p:nvSpPr>
          <p:cNvPr id="88100" name="Line 57"/>
          <p:cNvSpPr>
            <a:spLocks noChangeShapeType="1"/>
          </p:cNvSpPr>
          <p:nvPr/>
        </p:nvSpPr>
        <p:spPr bwMode="auto">
          <a:xfrm>
            <a:off x="6795629" y="2721769"/>
            <a:ext cx="28575" cy="768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88101" name="Picture 58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160754" y="301228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106" name="Line 65"/>
          <p:cNvSpPr>
            <a:spLocks noChangeShapeType="1"/>
          </p:cNvSpPr>
          <p:nvPr/>
        </p:nvSpPr>
        <p:spPr bwMode="auto">
          <a:xfrm>
            <a:off x="7405229" y="2458244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8107" name="Text Box 66"/>
          <p:cNvSpPr txBox="1">
            <a:spLocks noChangeArrowheads="1"/>
          </p:cNvSpPr>
          <p:nvPr/>
        </p:nvSpPr>
        <p:spPr bwMode="auto">
          <a:xfrm>
            <a:off x="7898942" y="225186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88109" name="Text Box 68"/>
          <p:cNvSpPr txBox="1">
            <a:spLocks noChangeArrowheads="1"/>
          </p:cNvSpPr>
          <p:nvPr/>
        </p:nvSpPr>
        <p:spPr bwMode="auto">
          <a:xfrm>
            <a:off x="5701842" y="2064544"/>
            <a:ext cx="87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S</a:t>
            </a:r>
            <a:r>
              <a:rPr lang="en-US" sz="1800" dirty="0">
                <a:latin typeface="Arial" charset="0"/>
                <a:cs typeface="Arial" charset="0"/>
              </a:rPr>
              <a:t>(m )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59916" y="5871370"/>
            <a:ext cx="6529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  <a:endParaRPr lang="en-US" sz="2400" baseline="-250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 </a:t>
            </a:r>
          </a:p>
        </p:txBody>
      </p:sp>
      <p:sp>
        <p:nvSpPr>
          <p:cNvPr id="2" name="Cloud 1"/>
          <p:cNvSpPr/>
          <p:nvPr/>
        </p:nvSpPr>
        <p:spPr bwMode="auto">
          <a:xfrm>
            <a:off x="5334000" y="3733800"/>
            <a:ext cx="3466077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Problem: How to get K</a:t>
            </a:r>
            <a:r>
              <a:rPr lang="en-US" baseline="-25000" dirty="0"/>
              <a:t>s</a:t>
            </a:r>
            <a:r>
              <a:rPr lang="en-US" dirty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Bob without Trudy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intercepting?</a:t>
            </a:r>
            <a:br>
              <a:rPr lang="en-US" baseline="0" dirty="0"/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pic>
        <p:nvPicPr>
          <p:cNvPr id="78" name="Picture 2" descr="Simple Girl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Smiling Boy by SavanaPric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</p:spTree>
    <p:extLst>
      <p:ext uri="{BB962C8B-B14F-4D97-AF65-F5344CB8AC3E}">
        <p14:creationId xmlns:p14="http://schemas.microsoft.com/office/powerpoint/2010/main" val="177063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05124-CE13-40A9-8CA3-77251D3F4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signed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433C2-1693-443B-9E43-4A8C721B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E7CBE-4F3C-47EE-959E-55BFE042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E18C1-9974-414C-9955-70767BAC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9A7539BA-6F26-4B31-8BA5-CBD329747BC0}"/>
              </a:ext>
            </a:extLst>
          </p:cNvPr>
          <p:cNvSpPr/>
          <p:nvPr/>
        </p:nvSpPr>
        <p:spPr bwMode="auto">
          <a:xfrm>
            <a:off x="1161494" y="2593541"/>
            <a:ext cx="5315506" cy="3275506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35" descr="BS00768_[1]">
            <a:extLst>
              <a:ext uri="{FF2B5EF4-FFF2-40B4-BE49-F238E27FC236}">
                <a16:creationId xmlns:a16="http://schemas.microsoft.com/office/drawing/2014/main" id="{4BD58927-680A-4A95-A83A-D5E7BB2BF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64605" y="3180935"/>
            <a:ext cx="635245" cy="34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DD18DC0A-92BE-4A80-98E9-F8D671035569}"/>
              </a:ext>
            </a:extLst>
          </p:cNvPr>
          <p:cNvGrpSpPr/>
          <p:nvPr/>
        </p:nvGrpSpPr>
        <p:grpSpPr>
          <a:xfrm>
            <a:off x="2601113" y="4257729"/>
            <a:ext cx="3309613" cy="818401"/>
            <a:chOff x="2120084" y="5659532"/>
            <a:chExt cx="747783" cy="175808"/>
          </a:xfrm>
        </p:grpSpPr>
        <p:grpSp>
          <p:nvGrpSpPr>
            <p:cNvPr id="10" name="Group 31">
              <a:extLst>
                <a:ext uri="{FF2B5EF4-FFF2-40B4-BE49-F238E27FC236}">
                  <a16:creationId xmlns:a16="http://schemas.microsoft.com/office/drawing/2014/main" id="{2293C710-5775-4666-9AD4-00EA319936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0084" y="5661038"/>
              <a:ext cx="747783" cy="174302"/>
              <a:chOff x="2585" y="974"/>
              <a:chExt cx="309" cy="63"/>
            </a:xfrm>
          </p:grpSpPr>
          <p:sp>
            <p:nvSpPr>
              <p:cNvPr id="12" name="Text Box 32">
                <a:extLst>
                  <a:ext uri="{FF2B5EF4-FFF2-40B4-BE49-F238E27FC236}">
                    <a16:creationId xmlns:a16="http://schemas.microsoft.com/office/drawing/2014/main" id="{1DD199CB-CA5B-4A27-8B32-D548F1950E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5" y="992"/>
                <a:ext cx="309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3200" dirty="0">
                    <a:latin typeface="Arial" charset="0"/>
                    <a:cs typeface="Arial" charset="0"/>
                  </a:rPr>
                  <a:t>K</a:t>
                </a:r>
                <a:r>
                  <a:rPr lang="en-US" sz="32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3200" dirty="0">
                    <a:latin typeface="Arial" charset="0"/>
                    <a:cs typeface="Arial" charset="0"/>
                  </a:rPr>
                  <a:t>(</a:t>
                </a:r>
                <a:r>
                  <a:rPr lang="en-US" sz="3200" dirty="0" err="1">
                    <a:latin typeface="Arial" charset="0"/>
                    <a:cs typeface="Arial" charset="0"/>
                  </a:rPr>
                  <a:t>K</a:t>
                </a:r>
                <a:r>
                  <a:rPr lang="en-US" sz="3200" baseline="-25000" dirty="0" err="1">
                    <a:latin typeface="Arial" charset="0"/>
                    <a:cs typeface="Arial" charset="0"/>
                  </a:rPr>
                  <a:t>A</a:t>
                </a:r>
                <a:r>
                  <a:rPr lang="en-US" sz="3200" dirty="0" err="1">
                    <a:latin typeface="Arial" charset="0"/>
                    <a:cs typeface="Arial" charset="0"/>
                  </a:rPr>
                  <a:t>,alice.com</a:t>
                </a:r>
                <a:r>
                  <a:rPr lang="en-US" sz="3200" dirty="0">
                    <a:latin typeface="Arial" charset="0"/>
                    <a:cs typeface="Arial" charset="0"/>
                  </a:rPr>
                  <a:t>)</a:t>
                </a:r>
              </a:p>
            </p:txBody>
          </p:sp>
          <p:sp>
            <p:nvSpPr>
              <p:cNvPr id="13" name="Text Box 33">
                <a:extLst>
                  <a:ext uri="{FF2B5EF4-FFF2-40B4-BE49-F238E27FC236}">
                    <a16:creationId xmlns:a16="http://schemas.microsoft.com/office/drawing/2014/main" id="{304D6A8E-818C-4863-890E-3DFF937FD7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3" y="974"/>
                <a:ext cx="34" cy="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32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39F6F64-3827-4C81-957F-CB18A4D73258}"/>
                </a:ext>
              </a:extLst>
            </p:cNvPr>
            <p:cNvSpPr/>
            <p:nvPr/>
          </p:nvSpPr>
          <p:spPr>
            <a:xfrm>
              <a:off x="2194559" y="5659532"/>
              <a:ext cx="57220" cy="1256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cs typeface="Arial" charset="0"/>
                </a:rPr>
                <a:t>-</a:t>
              </a:r>
            </a:p>
          </p:txBody>
        </p:sp>
      </p:grpSp>
      <p:grpSp>
        <p:nvGrpSpPr>
          <p:cNvPr id="23" name="Group 31">
            <a:extLst>
              <a:ext uri="{FF2B5EF4-FFF2-40B4-BE49-F238E27FC236}">
                <a16:creationId xmlns:a16="http://schemas.microsoft.com/office/drawing/2014/main" id="{88D8E501-3665-4FFF-B68D-4AD88FBD2F50}"/>
              </a:ext>
            </a:extLst>
          </p:cNvPr>
          <p:cNvGrpSpPr>
            <a:grpSpLocks/>
          </p:cNvGrpSpPr>
          <p:nvPr/>
        </p:nvGrpSpPr>
        <p:grpSpPr bwMode="auto">
          <a:xfrm>
            <a:off x="2686942" y="2844543"/>
            <a:ext cx="685492" cy="798513"/>
            <a:chOff x="2593" y="976"/>
            <a:chExt cx="64" cy="62"/>
          </a:xfrm>
        </p:grpSpPr>
        <p:sp>
          <p:nvSpPr>
            <p:cNvPr id="25" name="Text Box 32">
              <a:extLst>
                <a:ext uri="{FF2B5EF4-FFF2-40B4-BE49-F238E27FC236}">
                  <a16:creationId xmlns:a16="http://schemas.microsoft.com/office/drawing/2014/main" id="{01052C80-C135-4C0F-8CCE-120DC9E0A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3" y="993"/>
              <a:ext cx="60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latin typeface="Arial" charset="0"/>
                  <a:cs typeface="Arial" charset="0"/>
                </a:rPr>
                <a:t>K</a:t>
              </a:r>
              <a:r>
                <a:rPr lang="en-US" sz="3200" baseline="-25000" dirty="0">
                  <a:latin typeface="Arial" charset="0"/>
                  <a:cs typeface="Arial" charset="0"/>
                </a:rPr>
                <a:t>A</a:t>
              </a:r>
              <a:endParaRPr lang="en-US" sz="3200" dirty="0">
                <a:latin typeface="Arial" charset="0"/>
                <a:cs typeface="Arial" charset="0"/>
              </a:endParaRPr>
            </a:p>
          </p:txBody>
        </p:sp>
        <p:sp>
          <p:nvSpPr>
            <p:cNvPr id="26" name="Text Box 33">
              <a:extLst>
                <a:ext uri="{FF2B5EF4-FFF2-40B4-BE49-F238E27FC236}">
                  <a16:creationId xmlns:a16="http://schemas.microsoft.com/office/drawing/2014/main" id="{A62D3760-56AC-4699-89B9-8B6B54BA1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3" y="976"/>
              <a:ext cx="34" cy="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366EF12-85A7-4D01-B6F3-6E80FB4F696B}"/>
              </a:ext>
            </a:extLst>
          </p:cNvPr>
          <p:cNvGrpSpPr/>
          <p:nvPr/>
        </p:nvGrpSpPr>
        <p:grpSpPr>
          <a:xfrm>
            <a:off x="1886792" y="4538796"/>
            <a:ext cx="591021" cy="419070"/>
            <a:chOff x="1886716" y="3693935"/>
            <a:chExt cx="591021" cy="419070"/>
          </a:xfrm>
        </p:grpSpPr>
        <p:sp>
          <p:nvSpPr>
            <p:cNvPr id="27" name="Scroll: Vertical 26">
              <a:extLst>
                <a:ext uri="{FF2B5EF4-FFF2-40B4-BE49-F238E27FC236}">
                  <a16:creationId xmlns:a16="http://schemas.microsoft.com/office/drawing/2014/main" id="{50B61F83-2D75-492B-9E6C-B9E24A298C63}"/>
                </a:ext>
              </a:extLst>
            </p:cNvPr>
            <p:cNvSpPr/>
            <p:nvPr/>
          </p:nvSpPr>
          <p:spPr bwMode="auto">
            <a:xfrm>
              <a:off x="1886716" y="3693935"/>
              <a:ext cx="591021" cy="419070"/>
            </a:xfrm>
            <a:prstGeom prst="verticalScroll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8" name="Picture 35" descr="BS00768_[1]">
              <a:extLst>
                <a:ext uri="{FF2B5EF4-FFF2-40B4-BE49-F238E27FC236}">
                  <a16:creationId xmlns:a16="http://schemas.microsoft.com/office/drawing/2014/main" id="{C50FCB47-0E17-4F88-AE23-799992FD2D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005041" y="3845349"/>
              <a:ext cx="354369" cy="192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World Wide Web Free Icon">
            <a:extLst>
              <a:ext uri="{FF2B5EF4-FFF2-40B4-BE49-F238E27FC236}">
                <a16:creationId xmlns:a16="http://schemas.microsoft.com/office/drawing/2014/main" id="{A21C549E-832A-49CA-AEEF-B9B124C11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084" y="3727117"/>
            <a:ext cx="533142" cy="53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32">
            <a:extLst>
              <a:ext uri="{FF2B5EF4-FFF2-40B4-BE49-F238E27FC236}">
                <a16:creationId xmlns:a16="http://schemas.microsoft.com/office/drawing/2014/main" id="{4A59B0DF-4BE9-48F2-9FB4-E489F1467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258" y="3686962"/>
            <a:ext cx="19159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Arial" charset="0"/>
                <a:cs typeface="Arial" charset="0"/>
              </a:rPr>
              <a:t>alice.com</a:t>
            </a:r>
          </a:p>
        </p:txBody>
      </p:sp>
    </p:spTree>
    <p:extLst>
      <p:ext uri="{BB962C8B-B14F-4D97-AF65-F5344CB8AC3E}">
        <p14:creationId xmlns:p14="http://schemas.microsoft.com/office/powerpoint/2010/main" val="222658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3948F99-9EA9-456D-A227-A29263BB6B99}"/>
              </a:ext>
            </a:extLst>
          </p:cNvPr>
          <p:cNvGrpSpPr/>
          <p:nvPr/>
        </p:nvGrpSpPr>
        <p:grpSpPr>
          <a:xfrm>
            <a:off x="5287624" y="4148733"/>
            <a:ext cx="1377347" cy="1244060"/>
            <a:chOff x="2084787" y="2287575"/>
            <a:chExt cx="1377347" cy="1244060"/>
          </a:xfrm>
        </p:grpSpPr>
        <p:sp>
          <p:nvSpPr>
            <p:cNvPr id="62" name="Scroll: Vertical 61">
              <a:extLst>
                <a:ext uri="{FF2B5EF4-FFF2-40B4-BE49-F238E27FC236}">
                  <a16:creationId xmlns:a16="http://schemas.microsoft.com/office/drawing/2014/main" id="{DAB854A1-1766-444F-ADCF-84EFE4CE31D7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4073728-165A-4052-84E7-215C8D266E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0F453AF6-7260-4BEF-A5A8-61B7D0D13C0A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35997085-1194-4D21-8D6D-1FE81A5454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95674C10-4BF7-47F5-8C4C-C6DE616765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B97FAE86-624C-4119-B246-F483711722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C8076F9-A1B1-4032-B7F1-2CB3AF813C7E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pic>
        <p:nvPicPr>
          <p:cNvPr id="79" name="Picture 2" descr="Simple Girl by SavanaPrice">
            <a:extLst>
              <a:ext uri="{FF2B5EF4-FFF2-40B4-BE49-F238E27FC236}">
                <a16:creationId xmlns:a16="http://schemas.microsoft.com/office/drawing/2014/main" id="{F4CCD9AD-50EF-4FE8-927A-AF70E94AE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DFAA12A-AB0F-4638-B9C5-43592911E0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55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5500119" y="4180618"/>
            <a:ext cx="571127" cy="531208"/>
            <a:chOff x="2637" y="716"/>
            <a:chExt cx="236" cy="192"/>
          </a:xfrm>
        </p:grpSpPr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2637" y="763"/>
              <a:ext cx="18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T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28" name="Picture 3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841218" y="464819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2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2F6A5C64-D3E7-478C-BF8A-193C61F35801}"/>
              </a:ext>
            </a:extLst>
          </p:cNvPr>
          <p:cNvGrpSpPr/>
          <p:nvPr/>
        </p:nvGrpSpPr>
        <p:grpSpPr>
          <a:xfrm>
            <a:off x="5287624" y="4148733"/>
            <a:ext cx="1338630" cy="1244060"/>
            <a:chOff x="2084787" y="2287575"/>
            <a:chExt cx="1338630" cy="1244060"/>
          </a:xfrm>
        </p:grpSpPr>
        <p:sp>
          <p:nvSpPr>
            <p:cNvPr id="51" name="Scroll: Vertical 50">
              <a:extLst>
                <a:ext uri="{FF2B5EF4-FFF2-40B4-BE49-F238E27FC236}">
                  <a16:creationId xmlns:a16="http://schemas.microsoft.com/office/drawing/2014/main" id="{CDEC9567-1971-4AD9-BF40-36638F2E8F43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86F7432-A95C-4CE8-A217-8653C3AE53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30C0554-8BA5-4763-AD46-ADCA8740E1A8}"/>
                </a:ext>
              </a:extLst>
            </p:cNvPr>
            <p:cNvGrpSpPr/>
            <p:nvPr/>
          </p:nvGrpSpPr>
          <p:grpSpPr>
            <a:xfrm>
              <a:off x="2540107" y="2287575"/>
              <a:ext cx="883310" cy="552057"/>
              <a:chOff x="2245971" y="4926383"/>
              <a:chExt cx="88331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4F35C515-6074-46B1-9030-C6B264B24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71" y="4947233"/>
                <a:ext cx="883310" cy="531207"/>
                <a:chOff x="2637" y="716"/>
                <a:chExt cx="365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D1C90DBE-620C-4579-AAD5-BAC27F0BC8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65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90DC99D4-D6A3-4364-B203-67B2C1956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BF577358-78F0-4CC4-8F29-C4C9E281ABA0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95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19877" y="3853395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 bwMode="auto">
          <a:xfrm flipV="1">
            <a:off x="1656692" y="4231948"/>
            <a:ext cx="5423181" cy="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804351" y="3833664"/>
            <a:ext cx="1055332" cy="1049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773593" y="4231949"/>
            <a:ext cx="526321" cy="802606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H="1">
            <a:off x="4418607" y="4231949"/>
            <a:ext cx="399294" cy="735437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365" y="496738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58388" y="6119157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67384" y="1062617"/>
            <a:ext cx="1164101" cy="1517376"/>
            <a:chOff x="3670843" y="824298"/>
            <a:chExt cx="1164101" cy="1517376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201" y="824298"/>
              <a:ext cx="953386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62200" cy="18470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25047" y="1755287"/>
            <a:ext cx="2115339" cy="159542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99533AE-A8C9-42ED-9288-C97B5A9AF79A}"/>
              </a:ext>
            </a:extLst>
          </p:cNvPr>
          <p:cNvGrpSpPr/>
          <p:nvPr/>
        </p:nvGrpSpPr>
        <p:grpSpPr>
          <a:xfrm>
            <a:off x="2137498" y="4114969"/>
            <a:ext cx="1377347" cy="1244060"/>
            <a:chOff x="2084787" y="2287575"/>
            <a:chExt cx="1377347" cy="1244060"/>
          </a:xfrm>
        </p:grpSpPr>
        <p:sp>
          <p:nvSpPr>
            <p:cNvPr id="41" name="Scroll: Vertical 40">
              <a:extLst>
                <a:ext uri="{FF2B5EF4-FFF2-40B4-BE49-F238E27FC236}">
                  <a16:creationId xmlns:a16="http://schemas.microsoft.com/office/drawing/2014/main" id="{060F4E6D-58FA-412D-A01F-5AE4BCC4DC75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4" name="Picture 35" descr="BS00768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E8855C5-7D36-435B-AB45-7E9FA389DC5D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21" name="Group 31"/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2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2D649DDB-61CF-4122-9E69-95557E76AD37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1021047" y="1360519"/>
            <a:ext cx="1377347" cy="1244060"/>
            <a:chOff x="2084787" y="2287575"/>
            <a:chExt cx="1377347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4" y="2287575"/>
              <a:ext cx="922030" cy="552057"/>
              <a:chOff x="2245968" y="4926383"/>
              <a:chExt cx="92203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22030" cy="531207"/>
                <a:chOff x="2637" y="716"/>
                <a:chExt cx="381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1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700" y="1899966"/>
            <a:ext cx="2068553" cy="159910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2643488" y="2481000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72822" y="3071406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9" name="Slide Number Placeholder 4">
            <a:extLst>
              <a:ext uri="{FF2B5EF4-FFF2-40B4-BE49-F238E27FC236}">
                <a16:creationId xmlns:a16="http://schemas.microsoft.com/office/drawing/2014/main" id="{A6880CB5-BEF9-47F9-8E4D-926B2045D6EE}"/>
              </a:ext>
            </a:extLst>
          </p:cNvPr>
          <p:cNvSpPr txBox="1">
            <a:spLocks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  <p:pic>
        <p:nvPicPr>
          <p:cNvPr id="53" name="Picture 2" descr="Simple Girl by SavanaPrice">
            <a:extLst>
              <a:ext uri="{FF2B5EF4-FFF2-40B4-BE49-F238E27FC236}">
                <a16:creationId xmlns:a16="http://schemas.microsoft.com/office/drawing/2014/main" id="{8B289337-1347-4E68-BFBE-D5C0731A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953" y="5148651"/>
            <a:ext cx="929823" cy="90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AEECE250-CBC3-4CE0-B869-F8250F9268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155" y="3526574"/>
            <a:ext cx="1211384" cy="118519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2F6A5C64-D3E7-478C-BF8A-193C61F35801}"/>
              </a:ext>
            </a:extLst>
          </p:cNvPr>
          <p:cNvGrpSpPr/>
          <p:nvPr/>
        </p:nvGrpSpPr>
        <p:grpSpPr>
          <a:xfrm>
            <a:off x="5287624" y="4148733"/>
            <a:ext cx="1357988" cy="1244060"/>
            <a:chOff x="2084787" y="2287575"/>
            <a:chExt cx="1357988" cy="1244060"/>
          </a:xfrm>
        </p:grpSpPr>
        <p:sp>
          <p:nvSpPr>
            <p:cNvPr id="51" name="Scroll: Vertical 50">
              <a:extLst>
                <a:ext uri="{FF2B5EF4-FFF2-40B4-BE49-F238E27FC236}">
                  <a16:creationId xmlns:a16="http://schemas.microsoft.com/office/drawing/2014/main" id="{CDEC9567-1971-4AD9-BF40-36638F2E8F43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" name="Picture 35" descr="BS00768_[1]">
              <a:extLst>
                <a:ext uri="{FF2B5EF4-FFF2-40B4-BE49-F238E27FC236}">
                  <a16:creationId xmlns:a16="http://schemas.microsoft.com/office/drawing/2014/main" id="{286F7432-A95C-4CE8-A217-8653C3AE53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E30C0554-8BA5-4763-AD46-ADCA8740E1A8}"/>
                </a:ext>
              </a:extLst>
            </p:cNvPr>
            <p:cNvGrpSpPr/>
            <p:nvPr/>
          </p:nvGrpSpPr>
          <p:grpSpPr>
            <a:xfrm>
              <a:off x="2540105" y="2287575"/>
              <a:ext cx="902670" cy="552057"/>
              <a:chOff x="2245969" y="4926383"/>
              <a:chExt cx="902670" cy="552057"/>
            </a:xfrm>
          </p:grpSpPr>
          <p:grpSp>
            <p:nvGrpSpPr>
              <p:cNvPr id="74" name="Group 31">
                <a:extLst>
                  <a:ext uri="{FF2B5EF4-FFF2-40B4-BE49-F238E27FC236}">
                    <a16:creationId xmlns:a16="http://schemas.microsoft.com/office/drawing/2014/main" id="{4F35C515-6074-46B1-9030-C6B264B24D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9" y="4947233"/>
                <a:ext cx="902670" cy="531207"/>
                <a:chOff x="2637" y="716"/>
                <a:chExt cx="373" cy="192"/>
              </a:xfrm>
            </p:grpSpPr>
            <p:sp>
              <p:nvSpPr>
                <p:cNvPr id="77" name="Text Box 32">
                  <a:extLst>
                    <a:ext uri="{FF2B5EF4-FFF2-40B4-BE49-F238E27FC236}">
                      <a16:creationId xmlns:a16="http://schemas.microsoft.com/office/drawing/2014/main" id="{D1C90DBE-620C-4579-AAD5-BAC27F0BC8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3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T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" name="Text Box 33">
                  <a:extLst>
                    <a:ext uri="{FF2B5EF4-FFF2-40B4-BE49-F238E27FC236}">
                      <a16:creationId xmlns:a16="http://schemas.microsoft.com/office/drawing/2014/main" id="{90DC99D4-D6A3-4364-B203-67B2C1956D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BF577358-78F0-4CC4-8F29-C4C9E281ABA0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90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62">
            <a:extLst>
              <a:ext uri="{FF2B5EF4-FFF2-40B4-BE49-F238E27FC236}">
                <a16:creationId xmlns:a16="http://schemas.microsoft.com/office/drawing/2014/main" id="{BAA2572B-DC27-4B4A-9021-B16799A5B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83" y="5319940"/>
            <a:ext cx="921286" cy="9013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1336" y="6180421"/>
            <a:ext cx="963711" cy="525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391400" y="3657600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3514640" y="1456546"/>
            <a:ext cx="1164101" cy="1221383"/>
            <a:chOff x="3670843" y="1120291"/>
            <a:chExt cx="1164101" cy="1221383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937" y="1120291"/>
              <a:ext cx="688285" cy="673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4858463" y="1812514"/>
            <a:ext cx="2353215" cy="184508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5852635" y="1763317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193734" y="2230889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1953" y="4643410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464866" y="3781995"/>
            <a:ext cx="1387026" cy="1244060"/>
            <a:chOff x="2084787" y="2287575"/>
            <a:chExt cx="1387026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3" y="2287575"/>
              <a:ext cx="931710" cy="552057"/>
              <a:chOff x="2245967" y="4926383"/>
              <a:chExt cx="93171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7" y="4947233"/>
                <a:ext cx="931710" cy="531207"/>
                <a:chOff x="2637" y="716"/>
                <a:chExt cx="385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5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3020" y="4717904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1782345" y="4806296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84631" y="5409428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 Chain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1" name="Slide Number Placeholder 4">
            <a:extLst>
              <a:ext uri="{FF2B5EF4-FFF2-40B4-BE49-F238E27FC236}">
                <a16:creationId xmlns:a16="http://schemas.microsoft.com/office/drawing/2014/main" id="{66598FCE-3F3B-4BEE-B3C9-778B67CA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2BCE912-3347-42CA-85E0-4C007207725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0933" y="2844556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79" name="Group 31">
            <a:extLst>
              <a:ext uri="{FF2B5EF4-FFF2-40B4-BE49-F238E27FC236}">
                <a16:creationId xmlns:a16="http://schemas.microsoft.com/office/drawing/2014/main" id="{99C6DFFF-EA17-4E8C-BC9E-A0FA6D25B5D3}"/>
              </a:ext>
            </a:extLst>
          </p:cNvPr>
          <p:cNvGrpSpPr>
            <a:grpSpLocks/>
          </p:cNvGrpSpPr>
          <p:nvPr/>
        </p:nvGrpSpPr>
        <p:grpSpPr bwMode="auto">
          <a:xfrm>
            <a:off x="3300258" y="2932948"/>
            <a:ext cx="571127" cy="531208"/>
            <a:chOff x="2637" y="716"/>
            <a:chExt cx="236" cy="192"/>
          </a:xfrm>
        </p:grpSpPr>
        <p:sp>
          <p:nvSpPr>
            <p:cNvPr id="80" name="Text Box 32">
              <a:extLst>
                <a:ext uri="{FF2B5EF4-FFF2-40B4-BE49-F238E27FC236}">
                  <a16:creationId xmlns:a16="http://schemas.microsoft.com/office/drawing/2014/main" id="{B36FA822-6B0C-4835-8251-D62EDA367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D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1" name="Text Box 33">
              <a:extLst>
                <a:ext uri="{FF2B5EF4-FFF2-40B4-BE49-F238E27FC236}">
                  <a16:creationId xmlns:a16="http://schemas.microsoft.com/office/drawing/2014/main" id="{95509320-B6CA-4688-8AD9-BE2316FF6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2" name="Picture 35" descr="BS00768_[1]">
            <a:extLst>
              <a:ext uri="{FF2B5EF4-FFF2-40B4-BE49-F238E27FC236}">
                <a16:creationId xmlns:a16="http://schemas.microsoft.com/office/drawing/2014/main" id="{A971C47C-4121-4786-B14C-51C13FA2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405197" y="3500332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C12B20CA-D0C7-4C78-B770-60BDA877A9A2}"/>
              </a:ext>
            </a:extLst>
          </p:cNvPr>
          <p:cNvGrpSpPr/>
          <p:nvPr/>
        </p:nvGrpSpPr>
        <p:grpSpPr>
          <a:xfrm>
            <a:off x="2021710" y="1916353"/>
            <a:ext cx="1374927" cy="1244060"/>
            <a:chOff x="2084787" y="2287575"/>
            <a:chExt cx="1374927" cy="1244060"/>
          </a:xfrm>
        </p:grpSpPr>
        <p:sp>
          <p:nvSpPr>
            <p:cNvPr id="92" name="Scroll: Vertical 91">
              <a:extLst>
                <a:ext uri="{FF2B5EF4-FFF2-40B4-BE49-F238E27FC236}">
                  <a16:creationId xmlns:a16="http://schemas.microsoft.com/office/drawing/2014/main" id="{4E2B1124-303B-45F4-8492-8C881D34193A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3" name="Picture 35" descr="BS00768_[1]">
              <a:extLst>
                <a:ext uri="{FF2B5EF4-FFF2-40B4-BE49-F238E27FC236}">
                  <a16:creationId xmlns:a16="http://schemas.microsoft.com/office/drawing/2014/main" id="{80F5091B-CD78-4501-944F-E28539BC75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AC6BE9-434D-41A4-80CF-654AD4EC1784}"/>
                </a:ext>
              </a:extLst>
            </p:cNvPr>
            <p:cNvGrpSpPr/>
            <p:nvPr/>
          </p:nvGrpSpPr>
          <p:grpSpPr>
            <a:xfrm>
              <a:off x="2540104" y="2287575"/>
              <a:ext cx="919610" cy="552057"/>
              <a:chOff x="2245968" y="4926383"/>
              <a:chExt cx="919610" cy="552057"/>
            </a:xfrm>
          </p:grpSpPr>
          <p:grpSp>
            <p:nvGrpSpPr>
              <p:cNvPr id="95" name="Group 31">
                <a:extLst>
                  <a:ext uri="{FF2B5EF4-FFF2-40B4-BE49-F238E27FC236}">
                    <a16:creationId xmlns:a16="http://schemas.microsoft.com/office/drawing/2014/main" id="{B70D5AD8-01E5-47D8-8818-6D2AB527C4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19610" cy="531207"/>
                <a:chOff x="2637" y="716"/>
                <a:chExt cx="380" cy="192"/>
              </a:xfrm>
            </p:grpSpPr>
            <p:sp>
              <p:nvSpPr>
                <p:cNvPr id="97" name="Text Box 32">
                  <a:extLst>
                    <a:ext uri="{FF2B5EF4-FFF2-40B4-BE49-F238E27FC236}">
                      <a16:creationId xmlns:a16="http://schemas.microsoft.com/office/drawing/2014/main" id="{6419694C-BED8-4ED1-A8C9-0F5E3C808C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0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9" name="Text Box 33">
                  <a:extLst>
                    <a:ext uri="{FF2B5EF4-FFF2-40B4-BE49-F238E27FC236}">
                      <a16:creationId xmlns:a16="http://schemas.microsoft.com/office/drawing/2014/main" id="{92275D40-DB2C-40BD-B355-D2FC100963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328E20C-F303-4655-82BC-B199E0F2E88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88811-3996-4D97-A75C-1E4673D1F321}"/>
              </a:ext>
            </a:extLst>
          </p:cNvPr>
          <p:cNvGrpSpPr/>
          <p:nvPr/>
        </p:nvGrpSpPr>
        <p:grpSpPr>
          <a:xfrm>
            <a:off x="1847835" y="3411076"/>
            <a:ext cx="936475" cy="1352224"/>
            <a:chOff x="3611123" y="1527076"/>
            <a:chExt cx="936475" cy="1352224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E1023-E178-4B1C-A92A-94E4FD6AF3DB}"/>
                </a:ext>
              </a:extLst>
            </p:cNvPr>
            <p:cNvSpPr txBox="1"/>
            <p:nvPr/>
          </p:nvSpPr>
          <p:spPr>
            <a:xfrm>
              <a:off x="3611123" y="2294525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Dan</a:t>
              </a:r>
            </a:p>
          </p:txBody>
        </p:sp>
        <p:pic>
          <p:nvPicPr>
            <p:cNvPr id="100" name="Picture 4" descr="Smiling Boy by SavanaPrice">
              <a:extLst>
                <a:ext uri="{FF2B5EF4-FFF2-40B4-BE49-F238E27FC236}">
                  <a16:creationId xmlns:a16="http://schemas.microsoft.com/office/drawing/2014/main" id="{353A99DC-D7BC-4A60-802C-0AF670860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827" y="1527076"/>
              <a:ext cx="757066" cy="778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4EFFB29-74B8-4388-8D7A-ECB4F123DA46}"/>
              </a:ext>
            </a:extLst>
          </p:cNvPr>
          <p:cNvCxnSpPr>
            <a:cxnSpLocks/>
          </p:cNvCxnSpPr>
          <p:nvPr/>
        </p:nvCxnSpPr>
        <p:spPr bwMode="auto">
          <a:xfrm flipH="1">
            <a:off x="2806736" y="2750519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951D3CD-7F3C-4433-803F-9436099C7C7E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1295098" y="5259773"/>
            <a:ext cx="6197781" cy="90137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DFE81FF-1FB6-4BAB-A913-4044802FC87D}"/>
              </a:ext>
            </a:extLst>
          </p:cNvPr>
          <p:cNvGrpSpPr/>
          <p:nvPr/>
        </p:nvGrpSpPr>
        <p:grpSpPr>
          <a:xfrm>
            <a:off x="6130366" y="4387017"/>
            <a:ext cx="922030" cy="552057"/>
            <a:chOff x="2245968" y="4926383"/>
            <a:chExt cx="922030" cy="552057"/>
          </a:xfrm>
        </p:grpSpPr>
        <p:grpSp>
          <p:nvGrpSpPr>
            <p:cNvPr id="107" name="Group 31">
              <a:extLst>
                <a:ext uri="{FF2B5EF4-FFF2-40B4-BE49-F238E27FC236}">
                  <a16:creationId xmlns:a16="http://schemas.microsoft.com/office/drawing/2014/main" id="{F227B608-3447-4574-8EDC-CD90092C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09" name="Text Box 32">
                <a:extLst>
                  <a:ext uri="{FF2B5EF4-FFF2-40B4-BE49-F238E27FC236}">
                    <a16:creationId xmlns:a16="http://schemas.microsoft.com/office/drawing/2014/main" id="{7081DD1D-055C-4A95-8E9B-D9CB78DF8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D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Text Box 33">
                <a:extLst>
                  <a:ext uri="{FF2B5EF4-FFF2-40B4-BE49-F238E27FC236}">
                    <a16:creationId xmlns:a16="http://schemas.microsoft.com/office/drawing/2014/main" id="{30F5DE7B-2297-4823-9B12-9C8C496EF2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1557B63-6508-4B76-8A9B-41B80E424352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sp>
        <p:nvSpPr>
          <p:cNvPr id="112" name="Scroll: Vertical 111">
            <a:extLst>
              <a:ext uri="{FF2B5EF4-FFF2-40B4-BE49-F238E27FC236}">
                <a16:creationId xmlns:a16="http://schemas.microsoft.com/office/drawing/2014/main" id="{E6BD2D98-85DB-4472-9A8A-488BB289BE6D}"/>
              </a:ext>
            </a:extLst>
          </p:cNvPr>
          <p:cNvSpPr/>
          <p:nvPr/>
        </p:nvSpPr>
        <p:spPr bwMode="auto">
          <a:xfrm>
            <a:off x="5267036" y="3810766"/>
            <a:ext cx="979713" cy="1270122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3" name="Picture 35" descr="BS00768_[1]">
            <a:extLst>
              <a:ext uri="{FF2B5EF4-FFF2-40B4-BE49-F238E27FC236}">
                <a16:creationId xmlns:a16="http://schemas.microsoft.com/office/drawing/2014/main" id="{9944AEA0-562F-427B-AC13-02B2ADCD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5063" y="406750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7333605-25C4-4FD0-9C40-A922A07DB047}"/>
              </a:ext>
            </a:extLst>
          </p:cNvPr>
          <p:cNvGrpSpPr/>
          <p:nvPr/>
        </p:nvGrpSpPr>
        <p:grpSpPr>
          <a:xfrm>
            <a:off x="6115273" y="3846276"/>
            <a:ext cx="931710" cy="552057"/>
            <a:chOff x="2245967" y="4926383"/>
            <a:chExt cx="931710" cy="552057"/>
          </a:xfrm>
        </p:grpSpPr>
        <p:grpSp>
          <p:nvGrpSpPr>
            <p:cNvPr id="115" name="Group 31">
              <a:extLst>
                <a:ext uri="{FF2B5EF4-FFF2-40B4-BE49-F238E27FC236}">
                  <a16:creationId xmlns:a16="http://schemas.microsoft.com/office/drawing/2014/main" id="{E1F6BE4A-9865-4232-A9B7-DF1F804F0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7" y="4947233"/>
              <a:ext cx="931710" cy="531207"/>
              <a:chOff x="2637" y="716"/>
              <a:chExt cx="385" cy="192"/>
            </a:xfrm>
          </p:grpSpPr>
          <p:sp>
            <p:nvSpPr>
              <p:cNvPr id="117" name="Text Box 32">
                <a:extLst>
                  <a:ext uri="{FF2B5EF4-FFF2-40B4-BE49-F238E27FC236}">
                    <a16:creationId xmlns:a16="http://schemas.microsoft.com/office/drawing/2014/main" id="{62E4C215-6134-4ADF-8574-7A1250E87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D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" name="Text Box 33">
                <a:extLst>
                  <a:ext uri="{FF2B5EF4-FFF2-40B4-BE49-F238E27FC236}">
                    <a16:creationId xmlns:a16="http://schemas.microsoft.com/office/drawing/2014/main" id="{F855E965-F2C5-4DB4-900D-337D345F6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6C4DBBA-E01A-491A-A200-90A76E0E220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05" name="Picture 35" descr="BS00768_[1]">
            <a:extLst>
              <a:ext uri="{FF2B5EF4-FFF2-40B4-BE49-F238E27FC236}">
                <a16:creationId xmlns:a16="http://schemas.microsoft.com/office/drawing/2014/main" id="{DB1D5B71-D4B0-4385-B14D-E202A7394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399895" y="460606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013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61336" y="6180421"/>
            <a:ext cx="963711" cy="525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2572C65-52FC-42B3-BE29-02BF7445ECFC}"/>
              </a:ext>
            </a:extLst>
          </p:cNvPr>
          <p:cNvGrpSpPr/>
          <p:nvPr/>
        </p:nvGrpSpPr>
        <p:grpSpPr>
          <a:xfrm>
            <a:off x="7539356" y="3931202"/>
            <a:ext cx="1116992" cy="1894560"/>
            <a:chOff x="7391400" y="3657600"/>
            <a:chExt cx="1116992" cy="1894560"/>
          </a:xfrm>
        </p:grpSpPr>
        <p:pic>
          <p:nvPicPr>
            <p:cNvPr id="1028" name="Picture 4" descr="Smiling Boy by SavanaPric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3657600"/>
              <a:ext cx="1116992" cy="1148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7492879" y="4967385"/>
              <a:ext cx="9140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Bob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D490573-4F84-4F02-83A1-3F216979E556}"/>
              </a:ext>
            </a:extLst>
          </p:cNvPr>
          <p:cNvGrpSpPr/>
          <p:nvPr/>
        </p:nvGrpSpPr>
        <p:grpSpPr>
          <a:xfrm>
            <a:off x="5213012" y="1375462"/>
            <a:ext cx="1164101" cy="1221383"/>
            <a:chOff x="3670843" y="1120291"/>
            <a:chExt cx="1164101" cy="1221383"/>
          </a:xfrm>
        </p:grpSpPr>
        <p:pic>
          <p:nvPicPr>
            <p:cNvPr id="42" name="Picture 2" descr="Simple Girl by SavanaPrice">
              <a:extLst>
                <a:ext uri="{FF2B5EF4-FFF2-40B4-BE49-F238E27FC236}">
                  <a16:creationId xmlns:a16="http://schemas.microsoft.com/office/drawing/2014/main" id="{A3AA7AC2-F5A5-4538-9E94-E30F262ACD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937" y="1120291"/>
              <a:ext cx="688285" cy="673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CE7608-B0AD-4AEB-ADBB-93A1E36A358B}"/>
                </a:ext>
              </a:extLst>
            </p:cNvPr>
            <p:cNvSpPr txBox="1"/>
            <p:nvPr/>
          </p:nvSpPr>
          <p:spPr>
            <a:xfrm>
              <a:off x="3670843" y="1756899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Carol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91FEA4C-BA1F-4557-9EE8-BD41E34596D9}"/>
              </a:ext>
            </a:extLst>
          </p:cNvPr>
          <p:cNvCxnSpPr>
            <a:cxnSpLocks/>
          </p:cNvCxnSpPr>
          <p:nvPr/>
        </p:nvCxnSpPr>
        <p:spPr bwMode="auto">
          <a:xfrm>
            <a:off x="6519055" y="2224232"/>
            <a:ext cx="1316824" cy="155776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54" name="Group 31">
            <a:extLst>
              <a:ext uri="{FF2B5EF4-FFF2-40B4-BE49-F238E27FC236}">
                <a16:creationId xmlns:a16="http://schemas.microsoft.com/office/drawing/2014/main" id="{748D2000-8834-4926-818B-A2EAD79D07EE}"/>
              </a:ext>
            </a:extLst>
          </p:cNvPr>
          <p:cNvGrpSpPr>
            <a:grpSpLocks/>
          </p:cNvGrpSpPr>
          <p:nvPr/>
        </p:nvGrpSpPr>
        <p:grpSpPr bwMode="auto">
          <a:xfrm>
            <a:off x="7112053" y="1953011"/>
            <a:ext cx="571127" cy="531208"/>
            <a:chOff x="2637" y="716"/>
            <a:chExt cx="236" cy="192"/>
          </a:xfrm>
        </p:grpSpPr>
        <p:sp>
          <p:nvSpPr>
            <p:cNvPr id="55" name="Text Box 32">
              <a:extLst>
                <a:ext uri="{FF2B5EF4-FFF2-40B4-BE49-F238E27FC236}">
                  <a16:creationId xmlns:a16="http://schemas.microsoft.com/office/drawing/2014/main" id="{CBB61FA0-D260-4E58-8DBC-537EB23C1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C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56" name="Text Box 33">
              <a:extLst>
                <a:ext uri="{FF2B5EF4-FFF2-40B4-BE49-F238E27FC236}">
                  <a16:creationId xmlns:a16="http://schemas.microsoft.com/office/drawing/2014/main" id="{11D17B8A-2528-4192-9C47-E3DB872E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57" name="Picture 35" descr="BS00768_[1]">
            <a:extLst>
              <a:ext uri="{FF2B5EF4-FFF2-40B4-BE49-F238E27FC236}">
                <a16:creationId xmlns:a16="http://schemas.microsoft.com/office/drawing/2014/main" id="{6F13C4F2-D096-4708-B02E-9693C54E1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453152" y="242058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19D808A-F62B-4799-80CC-B816996C0F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1953" y="4643410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A3FEEC7-FF7D-447B-8533-F658A7D12775}"/>
              </a:ext>
            </a:extLst>
          </p:cNvPr>
          <p:cNvGrpSpPr/>
          <p:nvPr/>
        </p:nvGrpSpPr>
        <p:grpSpPr>
          <a:xfrm>
            <a:off x="464866" y="3781995"/>
            <a:ext cx="1357989" cy="1244060"/>
            <a:chOff x="2084787" y="2287575"/>
            <a:chExt cx="1357989" cy="1244060"/>
          </a:xfrm>
        </p:grpSpPr>
        <p:sp>
          <p:nvSpPr>
            <p:cNvPr id="65" name="Scroll: Vertical 64">
              <a:extLst>
                <a:ext uri="{FF2B5EF4-FFF2-40B4-BE49-F238E27FC236}">
                  <a16:creationId xmlns:a16="http://schemas.microsoft.com/office/drawing/2014/main" id="{ACCF15E0-3826-4703-9A67-EBEE5AC12746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6" name="Picture 35" descr="BS00768_[1]">
              <a:extLst>
                <a:ext uri="{FF2B5EF4-FFF2-40B4-BE49-F238E27FC236}">
                  <a16:creationId xmlns:a16="http://schemas.microsoft.com/office/drawing/2014/main" id="{5054E4E5-9DAA-4871-BB76-09D3CEE95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43C39F17-3460-45BC-B22F-8F8E56AD6830}"/>
                </a:ext>
              </a:extLst>
            </p:cNvPr>
            <p:cNvGrpSpPr/>
            <p:nvPr/>
          </p:nvGrpSpPr>
          <p:grpSpPr>
            <a:xfrm>
              <a:off x="2540106" y="2287575"/>
              <a:ext cx="902670" cy="552057"/>
              <a:chOff x="2245970" y="4926383"/>
              <a:chExt cx="902670" cy="552057"/>
            </a:xfrm>
          </p:grpSpPr>
          <p:grpSp>
            <p:nvGrpSpPr>
              <p:cNvPr id="68" name="Group 31">
                <a:extLst>
                  <a:ext uri="{FF2B5EF4-FFF2-40B4-BE49-F238E27FC236}">
                    <a16:creationId xmlns:a16="http://schemas.microsoft.com/office/drawing/2014/main" id="{3225B7D9-7DE6-44E0-9619-88C703449A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70" y="4947233"/>
                <a:ext cx="902670" cy="531207"/>
                <a:chOff x="2637" y="716"/>
                <a:chExt cx="373" cy="192"/>
              </a:xfrm>
            </p:grpSpPr>
            <p:sp>
              <p:nvSpPr>
                <p:cNvPr id="70" name="Text Box 32">
                  <a:extLst>
                    <a:ext uri="{FF2B5EF4-FFF2-40B4-BE49-F238E27FC236}">
                      <a16:creationId xmlns:a16="http://schemas.microsoft.com/office/drawing/2014/main" id="{4566C345-7C47-4E9F-86B5-7012D5F88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3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E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A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1" name="Text Box 33">
                  <a:extLst>
                    <a:ext uri="{FF2B5EF4-FFF2-40B4-BE49-F238E27FC236}">
                      <a16:creationId xmlns:a16="http://schemas.microsoft.com/office/drawing/2014/main" id="{DA9F1A18-E169-4843-968F-0BA091CD7E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97884D8-7AFD-4B1E-A597-64B64F4B2F0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F06CE5-8968-485F-9744-DDB5F9C76E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3020" y="4717904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85" name="Group 31">
            <a:extLst>
              <a:ext uri="{FF2B5EF4-FFF2-40B4-BE49-F238E27FC236}">
                <a16:creationId xmlns:a16="http://schemas.microsoft.com/office/drawing/2014/main" id="{9F128779-5B7F-4359-A2C1-609B4B6C0192}"/>
              </a:ext>
            </a:extLst>
          </p:cNvPr>
          <p:cNvGrpSpPr>
            <a:grpSpLocks/>
          </p:cNvGrpSpPr>
          <p:nvPr/>
        </p:nvGrpSpPr>
        <p:grpSpPr bwMode="auto">
          <a:xfrm>
            <a:off x="1782345" y="4806296"/>
            <a:ext cx="571127" cy="531208"/>
            <a:chOff x="2637" y="716"/>
            <a:chExt cx="236" cy="192"/>
          </a:xfrm>
        </p:grpSpPr>
        <p:sp>
          <p:nvSpPr>
            <p:cNvPr id="86" name="Text Box 32">
              <a:extLst>
                <a:ext uri="{FF2B5EF4-FFF2-40B4-BE49-F238E27FC236}">
                  <a16:creationId xmlns:a16="http://schemas.microsoft.com/office/drawing/2014/main" id="{C7471746-3263-4F96-9CF4-113AD7F692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A8D77A76-172C-4CCA-B741-C354FF4E1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8" name="Picture 35" descr="BS00768_[1]">
            <a:extLst>
              <a:ext uri="{FF2B5EF4-FFF2-40B4-BE49-F238E27FC236}">
                <a16:creationId xmlns:a16="http://schemas.microsoft.com/office/drawing/2014/main" id="{E026362E-A04D-46FC-BE39-EBD0A31C3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884631" y="5409428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itle 1">
            <a:extLst>
              <a:ext uri="{FF2B5EF4-FFF2-40B4-BE49-F238E27FC236}">
                <a16:creationId xmlns:a16="http://schemas.microsoft.com/office/drawing/2014/main" id="{74387A84-BE2A-4F3A-BC0B-43480D7C5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88" y="810387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Public Key Certificate Chain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1" name="Slide Number Placeholder 4">
            <a:extLst>
              <a:ext uri="{FF2B5EF4-FFF2-40B4-BE49-F238E27FC236}">
                <a16:creationId xmlns:a16="http://schemas.microsoft.com/office/drawing/2014/main" id="{66598FCE-3F3B-4BEE-B3C9-778B67CA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2BCE912-3347-42CA-85E0-4C007207725E}"/>
              </a:ext>
            </a:extLst>
          </p:cNvPr>
          <p:cNvCxnSpPr>
            <a:cxnSpLocks/>
          </p:cNvCxnSpPr>
          <p:nvPr/>
        </p:nvCxnSpPr>
        <p:spPr bwMode="auto">
          <a:xfrm flipV="1">
            <a:off x="4550131" y="2241099"/>
            <a:ext cx="704551" cy="72356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79" name="Group 31">
            <a:extLst>
              <a:ext uri="{FF2B5EF4-FFF2-40B4-BE49-F238E27FC236}">
                <a16:creationId xmlns:a16="http://schemas.microsoft.com/office/drawing/2014/main" id="{99C6DFFF-EA17-4E8C-BC9E-A0FA6D25B5D3}"/>
              </a:ext>
            </a:extLst>
          </p:cNvPr>
          <p:cNvGrpSpPr>
            <a:grpSpLocks/>
          </p:cNvGrpSpPr>
          <p:nvPr/>
        </p:nvGrpSpPr>
        <p:grpSpPr bwMode="auto">
          <a:xfrm>
            <a:off x="4969456" y="2329491"/>
            <a:ext cx="571127" cy="531208"/>
            <a:chOff x="2637" y="716"/>
            <a:chExt cx="236" cy="192"/>
          </a:xfrm>
        </p:grpSpPr>
        <p:sp>
          <p:nvSpPr>
            <p:cNvPr id="80" name="Text Box 32">
              <a:extLst>
                <a:ext uri="{FF2B5EF4-FFF2-40B4-BE49-F238E27FC236}">
                  <a16:creationId xmlns:a16="http://schemas.microsoft.com/office/drawing/2014/main" id="{B36FA822-6B0C-4835-8251-D62EDA367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D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81" name="Text Box 33">
              <a:extLst>
                <a:ext uri="{FF2B5EF4-FFF2-40B4-BE49-F238E27FC236}">
                  <a16:creationId xmlns:a16="http://schemas.microsoft.com/office/drawing/2014/main" id="{95509320-B6CA-4688-8AD9-BE2316FF6D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82" name="Picture 35" descr="BS00768_[1]">
            <a:extLst>
              <a:ext uri="{FF2B5EF4-FFF2-40B4-BE49-F238E27FC236}">
                <a16:creationId xmlns:a16="http://schemas.microsoft.com/office/drawing/2014/main" id="{A971C47C-4121-4786-B14C-51C13FA2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074395" y="2896875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C12B20CA-D0C7-4C78-B770-60BDA877A9A2}"/>
              </a:ext>
            </a:extLst>
          </p:cNvPr>
          <p:cNvGrpSpPr/>
          <p:nvPr/>
        </p:nvGrpSpPr>
        <p:grpSpPr>
          <a:xfrm>
            <a:off x="3690908" y="1312896"/>
            <a:ext cx="1374927" cy="1244060"/>
            <a:chOff x="2084787" y="2287575"/>
            <a:chExt cx="1374927" cy="1244060"/>
          </a:xfrm>
        </p:grpSpPr>
        <p:sp>
          <p:nvSpPr>
            <p:cNvPr id="92" name="Scroll: Vertical 91">
              <a:extLst>
                <a:ext uri="{FF2B5EF4-FFF2-40B4-BE49-F238E27FC236}">
                  <a16:creationId xmlns:a16="http://schemas.microsoft.com/office/drawing/2014/main" id="{4E2B1124-303B-45F4-8492-8C881D34193A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93" name="Picture 35" descr="BS00768_[1]">
              <a:extLst>
                <a:ext uri="{FF2B5EF4-FFF2-40B4-BE49-F238E27FC236}">
                  <a16:creationId xmlns:a16="http://schemas.microsoft.com/office/drawing/2014/main" id="{80F5091B-CD78-4501-944F-E28539BC75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AC6BE9-434D-41A4-80CF-654AD4EC1784}"/>
                </a:ext>
              </a:extLst>
            </p:cNvPr>
            <p:cNvGrpSpPr/>
            <p:nvPr/>
          </p:nvGrpSpPr>
          <p:grpSpPr>
            <a:xfrm>
              <a:off x="2540104" y="2287575"/>
              <a:ext cx="919610" cy="552057"/>
              <a:chOff x="2245968" y="4926383"/>
              <a:chExt cx="919610" cy="552057"/>
            </a:xfrm>
          </p:grpSpPr>
          <p:grpSp>
            <p:nvGrpSpPr>
              <p:cNvPr id="95" name="Group 31">
                <a:extLst>
                  <a:ext uri="{FF2B5EF4-FFF2-40B4-BE49-F238E27FC236}">
                    <a16:creationId xmlns:a16="http://schemas.microsoft.com/office/drawing/2014/main" id="{B70D5AD8-01E5-47D8-8818-6D2AB527C4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8" y="4947233"/>
                <a:ext cx="919610" cy="531207"/>
                <a:chOff x="2637" y="716"/>
                <a:chExt cx="380" cy="192"/>
              </a:xfrm>
            </p:grpSpPr>
            <p:sp>
              <p:nvSpPr>
                <p:cNvPr id="97" name="Text Box 32">
                  <a:extLst>
                    <a:ext uri="{FF2B5EF4-FFF2-40B4-BE49-F238E27FC236}">
                      <a16:creationId xmlns:a16="http://schemas.microsoft.com/office/drawing/2014/main" id="{6419694C-BED8-4ED1-A8C9-0F5E3C808C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80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C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9" name="Text Box 33">
                  <a:extLst>
                    <a:ext uri="{FF2B5EF4-FFF2-40B4-BE49-F238E27FC236}">
                      <a16:creationId xmlns:a16="http://schemas.microsoft.com/office/drawing/2014/main" id="{92275D40-DB2C-40BD-B355-D2FC100963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328E20C-F303-4655-82BC-B199E0F2E882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DB88811-3996-4D97-A75C-1E4673D1F321}"/>
              </a:ext>
            </a:extLst>
          </p:cNvPr>
          <p:cNvGrpSpPr/>
          <p:nvPr/>
        </p:nvGrpSpPr>
        <p:grpSpPr>
          <a:xfrm>
            <a:off x="3648684" y="2808199"/>
            <a:ext cx="936475" cy="992482"/>
            <a:chOff x="3742774" y="1527656"/>
            <a:chExt cx="936475" cy="99248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E1023-E178-4B1C-A92A-94E4FD6AF3DB}"/>
                </a:ext>
              </a:extLst>
            </p:cNvPr>
            <p:cNvSpPr txBox="1"/>
            <p:nvPr/>
          </p:nvSpPr>
          <p:spPr>
            <a:xfrm>
              <a:off x="3742774" y="1935363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Dan</a:t>
              </a:r>
            </a:p>
          </p:txBody>
        </p:sp>
        <p:pic>
          <p:nvPicPr>
            <p:cNvPr id="100" name="Picture 4" descr="Smiling Boy by SavanaPrice">
              <a:extLst>
                <a:ext uri="{FF2B5EF4-FFF2-40B4-BE49-F238E27FC236}">
                  <a16:creationId xmlns:a16="http://schemas.microsoft.com/office/drawing/2014/main" id="{353A99DC-D7BC-4A60-802C-0AF670860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41" y="1527656"/>
              <a:ext cx="497336" cy="511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4EFFB29-74B8-4388-8D7A-ECB4F123DA4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75934" y="2147062"/>
            <a:ext cx="586474" cy="66814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951D3CD-7F3C-4433-803F-9436099C7C7E}"/>
              </a:ext>
            </a:extLst>
          </p:cNvPr>
          <p:cNvCxnSpPr>
            <a:cxnSpLocks/>
          </p:cNvCxnSpPr>
          <p:nvPr/>
        </p:nvCxnSpPr>
        <p:spPr bwMode="auto">
          <a:xfrm flipV="1">
            <a:off x="1313599" y="5505279"/>
            <a:ext cx="5910136" cy="68776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DFE81FF-1FB6-4BAB-A913-4044802FC87D}"/>
              </a:ext>
            </a:extLst>
          </p:cNvPr>
          <p:cNvGrpSpPr/>
          <p:nvPr/>
        </p:nvGrpSpPr>
        <p:grpSpPr>
          <a:xfrm>
            <a:off x="6134151" y="4179277"/>
            <a:ext cx="922030" cy="552057"/>
            <a:chOff x="2245968" y="4926383"/>
            <a:chExt cx="922030" cy="552057"/>
          </a:xfrm>
        </p:grpSpPr>
        <p:grpSp>
          <p:nvGrpSpPr>
            <p:cNvPr id="107" name="Group 31">
              <a:extLst>
                <a:ext uri="{FF2B5EF4-FFF2-40B4-BE49-F238E27FC236}">
                  <a16:creationId xmlns:a16="http://schemas.microsoft.com/office/drawing/2014/main" id="{F227B608-3447-4574-8EDC-CD90092C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09" name="Text Box 32">
                <a:extLst>
                  <a:ext uri="{FF2B5EF4-FFF2-40B4-BE49-F238E27FC236}">
                    <a16:creationId xmlns:a16="http://schemas.microsoft.com/office/drawing/2014/main" id="{7081DD1D-055C-4A95-8E9B-D9CB78DF8D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D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E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0" name="Text Box 33">
                <a:extLst>
                  <a:ext uri="{FF2B5EF4-FFF2-40B4-BE49-F238E27FC236}">
                    <a16:creationId xmlns:a16="http://schemas.microsoft.com/office/drawing/2014/main" id="{30F5DE7B-2297-4823-9B12-9C8C496EF2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1557B63-6508-4B76-8A9B-41B80E424352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sp>
        <p:nvSpPr>
          <p:cNvPr id="112" name="Scroll: Vertical 111">
            <a:extLst>
              <a:ext uri="{FF2B5EF4-FFF2-40B4-BE49-F238E27FC236}">
                <a16:creationId xmlns:a16="http://schemas.microsoft.com/office/drawing/2014/main" id="{E6BD2D98-85DB-4472-9A8A-488BB289BE6D}"/>
              </a:ext>
            </a:extLst>
          </p:cNvPr>
          <p:cNvSpPr/>
          <p:nvPr/>
        </p:nvSpPr>
        <p:spPr bwMode="auto">
          <a:xfrm>
            <a:off x="5244462" y="3602092"/>
            <a:ext cx="979712" cy="1903187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3" name="Picture 35" descr="BS00768_[1]">
            <a:extLst>
              <a:ext uri="{FF2B5EF4-FFF2-40B4-BE49-F238E27FC236}">
                <a16:creationId xmlns:a16="http://schemas.microsoft.com/office/drawing/2014/main" id="{9944AEA0-562F-427B-AC13-02B2ADCD8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8848" y="3859763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7333605-25C4-4FD0-9C40-A922A07DB047}"/>
              </a:ext>
            </a:extLst>
          </p:cNvPr>
          <p:cNvGrpSpPr/>
          <p:nvPr/>
        </p:nvGrpSpPr>
        <p:grpSpPr>
          <a:xfrm>
            <a:off x="6119058" y="3638536"/>
            <a:ext cx="931710" cy="552057"/>
            <a:chOff x="2245967" y="4926383"/>
            <a:chExt cx="931710" cy="552057"/>
          </a:xfrm>
        </p:grpSpPr>
        <p:grpSp>
          <p:nvGrpSpPr>
            <p:cNvPr id="115" name="Group 31">
              <a:extLst>
                <a:ext uri="{FF2B5EF4-FFF2-40B4-BE49-F238E27FC236}">
                  <a16:creationId xmlns:a16="http://schemas.microsoft.com/office/drawing/2014/main" id="{E1F6BE4A-9865-4232-A9B7-DF1F804F0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7" y="4947233"/>
              <a:ext cx="931710" cy="531207"/>
              <a:chOff x="2637" y="716"/>
              <a:chExt cx="385" cy="192"/>
            </a:xfrm>
          </p:grpSpPr>
          <p:sp>
            <p:nvSpPr>
              <p:cNvPr id="117" name="Text Box 32">
                <a:extLst>
                  <a:ext uri="{FF2B5EF4-FFF2-40B4-BE49-F238E27FC236}">
                    <a16:creationId xmlns:a16="http://schemas.microsoft.com/office/drawing/2014/main" id="{62E4C215-6134-4ADF-8574-7A1250E877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C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D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" name="Text Box 33">
                <a:extLst>
                  <a:ext uri="{FF2B5EF4-FFF2-40B4-BE49-F238E27FC236}">
                    <a16:creationId xmlns:a16="http://schemas.microsoft.com/office/drawing/2014/main" id="{F855E965-F2C5-4DB4-900D-337D345F65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6C4DBBA-E01A-491A-A200-90A76E0E220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05" name="Picture 35" descr="BS00768_[1]">
            <a:extLst>
              <a:ext uri="{FF2B5EF4-FFF2-40B4-BE49-F238E27FC236}">
                <a16:creationId xmlns:a16="http://schemas.microsoft.com/office/drawing/2014/main" id="{DB1D5B71-D4B0-4385-B14D-E202A7394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403680" y="4398320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27405543-CC0E-4A32-99A2-DC912E94EC7F}"/>
              </a:ext>
            </a:extLst>
          </p:cNvPr>
          <p:cNvGrpSpPr/>
          <p:nvPr/>
        </p:nvGrpSpPr>
        <p:grpSpPr>
          <a:xfrm>
            <a:off x="1853600" y="3734226"/>
            <a:ext cx="1369286" cy="978666"/>
            <a:chOff x="461367" y="3923895"/>
            <a:chExt cx="2841971" cy="1965596"/>
          </a:xfrm>
        </p:grpSpPr>
        <p:pic>
          <p:nvPicPr>
            <p:cNvPr id="75" name="Picture 2" descr="Simple Girl by SavanaPrice">
              <a:extLst>
                <a:ext uri="{FF2B5EF4-FFF2-40B4-BE49-F238E27FC236}">
                  <a16:creationId xmlns:a16="http://schemas.microsoft.com/office/drawing/2014/main" id="{D10A4EE8-EF5A-4968-96B7-7EE3CE0EB7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909" y="3923895"/>
              <a:ext cx="953387" cy="93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E2422D3-742E-402E-A4D0-4AC8D8F86CBF}"/>
                </a:ext>
              </a:extLst>
            </p:cNvPr>
            <p:cNvSpPr txBox="1"/>
            <p:nvPr/>
          </p:nvSpPr>
          <p:spPr>
            <a:xfrm>
              <a:off x="461367" y="4715003"/>
              <a:ext cx="2841971" cy="11744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Esther</a:t>
              </a:r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67D8F27-C8C0-4FC1-8DC7-28C53822CCF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65035" y="3396533"/>
            <a:ext cx="694784" cy="54648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C583E9EE-09E7-4E41-9026-A149342D3B53}"/>
              </a:ext>
            </a:extLst>
          </p:cNvPr>
          <p:cNvCxnSpPr>
            <a:cxnSpLocks/>
          </p:cNvCxnSpPr>
          <p:nvPr/>
        </p:nvCxnSpPr>
        <p:spPr bwMode="auto">
          <a:xfrm flipH="1">
            <a:off x="2736922" y="3211434"/>
            <a:ext cx="685190" cy="514159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368F1DF0-2772-438C-9A91-671243E6B3AD}"/>
              </a:ext>
            </a:extLst>
          </p:cNvPr>
          <p:cNvGrpSpPr/>
          <p:nvPr/>
        </p:nvGrpSpPr>
        <p:grpSpPr>
          <a:xfrm>
            <a:off x="1921502" y="2152473"/>
            <a:ext cx="1365248" cy="1244060"/>
            <a:chOff x="2084787" y="2287575"/>
            <a:chExt cx="1365248" cy="1244060"/>
          </a:xfrm>
        </p:grpSpPr>
        <p:sp>
          <p:nvSpPr>
            <p:cNvPr id="125" name="Scroll: Vertical 124">
              <a:extLst>
                <a:ext uri="{FF2B5EF4-FFF2-40B4-BE49-F238E27FC236}">
                  <a16:creationId xmlns:a16="http://schemas.microsoft.com/office/drawing/2014/main" id="{0D5F117A-9DED-4944-96B7-B7912B5CBEAD}"/>
                </a:ext>
              </a:extLst>
            </p:cNvPr>
            <p:cNvSpPr/>
            <p:nvPr/>
          </p:nvSpPr>
          <p:spPr bwMode="auto">
            <a:xfrm>
              <a:off x="2084787" y="2827994"/>
              <a:ext cx="979713" cy="703641"/>
            </a:xfrm>
            <a:prstGeom prst="verticalScroll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26" name="Picture 35" descr="BS00768_[1]">
              <a:extLst>
                <a:ext uri="{FF2B5EF4-FFF2-40B4-BE49-F238E27FC236}">
                  <a16:creationId xmlns:a16="http://schemas.microsoft.com/office/drawing/2014/main" id="{0F94FE30-F090-4B23-BAAE-81B87DE14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251161" y="3038774"/>
              <a:ext cx="697210" cy="359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279FE54E-40BB-4D2B-BD6B-9CA108494254}"/>
                </a:ext>
              </a:extLst>
            </p:cNvPr>
            <p:cNvGrpSpPr/>
            <p:nvPr/>
          </p:nvGrpSpPr>
          <p:grpSpPr>
            <a:xfrm>
              <a:off x="2540105" y="2287575"/>
              <a:ext cx="909930" cy="552057"/>
              <a:chOff x="2245969" y="4926383"/>
              <a:chExt cx="909930" cy="552057"/>
            </a:xfrm>
          </p:grpSpPr>
          <p:grpSp>
            <p:nvGrpSpPr>
              <p:cNvPr id="128" name="Group 31">
                <a:extLst>
                  <a:ext uri="{FF2B5EF4-FFF2-40B4-BE49-F238E27FC236}">
                    <a16:creationId xmlns:a16="http://schemas.microsoft.com/office/drawing/2014/main" id="{3F95808D-EEB7-4176-9361-6E3B82155C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5969" y="4947233"/>
                <a:ext cx="909930" cy="531207"/>
                <a:chOff x="2637" y="716"/>
                <a:chExt cx="376" cy="192"/>
              </a:xfrm>
            </p:grpSpPr>
            <p:sp>
              <p:nvSpPr>
                <p:cNvPr id="130" name="Text Box 32">
                  <a:extLst>
                    <a:ext uri="{FF2B5EF4-FFF2-40B4-BE49-F238E27FC236}">
                      <a16:creationId xmlns:a16="http://schemas.microsoft.com/office/drawing/2014/main" id="{35771732-1560-4480-91E1-C37315B106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7" y="763"/>
                  <a:ext cx="376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dirty="0">
                      <a:latin typeface="Arial" charset="0"/>
                      <a:cs typeface="Arial" charset="0"/>
                    </a:rPr>
                    <a:t>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D </a:t>
                  </a:r>
                  <a:r>
                    <a:rPr lang="en-US" sz="1800" dirty="0">
                      <a:latin typeface="Arial" charset="0"/>
                      <a:cs typeface="Arial" charset="0"/>
                    </a:rPr>
                    <a:t>(K</a:t>
                  </a:r>
                  <a:r>
                    <a:rPr lang="en-US" sz="1800" baseline="-25000" dirty="0">
                      <a:latin typeface="Arial" charset="0"/>
                      <a:cs typeface="Arial" charset="0"/>
                    </a:rPr>
                    <a:t>E</a:t>
                  </a:r>
                  <a:r>
                    <a:rPr lang="en-US" dirty="0">
                      <a:latin typeface="Arial" charset="0"/>
                      <a:cs typeface="Arial" charset="0"/>
                    </a:rPr>
                    <a:t>)</a:t>
                  </a:r>
                  <a:endParaRPr lang="en-US" sz="1800" dirty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31" name="Text Box 33">
                  <a:extLst>
                    <a:ext uri="{FF2B5EF4-FFF2-40B4-BE49-F238E27FC236}">
                      <a16:creationId xmlns:a16="http://schemas.microsoft.com/office/drawing/2014/main" id="{A2536D94-7274-4A25-AACC-B054D973C62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2" y="716"/>
                  <a:ext cx="13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r>
                    <a:rPr lang="en-US" dirty="0"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721C3B67-A4A5-404F-BCCF-5A00FC98A2EF}"/>
                  </a:ext>
                </a:extLst>
              </p:cNvPr>
              <p:cNvSpPr/>
              <p:nvPr/>
            </p:nvSpPr>
            <p:spPr>
              <a:xfrm>
                <a:off x="2420718" y="4926383"/>
                <a:ext cx="261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cs typeface="Arial" charset="0"/>
                  </a:rPr>
                  <a:t>-</a:t>
                </a:r>
              </a:p>
            </p:txBody>
          </p:sp>
        </p:grpSp>
      </p:grpSp>
      <p:grpSp>
        <p:nvGrpSpPr>
          <p:cNvPr id="132" name="Group 31">
            <a:extLst>
              <a:ext uri="{FF2B5EF4-FFF2-40B4-BE49-F238E27FC236}">
                <a16:creationId xmlns:a16="http://schemas.microsoft.com/office/drawing/2014/main" id="{E2D6EF53-2D16-46A2-B46A-1D9FD8E7DC34}"/>
              </a:ext>
            </a:extLst>
          </p:cNvPr>
          <p:cNvGrpSpPr>
            <a:grpSpLocks/>
          </p:cNvGrpSpPr>
          <p:nvPr/>
        </p:nvGrpSpPr>
        <p:grpSpPr bwMode="auto">
          <a:xfrm>
            <a:off x="3124343" y="3602092"/>
            <a:ext cx="571127" cy="531208"/>
            <a:chOff x="2637" y="716"/>
            <a:chExt cx="236" cy="192"/>
          </a:xfrm>
        </p:grpSpPr>
        <p:sp>
          <p:nvSpPr>
            <p:cNvPr id="133" name="Text Box 32">
              <a:extLst>
                <a:ext uri="{FF2B5EF4-FFF2-40B4-BE49-F238E27FC236}">
                  <a16:creationId xmlns:a16="http://schemas.microsoft.com/office/drawing/2014/main" id="{D667B8A4-E96D-4272-A320-719DBD865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763"/>
              <a:ext cx="19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E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4" name="Text Box 33">
              <a:extLst>
                <a:ext uri="{FF2B5EF4-FFF2-40B4-BE49-F238E27FC236}">
                  <a16:creationId xmlns:a16="http://schemas.microsoft.com/office/drawing/2014/main" id="{4C1F6FF8-DA33-49A1-9978-7DC90C649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716"/>
              <a:ext cx="13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pic>
        <p:nvPicPr>
          <p:cNvPr id="135" name="Picture 35" descr="BS00768_[1]">
            <a:extLst>
              <a:ext uri="{FF2B5EF4-FFF2-40B4-BE49-F238E27FC236}">
                <a16:creationId xmlns:a16="http://schemas.microsoft.com/office/drawing/2014/main" id="{CE9D30BE-77F8-4EE1-AFF3-C3A40E7AD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226629" y="4205224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0FB7257-1E72-4ACC-B0E1-A171DED098F3}"/>
              </a:ext>
            </a:extLst>
          </p:cNvPr>
          <p:cNvGrpSpPr/>
          <p:nvPr/>
        </p:nvGrpSpPr>
        <p:grpSpPr>
          <a:xfrm>
            <a:off x="6119058" y="4736532"/>
            <a:ext cx="922030" cy="552057"/>
            <a:chOff x="2245968" y="4926383"/>
            <a:chExt cx="922030" cy="552057"/>
          </a:xfrm>
        </p:grpSpPr>
        <p:grpSp>
          <p:nvGrpSpPr>
            <p:cNvPr id="137" name="Group 31">
              <a:extLst>
                <a:ext uri="{FF2B5EF4-FFF2-40B4-BE49-F238E27FC236}">
                  <a16:creationId xmlns:a16="http://schemas.microsoft.com/office/drawing/2014/main" id="{43D1250F-F1CB-4531-A46D-285062E97E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968" y="4947233"/>
              <a:ext cx="922030" cy="531207"/>
              <a:chOff x="2637" y="716"/>
              <a:chExt cx="381" cy="192"/>
            </a:xfrm>
          </p:grpSpPr>
          <p:sp>
            <p:nvSpPr>
              <p:cNvPr id="139" name="Text Box 32">
                <a:extLst>
                  <a:ext uri="{FF2B5EF4-FFF2-40B4-BE49-F238E27FC236}">
                    <a16:creationId xmlns:a16="http://schemas.microsoft.com/office/drawing/2014/main" id="{92274946-9DCE-43F8-82E2-32095FC06F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38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sz="1800" baseline="-25000" dirty="0">
                    <a:latin typeface="Arial" charset="0"/>
                    <a:cs typeface="Arial" charset="0"/>
                  </a:rPr>
                  <a:t>E 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dirty="0">
                    <a:latin typeface="Arial" charset="0"/>
                    <a:cs typeface="Arial" charset="0"/>
                  </a:rPr>
                  <a:t>)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0" name="Text Box 33">
                <a:extLst>
                  <a:ext uri="{FF2B5EF4-FFF2-40B4-BE49-F238E27FC236}">
                    <a16:creationId xmlns:a16="http://schemas.microsoft.com/office/drawing/2014/main" id="{C3F6206B-6B4D-42E3-A05F-046BFDFB5C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716"/>
                <a:ext cx="1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D743C3A-ACA2-415C-82FC-15462D76FFF0}"/>
                </a:ext>
              </a:extLst>
            </p:cNvPr>
            <p:cNvSpPr/>
            <p:nvPr/>
          </p:nvSpPr>
          <p:spPr>
            <a:xfrm>
              <a:off x="2420718" y="4926383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cs typeface="Arial" charset="0"/>
                </a:rPr>
                <a:t>-</a:t>
              </a:r>
            </a:p>
          </p:txBody>
        </p:sp>
      </p:grpSp>
      <p:pic>
        <p:nvPicPr>
          <p:cNvPr id="141" name="Picture 35" descr="BS00768_[1]">
            <a:extLst>
              <a:ext uri="{FF2B5EF4-FFF2-40B4-BE49-F238E27FC236}">
                <a16:creationId xmlns:a16="http://schemas.microsoft.com/office/drawing/2014/main" id="{8E073E84-EE86-4783-887E-519984B54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388587" y="4955575"/>
            <a:ext cx="697210" cy="35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933261B6-58BD-4BFE-9EF6-6F43C5F4C9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683" y="5319940"/>
            <a:ext cx="921286" cy="90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6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r>
              <a:rPr lang="en-US" dirty="0"/>
              <a:t>Bob still needs to have SOMEONE's public key to start with!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073525"/>
          </a:xfrm>
        </p:spPr>
        <p:txBody>
          <a:bodyPr/>
          <a:lstStyle/>
          <a:p>
            <a:r>
              <a:rPr lang="en-US" dirty="0"/>
              <a:t>This "someone“ (Carol) is called a root certificate authority (CA)</a:t>
            </a:r>
          </a:p>
          <a:p>
            <a:r>
              <a:rPr lang="en-US" dirty="0"/>
              <a:t>Everyone else in the chain is a certificate authority (CA)</a:t>
            </a:r>
          </a:p>
          <a:p>
            <a:r>
              <a:rPr lang="en-US" dirty="0"/>
              <a:t>The root CA's key is stored on Bob's computer by the manufacturer (or by Bob's institution)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8015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Confirming a certificate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Bob goes to alice.com, a perfume outlet</a:t>
            </a:r>
          </a:p>
          <a:p>
            <a:r>
              <a:rPr lang="en-US" dirty="0"/>
              <a:t>alice.com sends Bob</a:t>
            </a:r>
          </a:p>
          <a:p>
            <a:pPr lvl="1"/>
            <a:r>
              <a:rPr lang="en-US" dirty="0"/>
              <a:t>Her key, signed by CA1</a:t>
            </a:r>
          </a:p>
          <a:p>
            <a:pPr lvl="1"/>
            <a:r>
              <a:rPr lang="en-US" dirty="0"/>
              <a:t>CA1's key, signed by CA2</a:t>
            </a:r>
          </a:p>
          <a:p>
            <a:pPr lvl="1"/>
            <a:r>
              <a:rPr lang="en-US" dirty="0"/>
              <a:t>CA2's key, signed by the root CA</a:t>
            </a:r>
          </a:p>
          <a:p>
            <a:r>
              <a:rPr lang="en-US" dirty="0"/>
              <a:t>Bob checks that all keys are properly signed.</a:t>
            </a:r>
          </a:p>
          <a:p>
            <a:r>
              <a:rPr lang="en-US" dirty="0"/>
              <a:t>Bob checks that the root CA is one he trusts</a:t>
            </a:r>
          </a:p>
          <a:p>
            <a:r>
              <a:rPr lang="en-US" dirty="0"/>
              <a:t>Now Bob knows Alice's key is real.  He will use it to start a secure exchange with Alice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4827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543800" cy="1295400"/>
          </a:xfrm>
        </p:spPr>
        <p:txBody>
          <a:bodyPr/>
          <a:lstStyle/>
          <a:p>
            <a:r>
              <a:rPr lang="en-US" dirty="0"/>
              <a:t>What if someone is able to actually steal Alice's private key?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68725"/>
          </a:xfrm>
        </p:spPr>
        <p:txBody>
          <a:bodyPr/>
          <a:lstStyle/>
          <a:p>
            <a:r>
              <a:rPr lang="en-US" dirty="0"/>
              <a:t>She would like to "revoke" her key – tell everyone that it is no longer valid</a:t>
            </a:r>
          </a:p>
          <a:p>
            <a:r>
              <a:rPr lang="en-US" dirty="0"/>
              <a:t>Certificate Revocation Lists (CRLs) are the classic way to do this.</a:t>
            </a:r>
          </a:p>
          <a:p>
            <a:pPr lvl="1"/>
            <a:r>
              <a:rPr lang="en-US" dirty="0"/>
              <a:t>Each CA offers lists of all keys it has signed, but also revoked</a:t>
            </a:r>
          </a:p>
          <a:p>
            <a:r>
              <a:rPr lang="en-US" dirty="0"/>
              <a:t>New ways are OCSP and OCSP stapling</a:t>
            </a:r>
          </a:p>
          <a:p>
            <a:pPr lvl="1"/>
            <a:r>
              <a:rPr lang="en-US" dirty="0"/>
              <a:t>User goes back to CA to ask if certificate is valid</a:t>
            </a:r>
          </a:p>
          <a:p>
            <a:r>
              <a:rPr lang="en-US" dirty="0"/>
              <a:t>Neither one is used 100%... compromised keys are still really bad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5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2: Public/private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730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42940" y="4603223"/>
            <a:ext cx="6529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  <a:endParaRPr lang="en-US" sz="2400" baseline="-250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 public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 to Alice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3943378" y="2740523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6" name="Picture 9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65" y="2659561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42"/>
          <p:cNvSpPr>
            <a:spLocks noChangeShapeType="1"/>
          </p:cNvSpPr>
          <p:nvPr/>
        </p:nvSpPr>
        <p:spPr bwMode="auto">
          <a:xfrm flipV="1">
            <a:off x="2372547" y="3027861"/>
            <a:ext cx="1705768" cy="444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" name="Line 43"/>
          <p:cNvSpPr>
            <a:spLocks noChangeShapeType="1"/>
          </p:cNvSpPr>
          <p:nvPr/>
        </p:nvSpPr>
        <p:spPr bwMode="auto">
          <a:xfrm flipV="1">
            <a:off x="5189565" y="3019923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6" name="Picture 44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65" y="2637336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060852" y="2495519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71" name="Group 52"/>
          <p:cNvGrpSpPr>
            <a:grpSpLocks/>
          </p:cNvGrpSpPr>
          <p:nvPr/>
        </p:nvGrpSpPr>
        <p:grpSpPr bwMode="auto">
          <a:xfrm>
            <a:off x="6821515" y="3131048"/>
            <a:ext cx="754063" cy="739775"/>
            <a:chOff x="2144" y="3214"/>
            <a:chExt cx="475" cy="466"/>
          </a:xfrm>
        </p:grpSpPr>
        <p:sp>
          <p:nvSpPr>
            <p:cNvPr id="96" name="Rectangle 53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98" name="Text Box 55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99" name="Text Box 56"/>
            <p:cNvSpPr txBox="1">
              <a:spLocks noChangeArrowheads="1"/>
            </p:cNvSpPr>
            <p:nvPr/>
          </p:nvSpPr>
          <p:spPr bwMode="auto">
            <a:xfrm>
              <a:off x="2239" y="3331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74" name="Group 59"/>
          <p:cNvGrpSpPr>
            <a:grpSpLocks/>
          </p:cNvGrpSpPr>
          <p:nvPr/>
        </p:nvGrpSpPr>
        <p:grpSpPr bwMode="auto">
          <a:xfrm>
            <a:off x="6581803" y="3926386"/>
            <a:ext cx="452438" cy="474663"/>
            <a:chOff x="2643" y="716"/>
            <a:chExt cx="285" cy="299"/>
          </a:xfrm>
        </p:grpSpPr>
        <p:sp>
          <p:nvSpPr>
            <p:cNvPr id="94" name="Text Box 60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95" name="Text Box 61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75" name="Line 62"/>
          <p:cNvSpPr>
            <a:spLocks noChangeShapeType="1"/>
          </p:cNvSpPr>
          <p:nvPr/>
        </p:nvSpPr>
        <p:spPr bwMode="auto">
          <a:xfrm>
            <a:off x="6980265" y="3897811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79" name="Picture 63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69165" y="417244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" name="Group 14"/>
          <p:cNvGrpSpPr>
            <a:grpSpLocks/>
          </p:cNvGrpSpPr>
          <p:nvPr/>
        </p:nvGrpSpPr>
        <p:grpSpPr bwMode="auto">
          <a:xfrm>
            <a:off x="1612134" y="2646891"/>
            <a:ext cx="754063" cy="739775"/>
            <a:chOff x="2144" y="3214"/>
            <a:chExt cx="475" cy="466"/>
          </a:xfrm>
        </p:grpSpPr>
        <p:sp>
          <p:nvSpPr>
            <p:cNvPr id="111" name="Rectangle 15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13" name="Text Box 17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2234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142234" y="3159653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3" name="Group 27"/>
          <p:cNvGrpSpPr>
            <a:grpSpLocks/>
          </p:cNvGrpSpPr>
          <p:nvPr/>
        </p:nvGrpSpPr>
        <p:grpSpPr bwMode="auto">
          <a:xfrm>
            <a:off x="2358264" y="3031066"/>
            <a:ext cx="1100139" cy="541338"/>
            <a:chOff x="3501" y="641"/>
            <a:chExt cx="693" cy="341"/>
          </a:xfrm>
        </p:grpSpPr>
        <p:sp>
          <p:nvSpPr>
            <p:cNvPr id="105" name="Text Box 28"/>
            <p:cNvSpPr txBox="1">
              <a:spLocks noChangeArrowheads="1"/>
            </p:cNvSpPr>
            <p:nvPr/>
          </p:nvSpPr>
          <p:spPr bwMode="auto">
            <a:xfrm>
              <a:off x="3501" y="749"/>
              <a:ext cx="6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C=K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(m)</a:t>
              </a:r>
            </a:p>
          </p:txBody>
        </p:sp>
        <p:sp>
          <p:nvSpPr>
            <p:cNvPr id="106" name="Text Box 29"/>
            <p:cNvSpPr txBox="1">
              <a:spLocks noChangeArrowheads="1"/>
            </p:cNvSpPr>
            <p:nvPr/>
          </p:nvSpPr>
          <p:spPr bwMode="auto">
            <a:xfrm>
              <a:off x="3773" y="64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0" name="Group 36"/>
          <p:cNvGrpSpPr>
            <a:grpSpLocks/>
          </p:cNvGrpSpPr>
          <p:nvPr/>
        </p:nvGrpSpPr>
        <p:grpSpPr bwMode="auto">
          <a:xfrm>
            <a:off x="1577209" y="3442228"/>
            <a:ext cx="471488" cy="474663"/>
            <a:chOff x="2643" y="716"/>
            <a:chExt cx="297" cy="299"/>
          </a:xfrm>
        </p:grpSpPr>
        <p:sp>
          <p:nvSpPr>
            <p:cNvPr id="103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1976651" y="3380003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2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064571" y="368829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754884" y="2977091"/>
            <a:ext cx="397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  <a:endParaRPr lang="en-US" baseline="-25000" dirty="0">
              <a:latin typeface="Arial" charset="0"/>
              <a:cs typeface="Arial" charset="0"/>
            </a:endParaRPr>
          </a:p>
        </p:txBody>
      </p:sp>
      <p:sp>
        <p:nvSpPr>
          <p:cNvPr id="120" name="Freeform 119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4" name="Picture 4" descr="Smiling Boy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TextBox 12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29" name="Freeform 128"/>
          <p:cNvSpPr/>
          <p:nvPr/>
        </p:nvSpPr>
        <p:spPr bwMode="auto">
          <a:xfrm rot="399606" flipH="1">
            <a:off x="2530076" y="2303465"/>
            <a:ext cx="4973385" cy="9800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0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60852" y="1965557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1" name="Group 36"/>
          <p:cNvGrpSpPr>
            <a:grpSpLocks/>
          </p:cNvGrpSpPr>
          <p:nvPr/>
        </p:nvGrpSpPr>
        <p:grpSpPr bwMode="auto">
          <a:xfrm>
            <a:off x="3642061" y="1674034"/>
            <a:ext cx="471488" cy="474663"/>
            <a:chOff x="2643" y="716"/>
            <a:chExt cx="297" cy="299"/>
          </a:xfrm>
        </p:grpSpPr>
        <p:sp>
          <p:nvSpPr>
            <p:cNvPr id="132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3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34" name="Text Box 3"/>
          <p:cNvSpPr txBox="1">
            <a:spLocks noChangeArrowheads="1"/>
          </p:cNvSpPr>
          <p:nvPr/>
        </p:nvSpPr>
        <p:spPr bwMode="auto">
          <a:xfrm>
            <a:off x="376862" y="5412404"/>
            <a:ext cx="59443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Bob's public key K</a:t>
            </a:r>
            <a:r>
              <a:rPr lang="en-US" sz="2400" baseline="-25000" dirty="0">
                <a:latin typeface="Gill Sans MT" charset="0"/>
              </a:rPr>
              <a:t>B </a:t>
            </a:r>
            <a:endParaRPr lang="en-US" altLang="ja-JP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>
                <a:latin typeface="Gill Sans MT" charset="0"/>
              </a:rPr>
              <a:t>sends C=K</a:t>
            </a:r>
            <a:r>
              <a:rPr lang="en-US" sz="2400" baseline="-2500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 to Bob</a:t>
            </a:r>
          </a:p>
        </p:txBody>
      </p:sp>
      <p:sp>
        <p:nvSpPr>
          <p:cNvPr id="135" name="Text Box 29"/>
          <p:cNvSpPr txBox="1">
            <a:spLocks noChangeArrowheads="1"/>
          </p:cNvSpPr>
          <p:nvPr/>
        </p:nvSpPr>
        <p:spPr bwMode="auto">
          <a:xfrm>
            <a:off x="3058742" y="4897636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5861412" y="5644079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7" name="Text Box 29"/>
          <p:cNvSpPr txBox="1">
            <a:spLocks noChangeArrowheads="1"/>
          </p:cNvSpPr>
          <p:nvPr/>
        </p:nvSpPr>
        <p:spPr bwMode="auto">
          <a:xfrm>
            <a:off x="2120538" y="6043376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8" name="Line 43"/>
          <p:cNvSpPr>
            <a:spLocks noChangeShapeType="1"/>
          </p:cNvSpPr>
          <p:nvPr/>
        </p:nvSpPr>
        <p:spPr bwMode="auto">
          <a:xfrm>
            <a:off x="5949979" y="3010594"/>
            <a:ext cx="871536" cy="6326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9" name="Line 65"/>
          <p:cNvSpPr>
            <a:spLocks noChangeShapeType="1"/>
          </p:cNvSpPr>
          <p:nvPr/>
        </p:nvSpPr>
        <p:spPr bwMode="auto">
          <a:xfrm>
            <a:off x="7578725" y="364762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0" name="Text Box 66"/>
          <p:cNvSpPr txBox="1">
            <a:spLocks noChangeArrowheads="1"/>
          </p:cNvSpPr>
          <p:nvPr/>
        </p:nvSpPr>
        <p:spPr bwMode="auto">
          <a:xfrm>
            <a:off x="8012195" y="366047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9" name="Text Box 70">
            <a:extLst>
              <a:ext uri="{FF2B5EF4-FFF2-40B4-BE49-F238E27FC236}">
                <a16:creationId xmlns:a16="http://schemas.microsoft.com/office/drawing/2014/main" id="{29CED00B-D37A-44D6-9F21-CD1DEEECD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40" y="3566024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7" name="Picture 2" descr="Simple Girl by SavanaPrice">
            <a:extLst>
              <a:ext uri="{FF2B5EF4-FFF2-40B4-BE49-F238E27FC236}">
                <a16:creationId xmlns:a16="http://schemas.microsoft.com/office/drawing/2014/main" id="{97A6EB5F-ED43-42C8-A35E-80F37C087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BA3E28B-CEED-480E-9727-9C7225AE1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73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40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0082" y="277501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5800" y="4507634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>
            <a:off x="119544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885733" y="314026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Please share your public key</a:t>
            </a:r>
          </a:p>
        </p:txBody>
      </p:sp>
      <p:sp>
        <p:nvSpPr>
          <p:cNvPr id="46" name="Cloud 45"/>
          <p:cNvSpPr/>
          <p:nvPr/>
        </p:nvSpPr>
        <p:spPr bwMode="auto">
          <a:xfrm>
            <a:off x="6572056" y="5310048"/>
            <a:ext cx="1859668" cy="991128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Looks good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 me!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CBB09D-FACE-4A9D-94B7-968690B21A15}"/>
              </a:ext>
            </a:extLst>
          </p:cNvPr>
          <p:cNvGrpSpPr/>
          <p:nvPr/>
        </p:nvGrpSpPr>
        <p:grpSpPr>
          <a:xfrm>
            <a:off x="921261" y="3745585"/>
            <a:ext cx="1460656" cy="552430"/>
            <a:chOff x="921261" y="3745585"/>
            <a:chExt cx="1460656" cy="552430"/>
          </a:xfrm>
        </p:grpSpPr>
        <p:sp>
          <p:nvSpPr>
            <p:cNvPr id="35" name="TextBox 34"/>
            <p:cNvSpPr txBox="1"/>
            <p:nvPr/>
          </p:nvSpPr>
          <p:spPr>
            <a:xfrm>
              <a:off x="921261" y="389790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,K</a:t>
              </a:r>
              <a:r>
                <a:rPr lang="en-US" sz="2000" baseline="-25000" dirty="0"/>
                <a:t>C</a:t>
              </a:r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))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69576" y="374789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23E1407-B72A-4137-BBD1-E302CA350BB9}"/>
                </a:ext>
              </a:extLst>
            </p:cNvPr>
            <p:cNvSpPr txBox="1"/>
            <p:nvPr/>
          </p:nvSpPr>
          <p:spPr>
            <a:xfrm>
              <a:off x="1161153" y="374558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0FCC207-2B45-4E21-A281-D497BDC0ACFD}"/>
                </a:ext>
              </a:extLst>
            </p:cNvPr>
            <p:cNvSpPr txBox="1"/>
            <p:nvPr/>
          </p:nvSpPr>
          <p:spPr>
            <a:xfrm>
              <a:off x="1518059" y="3745585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958295B-B277-4EC7-9256-E5F9AA244E8C}"/>
              </a:ext>
            </a:extLst>
          </p:cNvPr>
          <p:cNvGrpSpPr/>
          <p:nvPr/>
        </p:nvGrpSpPr>
        <p:grpSpPr>
          <a:xfrm>
            <a:off x="4495800" y="3851787"/>
            <a:ext cx="1460656" cy="552430"/>
            <a:chOff x="921261" y="3745585"/>
            <a:chExt cx="1460656" cy="55243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B609E20-04F2-4762-ACA0-2550E00E3833}"/>
                </a:ext>
              </a:extLst>
            </p:cNvPr>
            <p:cNvSpPr txBox="1"/>
            <p:nvPr/>
          </p:nvSpPr>
          <p:spPr>
            <a:xfrm>
              <a:off x="921261" y="3897905"/>
              <a:ext cx="14606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,K</a:t>
              </a:r>
              <a:r>
                <a:rPr lang="en-US" sz="2000" baseline="-25000" dirty="0"/>
                <a:t>C</a:t>
              </a:r>
              <a:r>
                <a:rPr lang="en-US" sz="2000" dirty="0"/>
                <a:t>(K</a:t>
              </a:r>
              <a:r>
                <a:rPr lang="en-US" sz="2000" baseline="-25000" dirty="0"/>
                <a:t>A</a:t>
              </a:r>
              <a:r>
                <a:rPr lang="en-US" sz="2000" dirty="0"/>
                <a:t>))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18B2F8F-D860-4D1C-8E6C-40F255C2B113}"/>
                </a:ext>
              </a:extLst>
            </p:cNvPr>
            <p:cNvSpPr txBox="1"/>
            <p:nvPr/>
          </p:nvSpPr>
          <p:spPr>
            <a:xfrm>
              <a:off x="1869576" y="374789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BC2BF92-37CE-41B0-B8EB-D00E7EB9CF41}"/>
                </a:ext>
              </a:extLst>
            </p:cNvPr>
            <p:cNvSpPr txBox="1"/>
            <p:nvPr/>
          </p:nvSpPr>
          <p:spPr>
            <a:xfrm>
              <a:off x="1161153" y="3745585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+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9B2BEB0-61DE-430C-AAEC-F72AEF01E233}"/>
                </a:ext>
              </a:extLst>
            </p:cNvPr>
            <p:cNvSpPr txBox="1"/>
            <p:nvPr/>
          </p:nvSpPr>
          <p:spPr>
            <a:xfrm>
              <a:off x="1518059" y="3745585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</a:t>
              </a:r>
            </a:p>
          </p:txBody>
        </p:sp>
      </p:grpSp>
      <p:sp>
        <p:nvSpPr>
          <p:cNvPr id="33" name="Cloud 32">
            <a:extLst>
              <a:ext uri="{FF2B5EF4-FFF2-40B4-BE49-F238E27FC236}">
                <a16:creationId xmlns:a16="http://schemas.microsoft.com/office/drawing/2014/main" id="{A89A02A2-5223-4461-A7DF-D780573C7243}"/>
              </a:ext>
            </a:extLst>
          </p:cNvPr>
          <p:cNvSpPr/>
          <p:nvPr/>
        </p:nvSpPr>
        <p:spPr bwMode="auto">
          <a:xfrm>
            <a:off x="6763647" y="3907418"/>
            <a:ext cx="2133599" cy="1319291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Bob checks it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Against Carol’s</a:t>
            </a:r>
            <a:br>
              <a:rPr lang="en-US" dirty="0"/>
            </a:br>
            <a:r>
              <a:rPr lang="en-US" dirty="0"/>
              <a:t>public key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7" name="Picture 2" descr="Simple Girl by SavanaPrice">
            <a:extLst>
              <a:ext uri="{FF2B5EF4-FFF2-40B4-BE49-F238E27FC236}">
                <a16:creationId xmlns:a16="http://schemas.microsoft.com/office/drawing/2014/main" id="{D5375917-AFDD-4A18-87F2-7AAAD688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8AC0F67-C5F3-409C-B46A-71243F999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9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11523" y="3742596"/>
            <a:ext cx="3038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27107" y="4714129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D028785-34A5-4225-A28E-CB229B7D5602}"/>
              </a:ext>
            </a:extLst>
          </p:cNvPr>
          <p:cNvCxnSpPr/>
          <p:nvPr/>
        </p:nvCxnSpPr>
        <p:spPr bwMode="auto">
          <a:xfrm flipH="1">
            <a:off x="833205" y="4881542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11931F-E15F-4440-8BB4-0AD33D7CBA8A}"/>
              </a:ext>
            </a:extLst>
          </p:cNvPr>
          <p:cNvSpPr txBox="1"/>
          <p:nvPr/>
        </p:nvSpPr>
        <p:spPr>
          <a:xfrm>
            <a:off x="6839518" y="3947576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20E4C-B879-4253-ADC4-7577BF83F100}"/>
              </a:ext>
            </a:extLst>
          </p:cNvPr>
          <p:cNvSpPr txBox="1"/>
          <p:nvPr/>
        </p:nvSpPr>
        <p:spPr>
          <a:xfrm>
            <a:off x="1022669" y="3992455"/>
            <a:ext cx="30416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Here is the session key,</a:t>
            </a:r>
          </a:p>
          <a:p>
            <a:r>
              <a:rPr lang="en-US" sz="2000" dirty="0"/>
              <a:t>just for you, Alice! K</a:t>
            </a:r>
            <a:r>
              <a:rPr lang="en-US" sz="2000" baseline="-25000" dirty="0"/>
              <a:t>A </a:t>
            </a:r>
            <a:r>
              <a:rPr lang="en-US" sz="2000" dirty="0"/>
              <a:t>(K</a:t>
            </a:r>
            <a:r>
              <a:rPr lang="en-US" sz="2000" baseline="-25000" dirty="0"/>
              <a:t>S</a:t>
            </a:r>
            <a:r>
              <a:rPr lang="en-US" sz="2000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FD55DE-B48B-4403-9D3D-6B9220352C4F}"/>
              </a:ext>
            </a:extLst>
          </p:cNvPr>
          <p:cNvSpPr txBox="1"/>
          <p:nvPr/>
        </p:nvSpPr>
        <p:spPr>
          <a:xfrm>
            <a:off x="3267819" y="4178581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+</a:t>
            </a:r>
          </a:p>
        </p:txBody>
      </p:sp>
      <p:pic>
        <p:nvPicPr>
          <p:cNvPr id="16" name="Picture 2" descr="Simple Girl by SavanaPrice">
            <a:extLst>
              <a:ext uri="{FF2B5EF4-FFF2-40B4-BE49-F238E27FC236}">
                <a16:creationId xmlns:a16="http://schemas.microsoft.com/office/drawing/2014/main" id="{A9165CBC-4B33-4E7F-AAD1-4AC01B92A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29F4A6-19B0-4889-B281-00A97964A1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310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42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73422" y="2718594"/>
            <a:ext cx="2384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298686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61510" y="4095429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956624" y="4577970"/>
            <a:ext cx="4115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4511040" y="5132102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014468" y="616594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342709" y="3711486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558801" y="3114900"/>
            <a:ext cx="2393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(Are you Alice?)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7372" y="3895782"/>
            <a:ext cx="18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(Yes I am!)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886833" y="5274489"/>
            <a:ext cx="3261360" cy="192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56154" y="4864174"/>
            <a:ext cx="4080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(GET /perfume.html HTTP/1.1)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4236" y="5738981"/>
            <a:ext cx="137462" cy="349481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231680" y="5738981"/>
            <a:ext cx="1483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4672297" y="6349910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3849" y="5925267"/>
            <a:ext cx="137462" cy="349481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221293" y="5925267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(Buy     )</a:t>
            </a:r>
          </a:p>
        </p:txBody>
      </p:sp>
      <p:pic>
        <p:nvPicPr>
          <p:cNvPr id="31" name="Picture 2" descr="Simple Girl by SavanaPrice">
            <a:extLst>
              <a:ext uri="{FF2B5EF4-FFF2-40B4-BE49-F238E27FC236}">
                <a16:creationId xmlns:a16="http://schemas.microsoft.com/office/drawing/2014/main" id="{7188A124-6DB4-4547-98BE-2EDA8ABCC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57F50AD-984D-4302-8C42-371C9D7A06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605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Man-in-the-middle attack (4)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43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612" y="1498208"/>
            <a:ext cx="592774" cy="60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4833" y="219795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73264" y="2107807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7" y="2188378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7500" y="2798729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95800" y="3184437"/>
            <a:ext cx="3971913" cy="244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454565" y="2696209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189.34.107.99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692582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34.35.100.100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4435752" y="4591895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095200" y="4119268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176393" y="3600523"/>
            <a:ext cx="2971800" cy="130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94062" y="3169851"/>
            <a:ext cx="3579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(Credit card #: 123981284)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61153" y="4315073"/>
            <a:ext cx="3006090" cy="1649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26741" y="3916979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baseline="-25000" dirty="0"/>
              <a:t>S </a:t>
            </a:r>
            <a:r>
              <a:rPr lang="en-US" sz="2000" dirty="0"/>
              <a:t>(order complete)</a:t>
            </a:r>
          </a:p>
        </p:txBody>
      </p:sp>
      <p:sp>
        <p:nvSpPr>
          <p:cNvPr id="47" name="Cloud 46"/>
          <p:cNvSpPr/>
          <p:nvPr/>
        </p:nvSpPr>
        <p:spPr bwMode="auto">
          <a:xfrm>
            <a:off x="2880132" y="4827011"/>
            <a:ext cx="2971800" cy="137160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 wonder what 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 </a:t>
            </a: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is saying…?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5" name="Picture 2" descr="Simple Girl by SavanaPrice">
            <a:extLst>
              <a:ext uri="{FF2B5EF4-FFF2-40B4-BE49-F238E27FC236}">
                <a16:creationId xmlns:a16="http://schemas.microsoft.com/office/drawing/2014/main" id="{95FBC7B5-96A9-436F-BB34-88DE48103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0" y="1637402"/>
            <a:ext cx="609600" cy="59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058267F-AF47-4FDC-8629-3D32DCD145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191" y="1618799"/>
            <a:ext cx="647512" cy="63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88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Big-picture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Public-private key and symmetric key together make for efficient way to confidentially exchange data</a:t>
            </a:r>
          </a:p>
          <a:p>
            <a:r>
              <a:rPr lang="en-US" dirty="0"/>
              <a:t>Man-in-the middle attack makes key distribution difficult</a:t>
            </a:r>
          </a:p>
          <a:p>
            <a:r>
              <a:rPr lang="en-US" dirty="0"/>
              <a:t>Public-key infrastructure and trusted root CA keys pre-installed make communication with new sites possible, even with man-in-middle attack</a:t>
            </a:r>
          </a:p>
          <a:p>
            <a:r>
              <a:rPr lang="en-US" dirty="0"/>
              <a:t>Lots of trust on CA hierarchy!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0685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0292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content of this video is based in part on lecture slides from a very good textbook, and used with the author’s permission:</a:t>
            </a:r>
          </a:p>
          <a:p>
            <a:pPr marL="0" indent="0">
              <a:buNone/>
            </a:pPr>
            <a:r>
              <a:rPr lang="en-US" sz="2400" i="1" dirty="0"/>
              <a:t>Computer Networking: A Top-Down Approach</a:t>
            </a:r>
            <a:r>
              <a:rPr lang="en-US" sz="2400" dirty="0"/>
              <a:t>, 7</a:t>
            </a:r>
            <a:r>
              <a:rPr lang="en-US" sz="2400" baseline="30000" dirty="0"/>
              <a:t>th</a:t>
            </a:r>
            <a:r>
              <a:rPr lang="en-US" sz="2400" dirty="0"/>
              <a:t> edition, by Jim Kurose and Keith Ross</a:t>
            </a:r>
          </a:p>
          <a:p>
            <a:pPr marL="0" indent="0">
              <a:buNone/>
            </a:pPr>
            <a:r>
              <a:rPr lang="en-US" sz="2400" dirty="0"/>
              <a:t>Publisher: Pearson, 2017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1447800"/>
            <a:ext cx="22987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793" y="1417638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2: Public/private keys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730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message, m, to Bob.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42940" y="4603223"/>
            <a:ext cx="6529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 (final step):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 private key K</a:t>
            </a:r>
            <a:r>
              <a:rPr lang="en-US" sz="2400" baseline="-25000" dirty="0">
                <a:latin typeface="Gill Sans MT" charset="0"/>
              </a:rPr>
              <a:t>B </a:t>
            </a:r>
            <a:r>
              <a:rPr lang="en-US" sz="2400" dirty="0">
                <a:latin typeface="Gill Sans MT" charset="0"/>
              </a:rPr>
              <a:t> to decrypt C=K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</a:t>
            </a:r>
            <a:br>
              <a:rPr lang="en-US" sz="2400" dirty="0">
                <a:latin typeface="Gill Sans MT" charset="0"/>
              </a:rPr>
            </a:br>
            <a:r>
              <a:rPr lang="en-US" sz="2400" dirty="0">
                <a:latin typeface="Gill Sans MT" charset="0"/>
              </a:rPr>
              <a:t> (because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(m)) = m)</a:t>
            </a:r>
            <a:endParaRPr lang="en-US" sz="2400" baseline="-250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3943378" y="2740523"/>
            <a:ext cx="1335088" cy="782638"/>
          </a:xfrm>
          <a:custGeom>
            <a:avLst/>
            <a:gdLst>
              <a:gd name="T0" fmla="*/ 0 w 2135"/>
              <a:gd name="T1" fmla="*/ 0 h 1662"/>
              <a:gd name="T2" fmla="*/ 0 w 2135"/>
              <a:gd name="T3" fmla="*/ 0 h 1662"/>
              <a:gd name="T4" fmla="*/ 2 w 2135"/>
              <a:gd name="T5" fmla="*/ 0 h 1662"/>
              <a:gd name="T6" fmla="*/ 4 w 2135"/>
              <a:gd name="T7" fmla="*/ 0 h 1662"/>
              <a:gd name="T8" fmla="*/ 7 w 2135"/>
              <a:gd name="T9" fmla="*/ 0 h 1662"/>
              <a:gd name="T10" fmla="*/ 7 w 2135"/>
              <a:gd name="T11" fmla="*/ 1 h 1662"/>
              <a:gd name="T12" fmla="*/ 6 w 2135"/>
              <a:gd name="T13" fmla="*/ 1 h 1662"/>
              <a:gd name="T14" fmla="*/ 3 w 2135"/>
              <a:gd name="T15" fmla="*/ 1 h 1662"/>
              <a:gd name="T16" fmla="*/ 2 w 2135"/>
              <a:gd name="T17" fmla="*/ 1 h 1662"/>
              <a:gd name="T18" fmla="*/ 1 w 2135"/>
              <a:gd name="T19" fmla="*/ 1 h 1662"/>
              <a:gd name="T20" fmla="*/ 0 w 2135"/>
              <a:gd name="T21" fmla="*/ 0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6" name="Picture 9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65" y="2659561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42"/>
          <p:cNvSpPr>
            <a:spLocks noChangeShapeType="1"/>
          </p:cNvSpPr>
          <p:nvPr/>
        </p:nvSpPr>
        <p:spPr bwMode="auto">
          <a:xfrm flipV="1">
            <a:off x="2372547" y="3027861"/>
            <a:ext cx="1705768" cy="4448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" name="Line 43"/>
          <p:cNvSpPr>
            <a:spLocks noChangeShapeType="1"/>
          </p:cNvSpPr>
          <p:nvPr/>
        </p:nvSpPr>
        <p:spPr bwMode="auto">
          <a:xfrm flipV="1">
            <a:off x="5189565" y="3019923"/>
            <a:ext cx="76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6" name="Picture 44" descr="BS00592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65" y="2637336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060852" y="2495519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grpSp>
        <p:nvGrpSpPr>
          <p:cNvPr id="71" name="Group 52"/>
          <p:cNvGrpSpPr>
            <a:grpSpLocks/>
          </p:cNvGrpSpPr>
          <p:nvPr/>
        </p:nvGrpSpPr>
        <p:grpSpPr bwMode="auto">
          <a:xfrm>
            <a:off x="6821515" y="3131048"/>
            <a:ext cx="754063" cy="739775"/>
            <a:chOff x="2144" y="3214"/>
            <a:chExt cx="475" cy="466"/>
          </a:xfrm>
        </p:grpSpPr>
        <p:sp>
          <p:nvSpPr>
            <p:cNvPr id="96" name="Rectangle 53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98" name="Text Box 55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99" name="Text Box 56"/>
            <p:cNvSpPr txBox="1">
              <a:spLocks noChangeArrowheads="1"/>
            </p:cNvSpPr>
            <p:nvPr/>
          </p:nvSpPr>
          <p:spPr bwMode="auto">
            <a:xfrm>
              <a:off x="2239" y="3331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74" name="Group 59"/>
          <p:cNvGrpSpPr>
            <a:grpSpLocks/>
          </p:cNvGrpSpPr>
          <p:nvPr/>
        </p:nvGrpSpPr>
        <p:grpSpPr bwMode="auto">
          <a:xfrm>
            <a:off x="6581803" y="3926386"/>
            <a:ext cx="452438" cy="474663"/>
            <a:chOff x="2643" y="716"/>
            <a:chExt cx="285" cy="299"/>
          </a:xfrm>
        </p:grpSpPr>
        <p:sp>
          <p:nvSpPr>
            <p:cNvPr id="94" name="Text Box 60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95" name="Text Box 61"/>
            <p:cNvSpPr txBox="1">
              <a:spLocks noChangeArrowheads="1"/>
            </p:cNvSpPr>
            <p:nvPr/>
          </p:nvSpPr>
          <p:spPr bwMode="auto">
            <a:xfrm>
              <a:off x="2735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75" name="Line 62"/>
          <p:cNvSpPr>
            <a:spLocks noChangeShapeType="1"/>
          </p:cNvSpPr>
          <p:nvPr/>
        </p:nvSpPr>
        <p:spPr bwMode="auto">
          <a:xfrm>
            <a:off x="6980265" y="3897811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79" name="Picture 63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69165" y="417244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8" name="Group 14"/>
          <p:cNvGrpSpPr>
            <a:grpSpLocks/>
          </p:cNvGrpSpPr>
          <p:nvPr/>
        </p:nvGrpSpPr>
        <p:grpSpPr bwMode="auto">
          <a:xfrm>
            <a:off x="1612134" y="2646891"/>
            <a:ext cx="754063" cy="739775"/>
            <a:chOff x="2144" y="3214"/>
            <a:chExt cx="475" cy="466"/>
          </a:xfrm>
        </p:grpSpPr>
        <p:sp>
          <p:nvSpPr>
            <p:cNvPr id="111" name="Rectangle 15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13" name="Text Box 17"/>
            <p:cNvSpPr txBox="1">
              <a:spLocks noChangeArrowheads="1"/>
            </p:cNvSpPr>
            <p:nvPr/>
          </p:nvSpPr>
          <p:spPr bwMode="auto">
            <a:xfrm>
              <a:off x="2356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2234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142234" y="3159653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60" name="Group 36"/>
          <p:cNvGrpSpPr>
            <a:grpSpLocks/>
          </p:cNvGrpSpPr>
          <p:nvPr/>
        </p:nvGrpSpPr>
        <p:grpSpPr bwMode="auto">
          <a:xfrm>
            <a:off x="1577209" y="3442228"/>
            <a:ext cx="471488" cy="474663"/>
            <a:chOff x="2643" y="716"/>
            <a:chExt cx="297" cy="299"/>
          </a:xfrm>
        </p:grpSpPr>
        <p:sp>
          <p:nvSpPr>
            <p:cNvPr id="103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1976651" y="3380003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2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064571" y="3688291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 Box 64"/>
          <p:cNvSpPr txBox="1">
            <a:spLocks noChangeArrowheads="1"/>
          </p:cNvSpPr>
          <p:nvPr/>
        </p:nvSpPr>
        <p:spPr bwMode="auto">
          <a:xfrm>
            <a:off x="754884" y="2977091"/>
            <a:ext cx="3978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  <a:endParaRPr lang="en-US" baseline="-25000" dirty="0">
              <a:latin typeface="Arial" charset="0"/>
              <a:cs typeface="Arial" charset="0"/>
            </a:endParaRPr>
          </a:p>
        </p:txBody>
      </p:sp>
      <p:sp>
        <p:nvSpPr>
          <p:cNvPr id="120" name="Freeform 119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4" name="Picture 4" descr="Smiling Boy by SavanaPr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TextBox 124"/>
          <p:cNvSpPr txBox="1"/>
          <p:nvPr/>
        </p:nvSpPr>
        <p:spPr>
          <a:xfrm>
            <a:off x="8266251" y="331957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78890" y="3487164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29" name="Freeform 128"/>
          <p:cNvSpPr/>
          <p:nvPr/>
        </p:nvSpPr>
        <p:spPr bwMode="auto">
          <a:xfrm rot="399606" flipH="1">
            <a:off x="2530076" y="2303465"/>
            <a:ext cx="4973385" cy="9800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30" name="Picture 4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60852" y="1965557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1" name="Group 36"/>
          <p:cNvGrpSpPr>
            <a:grpSpLocks/>
          </p:cNvGrpSpPr>
          <p:nvPr/>
        </p:nvGrpSpPr>
        <p:grpSpPr bwMode="auto">
          <a:xfrm>
            <a:off x="3642061" y="1674034"/>
            <a:ext cx="471488" cy="474663"/>
            <a:chOff x="2643" y="716"/>
            <a:chExt cx="297" cy="299"/>
          </a:xfrm>
        </p:grpSpPr>
        <p:sp>
          <p:nvSpPr>
            <p:cNvPr id="132" name="Text Box 37"/>
            <p:cNvSpPr txBox="1">
              <a:spLocks noChangeArrowheads="1"/>
            </p:cNvSpPr>
            <p:nvPr/>
          </p:nvSpPr>
          <p:spPr bwMode="auto">
            <a:xfrm>
              <a:off x="2643" y="763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33" name="Text Box 38"/>
            <p:cNvSpPr txBox="1">
              <a:spLocks noChangeArrowheads="1"/>
            </p:cNvSpPr>
            <p:nvPr/>
          </p:nvSpPr>
          <p:spPr bwMode="auto">
            <a:xfrm>
              <a:off x="2730" y="716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35" name="Text Box 29"/>
          <p:cNvSpPr txBox="1">
            <a:spLocks noChangeArrowheads="1"/>
          </p:cNvSpPr>
          <p:nvPr/>
        </p:nvSpPr>
        <p:spPr bwMode="auto">
          <a:xfrm>
            <a:off x="3058742" y="4897636"/>
            <a:ext cx="2696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5240365" y="4893774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38" name="Line 43"/>
          <p:cNvSpPr>
            <a:spLocks noChangeShapeType="1"/>
          </p:cNvSpPr>
          <p:nvPr/>
        </p:nvSpPr>
        <p:spPr bwMode="auto">
          <a:xfrm>
            <a:off x="5949979" y="3010594"/>
            <a:ext cx="871536" cy="6326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9" name="Line 65"/>
          <p:cNvSpPr>
            <a:spLocks noChangeShapeType="1"/>
          </p:cNvSpPr>
          <p:nvPr/>
        </p:nvSpPr>
        <p:spPr bwMode="auto">
          <a:xfrm>
            <a:off x="7578725" y="364762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307459" y="5277809"/>
            <a:ext cx="2696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687564" y="5277809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68" name="Cloud 67"/>
          <p:cNvSpPr/>
          <p:nvPr/>
        </p:nvSpPr>
        <p:spPr bwMode="auto">
          <a:xfrm>
            <a:off x="202654" y="5803551"/>
            <a:ext cx="6379149" cy="1443569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Problems:  Inefficient for large messages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and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suffers from same problems as non-chained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cipher-blocks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9" name="Group 27">
            <a:extLst>
              <a:ext uri="{FF2B5EF4-FFF2-40B4-BE49-F238E27FC236}">
                <a16:creationId xmlns:a16="http://schemas.microsoft.com/office/drawing/2014/main" id="{9287A240-1CB3-472F-B8E6-F64C77D2E8FE}"/>
              </a:ext>
            </a:extLst>
          </p:cNvPr>
          <p:cNvGrpSpPr>
            <a:grpSpLocks/>
          </p:cNvGrpSpPr>
          <p:nvPr/>
        </p:nvGrpSpPr>
        <p:grpSpPr bwMode="auto">
          <a:xfrm>
            <a:off x="2358264" y="3031066"/>
            <a:ext cx="1100139" cy="541338"/>
            <a:chOff x="3501" y="641"/>
            <a:chExt cx="693" cy="341"/>
          </a:xfrm>
        </p:grpSpPr>
        <p:sp>
          <p:nvSpPr>
            <p:cNvPr id="70" name="Text Box 28">
              <a:extLst>
                <a:ext uri="{FF2B5EF4-FFF2-40B4-BE49-F238E27FC236}">
                  <a16:creationId xmlns:a16="http://schemas.microsoft.com/office/drawing/2014/main" id="{D367020E-2C43-4704-8EBA-3E36B483D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1" y="749"/>
              <a:ext cx="6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C=K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(m)</a:t>
              </a:r>
            </a:p>
          </p:txBody>
        </p:sp>
        <p:sp>
          <p:nvSpPr>
            <p:cNvPr id="72" name="Text Box 29">
              <a:extLst>
                <a:ext uri="{FF2B5EF4-FFF2-40B4-BE49-F238E27FC236}">
                  <a16:creationId xmlns:a16="http://schemas.microsoft.com/office/drawing/2014/main" id="{6E87AD16-E942-43E9-A2DE-317C463D8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3" y="64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73" name="Text Box 66">
            <a:extLst>
              <a:ext uri="{FF2B5EF4-FFF2-40B4-BE49-F238E27FC236}">
                <a16:creationId xmlns:a16="http://schemas.microsoft.com/office/drawing/2014/main" id="{6A669D29-3FF2-4F32-8E87-8B11A72A1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2195" y="3660479"/>
            <a:ext cx="39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8" name="Text Box 70">
            <a:extLst>
              <a:ext uri="{FF2B5EF4-FFF2-40B4-BE49-F238E27FC236}">
                <a16:creationId xmlns:a16="http://schemas.microsoft.com/office/drawing/2014/main" id="{5969FFC0-09ED-44D3-889E-6272CF91F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40" y="3566024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8" name="Picture 2" descr="Simple Girl by SavanaPrice">
            <a:extLst>
              <a:ext uri="{FF2B5EF4-FFF2-40B4-BE49-F238E27FC236}">
                <a16:creationId xmlns:a16="http://schemas.microsoft.com/office/drawing/2014/main" id="{7D593BD0-174D-4A59-98B9-5C9475C62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3D78A793-4D97-4D36-851F-E35E81C895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36" y="2825450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8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0324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generates random </a:t>
            </a:r>
            <a:r>
              <a:rPr lang="en-US" sz="2400" i="1" dirty="0">
                <a:latin typeface="Gill Sans MT" charset="0"/>
              </a:rPr>
              <a:t>symmetric</a:t>
            </a:r>
            <a:r>
              <a:rPr lang="en-US" sz="2400" dirty="0">
                <a:latin typeface="Gill Sans MT" charset="0"/>
              </a:rPr>
              <a:t> private key, K</a:t>
            </a:r>
            <a:r>
              <a:rPr lang="en-US" sz="2400" baseline="-25000" dirty="0">
                <a:latin typeface="Gill Sans MT" charset="0"/>
              </a:rPr>
              <a:t>S</a:t>
            </a:r>
            <a:endParaRPr lang="en-US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encrypts 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also encrypts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with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sends both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and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) to Bob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3: Use both!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136" name="Text Box 29"/>
          <p:cNvSpPr txBox="1">
            <a:spLocks noChangeArrowheads="1"/>
          </p:cNvSpPr>
          <p:nvPr/>
        </p:nvSpPr>
        <p:spPr bwMode="auto">
          <a:xfrm>
            <a:off x="3877805" y="6127342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7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7961683" y="3421608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-29621" y="374036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570282" y="1553914"/>
            <a:ext cx="7777163" cy="2827338"/>
            <a:chOff x="400" y="1749"/>
            <a:chExt cx="4899" cy="1781"/>
          </a:xfrm>
        </p:grpSpPr>
        <p:sp>
          <p:nvSpPr>
            <p:cNvPr id="85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7" name="Picture 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9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0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7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1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02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08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9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9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1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26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27" name="Picture 40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2" name="Picture 44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" name="Text Box 45"/>
            <p:cNvSpPr txBox="1">
              <a:spLocks noChangeArrowheads="1"/>
            </p:cNvSpPr>
            <p:nvPr/>
          </p:nvSpPr>
          <p:spPr bwMode="auto">
            <a:xfrm>
              <a:off x="2543" y="2293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5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52" name="Picture 63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9" name="Picture 2" descr="Simple Girl by SavanaPrice">
            <a:extLst>
              <a:ext uri="{FF2B5EF4-FFF2-40B4-BE49-F238E27FC236}">
                <a16:creationId xmlns:a16="http://schemas.microsoft.com/office/drawing/2014/main" id="{B26836AA-0F30-46D7-809A-EA57ADD40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1A5F5E9F-2241-4EAF-A7D4-09C126BFF5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41" y="2666377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79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27938" cy="1295400"/>
          </a:xfrm>
        </p:spPr>
        <p:txBody>
          <a:bodyPr/>
          <a:lstStyle/>
          <a:p>
            <a:r>
              <a:rPr lang="en-US" sz="3600" dirty="0"/>
              <a:t>How to achieve confidentiality?</a:t>
            </a:r>
            <a:br>
              <a:rPr lang="en-US" sz="3600" dirty="0"/>
            </a:br>
            <a:r>
              <a:rPr lang="en-US" sz="3600" dirty="0"/>
              <a:t>Approach 3: Use both!</a:t>
            </a:r>
            <a:endParaRPr lang="en-US" sz="3600" dirty="0">
              <a:latin typeface="Gill Sans MT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849017" y="5380672"/>
            <a:ext cx="2125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from the slides accompanying Kurose and Ross, 7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37626" y="4198143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7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38" y="2680600"/>
            <a:ext cx="702633" cy="7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7961683" y="3421608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-29621" y="3740366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570282" y="1553914"/>
            <a:ext cx="7777163" cy="2827338"/>
            <a:chOff x="400" y="1749"/>
            <a:chExt cx="4899" cy="1781"/>
          </a:xfrm>
        </p:grpSpPr>
        <p:sp>
          <p:nvSpPr>
            <p:cNvPr id="85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7" name="Picture 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9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0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7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101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02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08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09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19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1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126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27" name="Picture 40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2" name="Picture 44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" name="Text Box 45"/>
            <p:cNvSpPr txBox="1">
              <a:spLocks noChangeArrowheads="1"/>
            </p:cNvSpPr>
            <p:nvPr/>
          </p:nvSpPr>
          <p:spPr bwMode="auto">
            <a:xfrm>
              <a:off x="2543" y="2293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58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52" name="Picture 63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82" name="Freeform 81"/>
          <p:cNvSpPr/>
          <p:nvPr/>
        </p:nvSpPr>
        <p:spPr bwMode="auto">
          <a:xfrm>
            <a:off x="3877805" y="3044824"/>
            <a:ext cx="444959" cy="737394"/>
          </a:xfrm>
          <a:custGeom>
            <a:avLst/>
            <a:gdLst>
              <a:gd name="connsiteX0" fmla="*/ 0 w 924680"/>
              <a:gd name="connsiteY0" fmla="*/ 0 h 1598146"/>
              <a:gd name="connsiteX1" fmla="*/ 891540 w 924680"/>
              <a:gd name="connsiteY1" fmla="*/ 1028700 h 1598146"/>
              <a:gd name="connsiteX2" fmla="*/ 731520 w 924680"/>
              <a:gd name="connsiteY2" fmla="*/ 1554480 h 1598146"/>
              <a:gd name="connsiteX3" fmla="*/ 708660 w 924680"/>
              <a:gd name="connsiteY3" fmla="*/ 1531620 h 1598146"/>
              <a:gd name="connsiteX0" fmla="*/ 0 w 804660"/>
              <a:gd name="connsiteY0" fmla="*/ 0 h 1665574"/>
              <a:gd name="connsiteX1" fmla="*/ 754380 w 804660"/>
              <a:gd name="connsiteY1" fmla="*/ 114300 h 1665574"/>
              <a:gd name="connsiteX2" fmla="*/ 731520 w 804660"/>
              <a:gd name="connsiteY2" fmla="*/ 1554480 h 1665574"/>
              <a:gd name="connsiteX3" fmla="*/ 708660 w 804660"/>
              <a:gd name="connsiteY3" fmla="*/ 1531620 h 1665574"/>
              <a:gd name="connsiteX0" fmla="*/ 0 w 804660"/>
              <a:gd name="connsiteY0" fmla="*/ 19243 h 1684817"/>
              <a:gd name="connsiteX1" fmla="*/ 754380 w 804660"/>
              <a:gd name="connsiteY1" fmla="*/ 133543 h 1684817"/>
              <a:gd name="connsiteX2" fmla="*/ 731520 w 804660"/>
              <a:gd name="connsiteY2" fmla="*/ 1573723 h 1684817"/>
              <a:gd name="connsiteX3" fmla="*/ 708660 w 804660"/>
              <a:gd name="connsiteY3" fmla="*/ 1550863 h 1684817"/>
              <a:gd name="connsiteX0" fmla="*/ 0 w 804660"/>
              <a:gd name="connsiteY0" fmla="*/ 33749 h 1699323"/>
              <a:gd name="connsiteX1" fmla="*/ 754380 w 804660"/>
              <a:gd name="connsiteY1" fmla="*/ 148049 h 1699323"/>
              <a:gd name="connsiteX2" fmla="*/ 731520 w 804660"/>
              <a:gd name="connsiteY2" fmla="*/ 1588229 h 1699323"/>
              <a:gd name="connsiteX3" fmla="*/ 708660 w 804660"/>
              <a:gd name="connsiteY3" fmla="*/ 1565369 h 1699323"/>
              <a:gd name="connsiteX0" fmla="*/ 0 w 804660"/>
              <a:gd name="connsiteY0" fmla="*/ 0 h 1653743"/>
              <a:gd name="connsiteX1" fmla="*/ 754380 w 804660"/>
              <a:gd name="connsiteY1" fmla="*/ 274320 h 1653743"/>
              <a:gd name="connsiteX2" fmla="*/ 731520 w 804660"/>
              <a:gd name="connsiteY2" fmla="*/ 1554480 h 1653743"/>
              <a:gd name="connsiteX3" fmla="*/ 708660 w 804660"/>
              <a:gd name="connsiteY3" fmla="*/ 1531620 h 1653743"/>
              <a:gd name="connsiteX0" fmla="*/ 0 w 1612926"/>
              <a:gd name="connsiteY0" fmla="*/ 0 h 1630636"/>
              <a:gd name="connsiteX1" fmla="*/ 754380 w 1612926"/>
              <a:gd name="connsiteY1" fmla="*/ 274320 h 1630636"/>
              <a:gd name="connsiteX2" fmla="*/ 731520 w 1612926"/>
              <a:gd name="connsiteY2" fmla="*/ 1554480 h 1630636"/>
              <a:gd name="connsiteX3" fmla="*/ 1612926 w 1612926"/>
              <a:gd name="connsiteY3" fmla="*/ 1456757 h 1630636"/>
              <a:gd name="connsiteX0" fmla="*/ 0 w 1612926"/>
              <a:gd name="connsiteY0" fmla="*/ 0 h 1456757"/>
              <a:gd name="connsiteX1" fmla="*/ 754380 w 1612926"/>
              <a:gd name="connsiteY1" fmla="*/ 274320 h 1456757"/>
              <a:gd name="connsiteX2" fmla="*/ 1612926 w 1612926"/>
              <a:gd name="connsiteY2" fmla="*/ 1456757 h 1456757"/>
              <a:gd name="connsiteX0" fmla="*/ 0 w 784850"/>
              <a:gd name="connsiteY0" fmla="*/ 0 h 1581528"/>
              <a:gd name="connsiteX1" fmla="*/ 754380 w 784850"/>
              <a:gd name="connsiteY1" fmla="*/ 274320 h 1581528"/>
              <a:gd name="connsiteX2" fmla="*/ 747976 w 784850"/>
              <a:gd name="connsiteY2" fmla="*/ 1581528 h 1581528"/>
              <a:gd name="connsiteX0" fmla="*/ 0 w 816993"/>
              <a:gd name="connsiteY0" fmla="*/ 0 h 1581528"/>
              <a:gd name="connsiteX1" fmla="*/ 754380 w 816993"/>
              <a:gd name="connsiteY1" fmla="*/ 274320 h 1581528"/>
              <a:gd name="connsiteX2" fmla="*/ 747976 w 816993"/>
              <a:gd name="connsiteY2" fmla="*/ 1581528 h 158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6993" h="1581528">
                <a:moveTo>
                  <a:pt x="0" y="0"/>
                </a:moveTo>
                <a:cubicBezTo>
                  <a:pt x="224790" y="19050"/>
                  <a:pt x="629717" y="10732"/>
                  <a:pt x="754380" y="274320"/>
                </a:cubicBezTo>
                <a:cubicBezTo>
                  <a:pt x="879043" y="537908"/>
                  <a:pt x="785350" y="1160507"/>
                  <a:pt x="747976" y="1581528"/>
                </a:cubicBez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his private key to decrypt and recover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uses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 </a:t>
            </a:r>
          </a:p>
        </p:txBody>
      </p:sp>
      <p:sp>
        <p:nvSpPr>
          <p:cNvPr id="83" name="Cloud 82"/>
          <p:cNvSpPr/>
          <p:nvPr/>
        </p:nvSpPr>
        <p:spPr bwMode="auto">
          <a:xfrm>
            <a:off x="-29621" y="5886451"/>
            <a:ext cx="6875291" cy="1443569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Since the symmetric key K</a:t>
            </a:r>
            <a:r>
              <a:rPr lang="en-US" baseline="-25000" dirty="0"/>
              <a:t>s</a:t>
            </a:r>
            <a:r>
              <a:rPr lang="en-US" dirty="0"/>
              <a:t> is designed for </a:t>
            </a:r>
            <a:br>
              <a:rPr lang="en-US" dirty="0"/>
            </a:br>
            <a:r>
              <a:rPr lang="en-US" dirty="0"/>
              <a:t>cipher-block chaining, it works well on a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large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amount of data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1" name="Picture 2" descr="Simple Girl by SavanaPrice">
            <a:extLst>
              <a:ext uri="{FF2B5EF4-FFF2-40B4-BE49-F238E27FC236}">
                <a16:creationId xmlns:a16="http://schemas.microsoft.com/office/drawing/2014/main" id="{C15FB9F8-A83A-4F3A-AF99-7D40FDC14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809" y="3854966"/>
            <a:ext cx="477910" cy="46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181CCEC0-D074-4A96-A0FC-BF302CE0C9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41" y="2666377"/>
            <a:ext cx="658536" cy="6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23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9, Class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Man-in-the-middle attacks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Signing messages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Certificates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  <p:extLst>
      <p:ext uri="{BB962C8B-B14F-4D97-AF65-F5344CB8AC3E}">
        <p14:creationId xmlns:p14="http://schemas.microsoft.com/office/powerpoint/2010/main" val="102290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1028" name="Picture 4" descr="Smiling Boy by SavanaPr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94" y="2590800"/>
            <a:ext cx="1546412" cy="15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33" y="2647819"/>
            <a:ext cx="1211384" cy="1185199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09800" y="3124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205892" y="3505200"/>
            <a:ext cx="426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stealth" w="med" len="med"/>
            <a:tailEnd type="non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05833" y="4343400"/>
            <a:ext cx="107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Alice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62983" y="4432012"/>
            <a:ext cx="91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Bob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0458" y="6117866"/>
            <a:ext cx="121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Trudy</a:t>
            </a:r>
          </a:p>
        </p:txBody>
      </p:sp>
      <p:pic>
        <p:nvPicPr>
          <p:cNvPr id="12" name="Picture 2" descr="Simple Girl by SavanaPrice">
            <a:extLst>
              <a:ext uri="{FF2B5EF4-FFF2-40B4-BE49-F238E27FC236}">
                <a16:creationId xmlns:a16="http://schemas.microsoft.com/office/drawing/2014/main" id="{4B0E8577-9076-4879-80CC-865047FAC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92" y="4625490"/>
            <a:ext cx="1371600" cy="134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676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64062</TotalTime>
  <Words>3120</Words>
  <Application>Microsoft Office PowerPoint</Application>
  <PresentationFormat>On-screen Show (4:3)</PresentationFormat>
  <Paragraphs>902</Paragraphs>
  <Slides>45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Gill Sans MT</vt:lpstr>
      <vt:lpstr>Tahoma</vt:lpstr>
      <vt:lpstr>Times New Roman</vt:lpstr>
      <vt:lpstr>Wingdings</vt:lpstr>
      <vt:lpstr>2_Network</vt:lpstr>
      <vt:lpstr>    CS2911 Week 9, Class 3</vt:lpstr>
      <vt:lpstr>Packet Sniffer (e.g. Wireshark)</vt:lpstr>
      <vt:lpstr>How to achieve confidentiality? Approach 1: Symmetric keys</vt:lpstr>
      <vt:lpstr>How to achieve confidentiality? Approach 2: Public/private keys</vt:lpstr>
      <vt:lpstr>How to achieve confidentiality? Approach 2: Public/private keys</vt:lpstr>
      <vt:lpstr>How to achieve confidentiality? Approach 3: Use both!</vt:lpstr>
      <vt:lpstr>How to achieve confidentiality? Approach 3: Use both!</vt:lpstr>
      <vt:lpstr>    CS2911 Week 9, Class 2</vt:lpstr>
      <vt:lpstr>Man-in-the-middle attack</vt:lpstr>
      <vt:lpstr>Man-in-the-middle attack</vt:lpstr>
      <vt:lpstr>Trudy can edit ALL the packets</vt:lpstr>
      <vt:lpstr>PowerPoint Presentation</vt:lpstr>
      <vt:lpstr>Example Man-in-the-middle attack</vt:lpstr>
      <vt:lpstr>PowerPoint Presentation</vt:lpstr>
      <vt:lpstr>Example Man-in-the-middle attack (1)</vt:lpstr>
      <vt:lpstr>Example Man-in-the-middle attack (2)</vt:lpstr>
      <vt:lpstr>Example Man-in-the-middle attack (3)</vt:lpstr>
      <vt:lpstr>Example Man-in-the-middle attack (4)</vt:lpstr>
      <vt:lpstr>PowerPoint Presentation</vt:lpstr>
      <vt:lpstr>Authentication</vt:lpstr>
      <vt:lpstr>RSA: an important property</vt:lpstr>
      <vt:lpstr>PowerPoint Presentation</vt:lpstr>
      <vt:lpstr>Key point</vt:lpstr>
      <vt:lpstr>Anyone can check a certificate</vt:lpstr>
      <vt:lpstr>Suppose, for a moment, that Bob and Alice have each other’s public keys already… and they know they didn’t come from Trudy!</vt:lpstr>
      <vt:lpstr>Signing a message</vt:lpstr>
      <vt:lpstr>Signing and encrypting a message</vt:lpstr>
      <vt:lpstr>How can Alice get her key to Bob without Trudy changing it?</vt:lpstr>
      <vt:lpstr>  Public Key Certificate  </vt:lpstr>
      <vt:lpstr>A signed certificate</vt:lpstr>
      <vt:lpstr>  Public Key Certificate  </vt:lpstr>
      <vt:lpstr>  Public Key Certificate  </vt:lpstr>
      <vt:lpstr>  Public Key Certificate  </vt:lpstr>
      <vt:lpstr>  Public Key Certificate  </vt:lpstr>
      <vt:lpstr>  Public Key Certificate Chain  </vt:lpstr>
      <vt:lpstr>  Public Key Certificate Chain  </vt:lpstr>
      <vt:lpstr>Bob still needs to have SOMEONE's public key to start with!</vt:lpstr>
      <vt:lpstr>Confirming a certificate chain</vt:lpstr>
      <vt:lpstr>What if someone is able to actually steal Alice's private key?</vt:lpstr>
      <vt:lpstr>Example Man-in-the-middle attack (1)</vt:lpstr>
      <vt:lpstr>Example Man-in-the-middle attack (2)</vt:lpstr>
      <vt:lpstr>Example Man-in-the-middle attack (3)</vt:lpstr>
      <vt:lpstr>Example Man-in-the-middle attack (4)</vt:lpstr>
      <vt:lpstr>Big-picture review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1886</cp:revision>
  <cp:lastPrinted>2019-11-08T19:53:07Z</cp:lastPrinted>
  <dcterms:created xsi:type="dcterms:W3CDTF">1999-09-06T21:32:20Z</dcterms:created>
  <dcterms:modified xsi:type="dcterms:W3CDTF">2020-11-05T22:20:09Z</dcterms:modified>
</cp:coreProperties>
</file>