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4"/>
  </p:notesMasterIdLst>
  <p:handoutMasterIdLst>
    <p:handoutMasterId r:id="rId15"/>
  </p:handoutMasterIdLst>
  <p:sldIdLst>
    <p:sldId id="365" r:id="rId2"/>
    <p:sldId id="366" r:id="rId3"/>
    <p:sldId id="367" r:id="rId4"/>
    <p:sldId id="368" r:id="rId5"/>
    <p:sldId id="370" r:id="rId6"/>
    <p:sldId id="369" r:id="rId7"/>
    <p:sldId id="375" r:id="rId8"/>
    <p:sldId id="374" r:id="rId9"/>
    <p:sldId id="371" r:id="rId10"/>
    <p:sldId id="372" r:id="rId11"/>
    <p:sldId id="373" r:id="rId12"/>
    <p:sldId id="376" r:id="rId13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A0075"/>
    <a:srgbClr val="5600AC"/>
    <a:srgbClr val="34006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890" autoAdjust="0"/>
    <p:restoredTop sz="89505" autoAdjust="0"/>
  </p:normalViewPr>
  <p:slideViewPr>
    <p:cSldViewPr>
      <p:cViewPr>
        <p:scale>
          <a:sx n="100" d="100"/>
          <a:sy n="100" d="100"/>
        </p:scale>
        <p:origin x="-1195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CS-498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363" y="0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23 January 2015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738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363" y="8948738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DD2BF401-1B98-4271-A08F-066931A391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0334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61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CS-498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200" y="0"/>
            <a:ext cx="3119438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F3CB3431-B092-40AD-9E79-07537C70DE1B}" type="datetime1">
              <a:rPr lang="en-US"/>
              <a:pPr>
                <a:defRPr/>
              </a:pPr>
              <a:t>1/23/2015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200" y="4484688"/>
            <a:ext cx="5202238" cy="426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69375"/>
            <a:ext cx="312261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200" y="8969375"/>
            <a:ext cx="3119438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250D4903-2343-49CB-8D39-0F40E8FD17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199" name="Picture 8"/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425" y="673100"/>
            <a:ext cx="4903788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8927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25488" indent="-2794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17600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565275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12950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4701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273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3845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417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 smtClean="0">
                <a:latin typeface="Times New Roman" pitchFamily="18" charset="0"/>
              </a:rPr>
              <a:t>CS-498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25488" indent="-2794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17600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565275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12950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4701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273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3845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417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684AA2E-27AE-47C9-BF9E-50D51DC7156B}" type="datetime1">
              <a:rPr kumimoji="0"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1/23/2015</a:t>
            </a:fld>
            <a:endParaRPr kumimoji="0" lang="en-US" altLang="en-US" smtClean="0">
              <a:latin typeface="Times New Roman" pitchFamily="18" charset="0"/>
            </a:endParaRP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25488" indent="-2794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17600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565275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12950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4701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273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3845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417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 smtClean="0">
                <a:latin typeface="Times New Roman" pitchFamily="18" charset="0"/>
              </a:rPr>
              <a:t>Dr. Josiah Yoder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25488" indent="-2794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17600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565275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12950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4701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273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3845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417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BEE5A40-C0F6-48B9-8234-71EBE0403AF3}" type="slidenum">
              <a:rPr kumimoji="0"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kumimoji="0" lang="en-US" altLang="en-US" smtClean="0">
              <a:latin typeface="Times New Roman" pitchFamily="18" charset="0"/>
            </a:endParaRPr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4750" y="673100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Print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CS-498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F3CB3431-B092-40AD-9E79-07537C70DE1B}" type="datetime1">
              <a:rPr lang="en-US" smtClean="0"/>
              <a:pPr>
                <a:defRPr/>
              </a:pPr>
              <a:t>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250D4903-2343-49CB-8D39-0F40E8FD174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4954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CS-498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F3CB3431-B092-40AD-9E79-07537C70DE1B}" type="datetime1">
              <a:rPr lang="en-US" smtClean="0"/>
              <a:pPr>
                <a:defRPr/>
              </a:pPr>
              <a:t>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250D4903-2343-49CB-8D39-0F40E8FD174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504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C3F57-8EC5-42F6-B5BF-C99CB963DF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4136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A0B6CB-ED6D-491A-B763-E803245132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3927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CB6A7-8AD0-45E3-B2DF-741089AAA6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6388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9B0E4-B0FD-4184-922D-E3C7D34725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1431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230D4-35D7-4E0D-9D5D-73D90A7388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3017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4D99D1-A327-4101-A220-1AE4846839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0331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257C6F-D659-492F-9A25-90B7F36414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8853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7B6062-158C-4C69-B0E5-8399264563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8852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0F3B32-54ED-411E-A1FC-529B2B65BA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8852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734224-40C2-44FE-8922-AA7FD351F6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2920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E349C-629C-4522-9717-1DF58D71A8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3310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4D28C7F2-73BA-4C17-BAA7-B81ED65AFFAB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CS-498 </a:t>
            </a:r>
            <a:br>
              <a:rPr lang="en-US" altLang="en-US" smtClean="0"/>
            </a:br>
            <a:r>
              <a:rPr lang="en-US" altLang="en-US" smtClean="0"/>
              <a:t>Computer Vision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Week </a:t>
            </a:r>
            <a:r>
              <a:rPr lang="en-US" altLang="en-US" dirty="0" smtClean="0"/>
              <a:t>6, </a:t>
            </a:r>
            <a:r>
              <a:rPr lang="en-US" altLang="en-US" dirty="0" smtClean="0"/>
              <a:t>Day </a:t>
            </a:r>
            <a:r>
              <a:rPr lang="en-US" altLang="en-US" dirty="0" smtClean="0"/>
              <a:t>2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Return Exam</a:t>
            </a:r>
          </a:p>
          <a:p>
            <a:pPr lvl="1"/>
            <a:r>
              <a:rPr lang="en-US" altLang="en-US" dirty="0" smtClean="0"/>
              <a:t>Removin</a:t>
            </a:r>
            <a:r>
              <a:rPr lang="en-US" altLang="en-US" dirty="0" smtClean="0"/>
              <a:t>g false matches: </a:t>
            </a:r>
            <a:r>
              <a:rPr lang="en-US" altLang="en-US" dirty="0" smtClean="0"/>
              <a:t>RANSAC</a:t>
            </a:r>
          </a:p>
          <a:p>
            <a:pPr lvl="1"/>
            <a:r>
              <a:rPr lang="en-US" altLang="en-US" dirty="0" smtClean="0"/>
              <a:t>3D Geometry</a:t>
            </a:r>
            <a:endParaRPr lang="en-US" altLang="en-US" dirty="0" smtClean="0"/>
          </a:p>
          <a:p>
            <a:pPr lvl="1"/>
            <a:endParaRPr lang="en-US" altLang="en-US" dirty="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2C9E849-C2FC-484D-B0D2-101E2CD3A2C1}" type="slidenum">
              <a:rPr lang="en-US" altLang="en-US" sz="2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few samples can we use?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We need just enough samples to be able to solve for the complete transform.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Example: Full </a:t>
                </a:r>
                <a:r>
                  <a:rPr lang="en-US" dirty="0" err="1" smtClean="0"/>
                  <a:t>homography</a:t>
                </a:r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/>
                                  </a:rPr>
                                  <m:t>1+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b="0" i="1" smtClean="0">
                                        <a:latin typeface="Cambria Math"/>
                                      </a:rPr>
                                      <m:t>h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en-US" b="0" i="1" smtClean="0">
                                        <a:latin typeface="Cambria Math"/>
                                      </a:rPr>
                                      <m:t>1,1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i="1">
                                        <a:latin typeface="Cambria Math"/>
                                      </a:rPr>
                                      <m:t>h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en-US" i="1">
                                        <a:latin typeface="Cambria Math"/>
                                      </a:rPr>
                                      <m:t>1</m:t>
                                    </m:r>
                                    <m:r>
                                      <a:rPr lang="en-US" i="1">
                                        <a:latin typeface="Cambria Math"/>
                                      </a:rPr>
                                      <m:t>,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i="1">
                                        <a:latin typeface="Cambria Math"/>
                                      </a:rPr>
                                      <m:t>h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en-US" i="1">
                                        <a:latin typeface="Cambria Math"/>
                                      </a:rPr>
                                      <m:t>1</m:t>
                                    </m:r>
                                    <m:r>
                                      <a:rPr lang="en-US" i="1">
                                        <a:latin typeface="Cambria Math"/>
                                      </a:rPr>
                                      <m:t>,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i="1">
                                        <a:latin typeface="Cambria Math"/>
                                      </a:rPr>
                                      <m:t>h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</m:t>
                                    </m:r>
                                    <m:r>
                                      <a:rPr lang="en-US" i="1">
                                        <a:latin typeface="Cambria Math"/>
                                      </a:rPr>
                                      <m:t>,1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1+</m:t>
                                    </m:r>
                                    <m:r>
                                      <m:rPr>
                                        <m:brk m:alnAt="7"/>
                                      </m:rPr>
                                      <a:rPr lang="en-US" i="1">
                                        <a:latin typeface="Cambria Math"/>
                                      </a:rPr>
                                      <m:t>h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</m:t>
                                    </m:r>
                                    <m:r>
                                      <a:rPr lang="en-US" i="1">
                                        <a:latin typeface="Cambria Math"/>
                                      </a:rPr>
                                      <m:t>,</m:t>
                                    </m:r>
                                    <m:r>
                                      <a:rPr lang="en-US" i="1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i="1">
                                        <a:latin typeface="Cambria Math"/>
                                      </a:rPr>
                                      <m:t>h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2,3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i="1">
                                        <a:latin typeface="Cambria Math"/>
                                      </a:rPr>
                                      <m:t>h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3</m:t>
                                    </m:r>
                                    <m:r>
                                      <a:rPr lang="en-US" i="1">
                                        <a:latin typeface="Cambria Math"/>
                                      </a:rPr>
                                      <m:t>,1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i="1">
                                        <a:latin typeface="Cambria Math"/>
                                      </a:rPr>
                                      <m:t>h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3</m:t>
                                    </m:r>
                                    <m:r>
                                      <a:rPr lang="en-US" i="1">
                                        <a:latin typeface="Cambria Math"/>
                                      </a:rPr>
                                      <m:t>,</m:t>
                                    </m:r>
                                    <m:r>
                                      <a:rPr lang="en-US" i="1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704" t="-17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622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find the full </a:t>
            </a:r>
            <a:r>
              <a:rPr lang="en-US" dirty="0" err="1" smtClean="0"/>
              <a:t>homography</a:t>
            </a:r>
            <a:r>
              <a:rPr lang="en-US" dirty="0" smtClean="0"/>
              <a:t>, we need to find eight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609600" y="2819400"/>
                <a:ext cx="5058308" cy="24895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8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 smtClean="0">
                                    <a:latin typeface="Cambria Math"/>
                                    <a:ea typeface="Cambria Math"/>
                                  </a:rPr>
                                  <m:t>∎</m:t>
                                </m:r>
                              </m:e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∎</m:t>
                                </m:r>
                              </m:e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∎</m:t>
                                </m:r>
                              </m:e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∎</m:t>
                                </m:r>
                              </m:e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∎</m:t>
                                </m:r>
                              </m:e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∎</m:t>
                                </m:r>
                              </m:e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∎</m:t>
                                </m:r>
                              </m:e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∎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∎</m:t>
                                </m:r>
                              </m:e>
                              <m:e/>
                              <m:e/>
                              <m:e/>
                              <m:e/>
                              <m:e/>
                              <m:e/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∎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∎</m:t>
                                </m:r>
                              </m:e>
                              <m:e/>
                              <m:e/>
                              <m:e/>
                              <m:e/>
                              <m:e/>
                              <m:e/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∎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∎</m:t>
                                </m:r>
                              </m:e>
                              <m:e/>
                              <m:e/>
                              <m:e/>
                              <m:e/>
                              <m:e/>
                              <m:e/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∎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∎</m:t>
                                </m:r>
                              </m:e>
                              <m:e/>
                              <m:e/>
                              <m:e/>
                              <m:e/>
                              <m:e/>
                              <m:e/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∎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∎</m:t>
                                </m:r>
                              </m:e>
                              <m:e/>
                              <m:e/>
                              <m:e/>
                              <m:e/>
                              <m:e/>
                              <m:e/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∎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∎</m:t>
                                </m:r>
                              </m:e>
                              <m:e/>
                              <m:e/>
                              <m:e/>
                              <m:e/>
                              <m:e/>
                              <m:e/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∎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∎</m:t>
                                </m:r>
                              </m:e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∎</m:t>
                                </m:r>
                              </m:e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∎</m:t>
                                </m:r>
                              </m:e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∎</m:t>
                                </m:r>
                              </m:e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∎</m:t>
                                </m:r>
                              </m:e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∎</m:t>
                                </m:r>
                              </m:e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∎</m:t>
                                </m:r>
                              </m:e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∎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b="0" i="1" smtClean="0">
                                        <a:latin typeface="Cambria Math"/>
                                      </a:rPr>
                                      <m:t>h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en-US" b="0" i="1" smtClean="0">
                                        <a:latin typeface="Cambria Math"/>
                                      </a:rPr>
                                      <m:t>1,1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i="1">
                                        <a:latin typeface="Cambria Math"/>
                                      </a:rPr>
                                      <m:t>h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en-US" i="1">
                                        <a:latin typeface="Cambria Math"/>
                                      </a:rPr>
                                      <m:t>1</m:t>
                                    </m:r>
                                    <m:r>
                                      <a:rPr lang="en-US" i="1">
                                        <a:latin typeface="Cambria Math"/>
                                      </a:rPr>
                                      <m:t>,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eqArr>
                                  <m:eqArrPr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eqArrPr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en-US" i="1">
                                            <a:latin typeface="Cambria Math"/>
                                          </a:rPr>
                                          <m:t>h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brk m:alnAt="7"/>
                                          </m:rPr>
                                          <a:rPr lang="en-US" i="1">
                                            <a:latin typeface="Cambria Math"/>
                                          </a:rPr>
                                          <m:t>1</m:t>
                                        </m:r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,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en-US" i="1">
                                            <a:latin typeface="Cambria Math"/>
                                          </a:rPr>
                                          <m:t>h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2</m:t>
                                        </m:r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,1</m:t>
                                        </m:r>
                                      </m:sub>
                                    </m:sSub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en-US" i="1">
                                            <a:latin typeface="Cambria Math"/>
                                          </a:rPr>
                                          <m:t>h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2</m:t>
                                        </m:r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,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en-US" i="1">
                                            <a:latin typeface="Cambria Math"/>
                                          </a:rPr>
                                          <m:t>h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2</m:t>
                                        </m:r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,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en-US" i="1">
                                            <a:latin typeface="Cambria Math"/>
                                          </a:rPr>
                                          <m:t>h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3</m:t>
                                        </m:r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,1</m:t>
                                        </m:r>
                                      </m:sub>
                                    </m:sSub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en-US" i="1">
                                            <a:latin typeface="Cambria Math"/>
                                          </a:rPr>
                                          <m:t>h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3</m:t>
                                        </m:r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,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eqAr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eqArr>
                                  <m:eqArrPr>
                                    <m:ctrlPr>
                                      <a:rPr lang="en-US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eqArr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∎</m:t>
                                    </m:r>
                                  </m:e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i="1">
                                        <a:latin typeface="Cambria Math"/>
                                        <a:ea typeface="Cambria Math"/>
                                      </a:rPr>
                                      <m:t>∎</m:t>
                                    </m:r>
                                  </m:e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∎</m:t>
                                    </m:r>
                                  </m:e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i="1">
                                        <a:latin typeface="Cambria Math"/>
                                        <a:ea typeface="Cambria Math"/>
                                      </a:rPr>
                                      <m:t>∎</m:t>
                                    </m:r>
                                  </m:e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∎</m:t>
                                    </m:r>
                                  </m:e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i="1">
                                        <a:latin typeface="Cambria Math"/>
                                        <a:ea typeface="Cambria Math"/>
                                      </a:rPr>
                                      <m:t>∎</m:t>
                                    </m:r>
                                  </m:e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i="1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∎</m:t>
                                    </m:r>
                                  </m:e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i="1">
                                        <a:latin typeface="Cambria Math"/>
                                        <a:ea typeface="Cambria Math"/>
                                      </a:rPr>
                                      <m:t>∎</m:t>
                                    </m:r>
                                  </m:e>
                                </m:eqAr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2819400"/>
                <a:ext cx="5058308" cy="248959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2563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point correspondences are needed to determine a similarity transform?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828800" y="3048000"/>
                <a:ext cx="5330305" cy="20487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4000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4000" b="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4000" b="0" i="1" smtClean="0">
                                    <a:latin typeface="Cambria Math"/>
                                  </a:rPr>
                                  <m:t>𝑠</m:t>
                                </m:r>
                                <m:func>
                                  <m:funcPr>
                                    <m:ctrlPr>
                                      <a:rPr lang="en-US" sz="4000" b="0" i="1" smtClean="0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  <m:brk m:alnAt="7"/>
                                      </m:rPr>
                                      <a:rPr lang="en-US" sz="4000" b="0" i="1" smtClean="0">
                                        <a:latin typeface="Cambria Math"/>
                                      </a:rPr>
                                      <m:t>cos</m:t>
                                    </m:r>
                                  </m:fName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4000" b="0" i="1" smtClean="0">
                                        <a:latin typeface="Cambria Math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  <m:e>
                                <m:r>
                                  <a:rPr lang="en-US" sz="4000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4000" b="0" i="1" smtClean="0">
                                    <a:latin typeface="Cambria Math"/>
                                  </a:rPr>
                                  <m:t>𝑠</m:t>
                                </m:r>
                                <m:func>
                                  <m:funcPr>
                                    <m:ctrlPr>
                                      <a:rPr lang="en-US" sz="4000" b="0" i="1" smtClean="0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4000" b="0" i="1" smtClean="0">
                                        <a:latin typeface="Cambria Math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en-US" sz="4000" b="0" i="1" smtClean="0">
                                        <a:latin typeface="Cambria Math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  <m:e>
                                <m:sSub>
                                  <m:sSubPr>
                                    <m:ctrlPr>
                                      <a:rPr lang="en-US" sz="4000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4000" b="0" i="1" smtClean="0">
                                        <a:latin typeface="Cambria Math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sz="4000" b="0" i="1" smtClean="0"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sz="4000" i="1">
                                    <a:latin typeface="Cambria Math"/>
                                  </a:rPr>
                                  <m:t>𝑠</m:t>
                                </m:r>
                                <m:func>
                                  <m:funcPr>
                                    <m:ctrlPr>
                                      <a:rPr lang="en-US" sz="4000" i="1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4000" i="1">
                                        <a:latin typeface="Cambria Math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en-US" sz="4000" i="1">
                                        <a:latin typeface="Cambria Math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  <m:e>
                                <m:r>
                                  <m:rPr>
                                    <m:brk m:alnAt="7"/>
                                  </m:rPr>
                                  <a:rPr lang="en-US" sz="4000" i="1">
                                    <a:latin typeface="Cambria Math"/>
                                  </a:rPr>
                                  <m:t>𝑠</m:t>
                                </m:r>
                                <m:func>
                                  <m:funcPr>
                                    <m:ctrlPr>
                                      <a:rPr lang="en-US" sz="4000" i="1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brk m:alnAt="7"/>
                                      </m:rPr>
                                      <a:rPr lang="en-US" sz="4000" i="1">
                                        <a:latin typeface="Cambria Math"/>
                                      </a:rPr>
                                      <m:t>𝑐</m:t>
                                    </m:r>
                                    <m:r>
                                      <a:rPr lang="en-US" sz="4000" i="1">
                                        <a:latin typeface="Cambria Math"/>
                                      </a:rPr>
                                      <m:t>𝑜𝑠</m:t>
                                    </m:r>
                                  </m:fName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4000" i="1">
                                        <a:latin typeface="Cambria Math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  <m:e>
                                <m:sSub>
                                  <m:sSubPr>
                                    <m:ctrlPr>
                                      <a:rPr lang="en-US" sz="4000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4000" b="0" i="1" smtClean="0">
                                        <a:latin typeface="Cambria Math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sz="4000" b="0" i="1" smtClean="0">
                                        <a:latin typeface="Cambria Math"/>
                                      </a:rPr>
                                      <m:t>𝑗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sz="40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40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40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3048000"/>
                <a:ext cx="5330305" cy="204876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5685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find the true among the false?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pic>
        <p:nvPicPr>
          <p:cNvPr id="1026" name="Picture 2" descr="https://faculty-web.msoe.edu/yoder/cs498/lab5v2/match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442814"/>
            <a:ext cx="7010400" cy="5250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967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Classic Approach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09600" y="1719263"/>
                <a:ext cx="8229600" cy="4411662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Use </a:t>
                </a:r>
                <a:r>
                  <a:rPr lang="en-US" b="1" i="1" dirty="0" smtClean="0"/>
                  <a:t>all</a:t>
                </a:r>
                <a:r>
                  <a:rPr lang="en-US" dirty="0" smtClean="0"/>
                  <a:t> points to “average out” the errors</a:t>
                </a:r>
              </a:p>
              <a:p>
                <a:pPr marL="0" indent="0" algn="ctr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Ah = b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  <a:ea typeface="Cambria Math"/>
                                  </a:rPr>
                                  <m:t>∎</m:t>
                                </m:r>
                              </m:e>
                              <m:e>
                                <m:r>
                                  <m:rPr>
                                    <m:brk m:alnAt="7"/>
                                  </m:rPr>
                                  <a:rPr lang="en-US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  <a:ea typeface="Cambria Math"/>
                                  </a:rPr>
                                  <m:t>∎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⋯</m:t>
                                </m:r>
                              </m:e>
                              <m:e>
                                <m:r>
                                  <m:rPr>
                                    <m:brk m:alnAt="7"/>
                                  </m:rPr>
                                  <a:rPr lang="en-US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  <a:ea typeface="Cambria Math"/>
                                  </a:rPr>
                                  <m:t>∎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 smtClean="0">
                                    <a:solidFill>
                                      <a:srgbClr val="00B0F0"/>
                                    </a:solidFill>
                                    <a:latin typeface="Cambria Math"/>
                                    <a:ea typeface="Cambria Math"/>
                                  </a:rPr>
                                  <m:t>∎</m:t>
                                </m:r>
                              </m:e>
                              <m:e>
                                <m:r>
                                  <m:rPr>
                                    <m:brk m:alnAt="7"/>
                                  </m:rPr>
                                  <a:rPr lang="en-US" i="1" smtClean="0">
                                    <a:solidFill>
                                      <a:srgbClr val="00B0F0"/>
                                    </a:solidFill>
                                    <a:latin typeface="Cambria Math"/>
                                    <a:ea typeface="Cambria Math"/>
                                  </a:rPr>
                                  <m:t>∎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⋯</m:t>
                                </m:r>
                              </m:e>
                              <m:e>
                                <m:r>
                                  <m:rPr>
                                    <m:brk m:alnAt="7"/>
                                  </m:rPr>
                                  <a:rPr lang="en-US" i="1" smtClean="0">
                                    <a:solidFill>
                                      <a:srgbClr val="00B0F0"/>
                                    </a:solidFill>
                                    <a:latin typeface="Cambria Math"/>
                                    <a:ea typeface="Cambria Math"/>
                                  </a:rPr>
                                  <m:t>∎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⋱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 smtClean="0">
                                    <a:solidFill>
                                      <a:srgbClr val="00B0F0"/>
                                    </a:solidFill>
                                    <a:latin typeface="Cambria Math"/>
                                    <a:ea typeface="Cambria Math"/>
                                  </a:rPr>
                                  <m:t>∎</m:t>
                                </m:r>
                              </m:e>
                              <m:e>
                                <m:r>
                                  <m:rPr>
                                    <m:brk m:alnAt="7"/>
                                  </m:rPr>
                                  <a:rPr lang="en-US" i="1" smtClean="0">
                                    <a:solidFill>
                                      <a:srgbClr val="00B0F0"/>
                                    </a:solidFill>
                                    <a:latin typeface="Cambria Math"/>
                                    <a:ea typeface="Cambria Math"/>
                                  </a:rPr>
                                  <m:t>∎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⋯</m:t>
                                </m:r>
                              </m:e>
                              <m:e>
                                <m:r>
                                  <m:rPr>
                                    <m:brk m:alnAt="7"/>
                                  </m:rPr>
                                  <a:rPr lang="en-US" i="1" smtClean="0">
                                    <a:solidFill>
                                      <a:srgbClr val="00B0F0"/>
                                    </a:solidFill>
                                    <a:latin typeface="Cambria Math"/>
                                    <a:ea typeface="Cambria Math"/>
                                  </a:rPr>
                                  <m:t>∎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∎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∎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∎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/>
                                  <a:ea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  <a:ea typeface="Cambria Math"/>
                                  </a:rPr>
                                  <m:t>∎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 smtClean="0">
                                    <a:solidFill>
                                      <a:srgbClr val="00B0F0"/>
                                    </a:solidFill>
                                    <a:latin typeface="Cambria Math"/>
                                    <a:ea typeface="Cambria Math"/>
                                  </a:rPr>
                                  <m:t>∎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 smtClean="0">
                                    <a:solidFill>
                                      <a:srgbClr val="00B0F0"/>
                                    </a:solidFill>
                                    <a:latin typeface="Cambria Math"/>
                                    <a:ea typeface="Cambria Math"/>
                                  </a:rPr>
                                  <m:t>∎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Stacking up two rows (red and blue) for each point correspondence</a:t>
                </a:r>
              </a:p>
              <a:p>
                <a:pPr marL="0" indent="0">
                  <a:buNone/>
                </a:pPr>
                <a:r>
                  <a:rPr lang="en-US" dirty="0" smtClean="0"/>
                  <a:t>Then solve:</a:t>
                </a:r>
              </a:p>
              <a:p>
                <a:pPr marL="0" indent="0" algn="ctr">
                  <a:buNone/>
                </a:pPr>
                <a:r>
                  <a:rPr lang="en-US" dirty="0" smtClean="0"/>
                  <a:t> h = A\b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1719263"/>
                <a:ext cx="8229600" cy="4411662"/>
              </a:xfrm>
              <a:blipFill rotWithShape="1">
                <a:blip r:embed="rId2"/>
                <a:stretch>
                  <a:fillRect l="-1704" t="-1796" b="-149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441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Classic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Disadvantage: Just like with a simple average, outliers can throw off the result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228600" y="5181600"/>
            <a:ext cx="8686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9" name="Oval 8"/>
          <p:cNvSpPr/>
          <p:nvPr/>
        </p:nvSpPr>
        <p:spPr bwMode="auto">
          <a:xfrm>
            <a:off x="1060035" y="5067300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1600200" y="5067300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2133600" y="5067300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8077200" y="5067300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Down Arrow 12"/>
          <p:cNvSpPr/>
          <p:nvPr/>
        </p:nvSpPr>
        <p:spPr bwMode="auto">
          <a:xfrm>
            <a:off x="3296107" y="4572000"/>
            <a:ext cx="350519" cy="60960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54349" y="4114800"/>
            <a:ext cx="1634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AVERAGE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65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Classic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Throw away outliers and try again</a:t>
            </a:r>
          </a:p>
          <a:p>
            <a:r>
              <a:rPr lang="en-US" dirty="0" smtClean="0"/>
              <a:t>(Won’t work if too far off)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228600" y="5181600"/>
            <a:ext cx="8686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6" name="Oval 5"/>
          <p:cNvSpPr/>
          <p:nvPr/>
        </p:nvSpPr>
        <p:spPr bwMode="auto">
          <a:xfrm>
            <a:off x="1060035" y="5067300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1600200" y="5067300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2133600" y="5067300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8077200" y="5067300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Down Arrow 9"/>
          <p:cNvSpPr/>
          <p:nvPr/>
        </p:nvSpPr>
        <p:spPr bwMode="auto">
          <a:xfrm>
            <a:off x="3296107" y="4572000"/>
            <a:ext cx="350519" cy="60960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51500" y="3804453"/>
            <a:ext cx="16340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OLD AVERAGE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838200" y="4299466"/>
            <a:ext cx="0" cy="172033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5791200" y="4299466"/>
            <a:ext cx="0" cy="179653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7772400" y="4876800"/>
            <a:ext cx="838200" cy="609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flipV="1">
            <a:off x="7772400" y="4876800"/>
            <a:ext cx="685800" cy="762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20" name="Down Arrow 19"/>
          <p:cNvSpPr/>
          <p:nvPr/>
        </p:nvSpPr>
        <p:spPr bwMode="auto">
          <a:xfrm>
            <a:off x="1539240" y="4570685"/>
            <a:ext cx="350519" cy="60960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97483" y="3804452"/>
            <a:ext cx="16340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NEW AVERAGE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overcome?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with a very small sample of matches</a:t>
            </a:r>
          </a:p>
          <a:p>
            <a:r>
              <a:rPr lang="en-US" dirty="0" smtClean="0"/>
              <a:t>Much higher chance that this doesn’t have any outliers</a:t>
            </a:r>
          </a:p>
          <a:p>
            <a:r>
              <a:rPr lang="en-US" dirty="0" smtClean="0"/>
              <a:t>To determine if the small sample is good:</a:t>
            </a:r>
          </a:p>
          <a:p>
            <a:pPr lvl="1"/>
            <a:r>
              <a:rPr lang="en-US" dirty="0" smtClean="0"/>
              <a:t>Use small sample to find entire mapping</a:t>
            </a:r>
          </a:p>
          <a:p>
            <a:pPr lvl="1"/>
            <a:r>
              <a:rPr lang="en-US" dirty="0" smtClean="0"/>
              <a:t>Check other samples against that mapping</a:t>
            </a:r>
          </a:p>
          <a:p>
            <a:pPr lvl="1"/>
            <a:r>
              <a:rPr lang="en-US" dirty="0" smtClean="0"/>
              <a:t>If they all agree, then we must be right!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18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Determining consensus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304800" y="2667000"/>
            <a:ext cx="3886200" cy="2743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4876800" y="2667000"/>
            <a:ext cx="3886200" cy="2743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Parallelogram 6"/>
          <p:cNvSpPr/>
          <p:nvPr/>
        </p:nvSpPr>
        <p:spPr bwMode="auto">
          <a:xfrm rot="720755" flipV="1">
            <a:off x="1483940" y="4123159"/>
            <a:ext cx="856984" cy="422022"/>
          </a:xfrm>
          <a:prstGeom prst="parallelogram">
            <a:avLst>
              <a:gd name="adj" fmla="val 28778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Parallelogram 7"/>
          <p:cNvSpPr/>
          <p:nvPr/>
        </p:nvSpPr>
        <p:spPr bwMode="auto">
          <a:xfrm flipV="1">
            <a:off x="6391408" y="4123159"/>
            <a:ext cx="856984" cy="422022"/>
          </a:xfrm>
          <a:prstGeom prst="parallelogram">
            <a:avLst>
              <a:gd name="adj" fmla="val 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2281187" y="4562375"/>
            <a:ext cx="4966636" cy="578042"/>
          </a:xfrm>
          <a:custGeom>
            <a:avLst/>
            <a:gdLst>
              <a:gd name="connsiteX0" fmla="*/ 0 w 5476838"/>
              <a:gd name="connsiteY0" fmla="*/ 2464068 h 3032368"/>
              <a:gd name="connsiteX1" fmla="*/ 1376413 w 5476838"/>
              <a:gd name="connsiteY1" fmla="*/ 3031958 h 3032368"/>
              <a:gd name="connsiteX2" fmla="*/ 4966636 w 5476838"/>
              <a:gd name="connsiteY2" fmla="*/ 2387066 h 3032368"/>
              <a:gd name="connsiteX3" fmla="*/ 5370897 w 5476838"/>
              <a:gd name="connsiteY3" fmla="*/ 0 h 3032368"/>
              <a:gd name="connsiteX0" fmla="*/ 0 w 4966636"/>
              <a:gd name="connsiteY0" fmla="*/ 77002 h 645302"/>
              <a:gd name="connsiteX1" fmla="*/ 1376413 w 4966636"/>
              <a:gd name="connsiteY1" fmla="*/ 644892 h 645302"/>
              <a:gd name="connsiteX2" fmla="*/ 4966636 w 4966636"/>
              <a:gd name="connsiteY2" fmla="*/ 0 h 645302"/>
              <a:gd name="connsiteX0" fmla="*/ 0 w 4966636"/>
              <a:gd name="connsiteY0" fmla="*/ 77002 h 578042"/>
              <a:gd name="connsiteX1" fmla="*/ 2261937 w 4966636"/>
              <a:gd name="connsiteY1" fmla="*/ 577515 h 578042"/>
              <a:gd name="connsiteX2" fmla="*/ 4966636 w 4966636"/>
              <a:gd name="connsiteY2" fmla="*/ 0 h 578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66636" h="578042">
                <a:moveTo>
                  <a:pt x="0" y="77002"/>
                </a:moveTo>
                <a:cubicBezTo>
                  <a:pt x="274320" y="367364"/>
                  <a:pt x="1434164" y="590349"/>
                  <a:pt x="2261937" y="577515"/>
                </a:cubicBezTo>
                <a:cubicBezTo>
                  <a:pt x="3089710" y="564681"/>
                  <a:pt x="4300889" y="505326"/>
                  <a:pt x="4966636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Freeform 9"/>
          <p:cNvSpPr/>
          <p:nvPr/>
        </p:nvSpPr>
        <p:spPr bwMode="auto">
          <a:xfrm>
            <a:off x="1569719" y="4469067"/>
            <a:ext cx="4831883" cy="506750"/>
          </a:xfrm>
          <a:custGeom>
            <a:avLst/>
            <a:gdLst>
              <a:gd name="connsiteX0" fmla="*/ 0 w 5476838"/>
              <a:gd name="connsiteY0" fmla="*/ 2464068 h 3032368"/>
              <a:gd name="connsiteX1" fmla="*/ 1376413 w 5476838"/>
              <a:gd name="connsiteY1" fmla="*/ 3031958 h 3032368"/>
              <a:gd name="connsiteX2" fmla="*/ 4966636 w 5476838"/>
              <a:gd name="connsiteY2" fmla="*/ 2387066 h 3032368"/>
              <a:gd name="connsiteX3" fmla="*/ 5370897 w 5476838"/>
              <a:gd name="connsiteY3" fmla="*/ 0 h 3032368"/>
              <a:gd name="connsiteX0" fmla="*/ 0 w 4966636"/>
              <a:gd name="connsiteY0" fmla="*/ 77002 h 645302"/>
              <a:gd name="connsiteX1" fmla="*/ 1376413 w 4966636"/>
              <a:gd name="connsiteY1" fmla="*/ 644892 h 645302"/>
              <a:gd name="connsiteX2" fmla="*/ 4966636 w 4966636"/>
              <a:gd name="connsiteY2" fmla="*/ 0 h 645302"/>
              <a:gd name="connsiteX0" fmla="*/ 0 w 4966636"/>
              <a:gd name="connsiteY0" fmla="*/ 77002 h 578042"/>
              <a:gd name="connsiteX1" fmla="*/ 2261937 w 4966636"/>
              <a:gd name="connsiteY1" fmla="*/ 577515 h 578042"/>
              <a:gd name="connsiteX2" fmla="*/ 4966636 w 4966636"/>
              <a:gd name="connsiteY2" fmla="*/ 0 h 578042"/>
              <a:gd name="connsiteX0" fmla="*/ 0 w 4803007"/>
              <a:gd name="connsiteY0" fmla="*/ 0 h 506750"/>
              <a:gd name="connsiteX1" fmla="*/ 2261937 w 4803007"/>
              <a:gd name="connsiteY1" fmla="*/ 500513 h 506750"/>
              <a:gd name="connsiteX2" fmla="*/ 4803007 w 4803007"/>
              <a:gd name="connsiteY2" fmla="*/ 57751 h 506750"/>
              <a:gd name="connsiteX0" fmla="*/ 0 w 4831883"/>
              <a:gd name="connsiteY0" fmla="*/ 0 h 506750"/>
              <a:gd name="connsiteX1" fmla="*/ 2290813 w 4831883"/>
              <a:gd name="connsiteY1" fmla="*/ 500513 h 506750"/>
              <a:gd name="connsiteX2" fmla="*/ 4831883 w 4831883"/>
              <a:gd name="connsiteY2" fmla="*/ 57751 h 50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31883" h="506750">
                <a:moveTo>
                  <a:pt x="0" y="0"/>
                </a:moveTo>
                <a:cubicBezTo>
                  <a:pt x="274320" y="290362"/>
                  <a:pt x="1485499" y="490888"/>
                  <a:pt x="2290813" y="500513"/>
                </a:cubicBezTo>
                <a:cubicBezTo>
                  <a:pt x="3096127" y="510138"/>
                  <a:pt x="4166136" y="563077"/>
                  <a:pt x="4831883" y="57751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Freeform 10"/>
          <p:cNvSpPr/>
          <p:nvPr/>
        </p:nvSpPr>
        <p:spPr bwMode="auto">
          <a:xfrm>
            <a:off x="2247900" y="4123159"/>
            <a:ext cx="5024387" cy="578042"/>
          </a:xfrm>
          <a:custGeom>
            <a:avLst/>
            <a:gdLst>
              <a:gd name="connsiteX0" fmla="*/ 0 w 5476838"/>
              <a:gd name="connsiteY0" fmla="*/ 2464068 h 3032368"/>
              <a:gd name="connsiteX1" fmla="*/ 1376413 w 5476838"/>
              <a:gd name="connsiteY1" fmla="*/ 3031958 h 3032368"/>
              <a:gd name="connsiteX2" fmla="*/ 4966636 w 5476838"/>
              <a:gd name="connsiteY2" fmla="*/ 2387066 h 3032368"/>
              <a:gd name="connsiteX3" fmla="*/ 5370897 w 5476838"/>
              <a:gd name="connsiteY3" fmla="*/ 0 h 3032368"/>
              <a:gd name="connsiteX0" fmla="*/ 0 w 4966636"/>
              <a:gd name="connsiteY0" fmla="*/ 77002 h 645302"/>
              <a:gd name="connsiteX1" fmla="*/ 1376413 w 4966636"/>
              <a:gd name="connsiteY1" fmla="*/ 644892 h 645302"/>
              <a:gd name="connsiteX2" fmla="*/ 4966636 w 4966636"/>
              <a:gd name="connsiteY2" fmla="*/ 0 h 645302"/>
              <a:gd name="connsiteX0" fmla="*/ 0 w 4966636"/>
              <a:gd name="connsiteY0" fmla="*/ 77002 h 578042"/>
              <a:gd name="connsiteX1" fmla="*/ 2261937 w 4966636"/>
              <a:gd name="connsiteY1" fmla="*/ 577515 h 578042"/>
              <a:gd name="connsiteX2" fmla="*/ 4966636 w 4966636"/>
              <a:gd name="connsiteY2" fmla="*/ 0 h 578042"/>
              <a:gd name="connsiteX0" fmla="*/ 0 w 5024387"/>
              <a:gd name="connsiteY0" fmla="*/ 77002 h 578042"/>
              <a:gd name="connsiteX1" fmla="*/ 2261937 w 5024387"/>
              <a:gd name="connsiteY1" fmla="*/ 577515 h 578042"/>
              <a:gd name="connsiteX2" fmla="*/ 5024387 w 5024387"/>
              <a:gd name="connsiteY2" fmla="*/ 0 h 578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24387" h="578042">
                <a:moveTo>
                  <a:pt x="0" y="77002"/>
                </a:moveTo>
                <a:cubicBezTo>
                  <a:pt x="274320" y="367364"/>
                  <a:pt x="1424539" y="590349"/>
                  <a:pt x="2261937" y="577515"/>
                </a:cubicBezTo>
                <a:cubicBezTo>
                  <a:pt x="3099335" y="564681"/>
                  <a:pt x="4358640" y="505326"/>
                  <a:pt x="5024387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Freeform 11"/>
          <p:cNvSpPr/>
          <p:nvPr/>
        </p:nvSpPr>
        <p:spPr bwMode="auto">
          <a:xfrm>
            <a:off x="1533624" y="4038600"/>
            <a:ext cx="4880009" cy="518589"/>
          </a:xfrm>
          <a:custGeom>
            <a:avLst/>
            <a:gdLst>
              <a:gd name="connsiteX0" fmla="*/ 0 w 5476838"/>
              <a:gd name="connsiteY0" fmla="*/ 2464068 h 3032368"/>
              <a:gd name="connsiteX1" fmla="*/ 1376413 w 5476838"/>
              <a:gd name="connsiteY1" fmla="*/ 3031958 h 3032368"/>
              <a:gd name="connsiteX2" fmla="*/ 4966636 w 5476838"/>
              <a:gd name="connsiteY2" fmla="*/ 2387066 h 3032368"/>
              <a:gd name="connsiteX3" fmla="*/ 5370897 w 5476838"/>
              <a:gd name="connsiteY3" fmla="*/ 0 h 3032368"/>
              <a:gd name="connsiteX0" fmla="*/ 0 w 4966636"/>
              <a:gd name="connsiteY0" fmla="*/ 77002 h 645302"/>
              <a:gd name="connsiteX1" fmla="*/ 1376413 w 4966636"/>
              <a:gd name="connsiteY1" fmla="*/ 644892 h 645302"/>
              <a:gd name="connsiteX2" fmla="*/ 4966636 w 4966636"/>
              <a:gd name="connsiteY2" fmla="*/ 0 h 645302"/>
              <a:gd name="connsiteX0" fmla="*/ 0 w 4966636"/>
              <a:gd name="connsiteY0" fmla="*/ 77002 h 578042"/>
              <a:gd name="connsiteX1" fmla="*/ 2261937 w 4966636"/>
              <a:gd name="connsiteY1" fmla="*/ 577515 h 578042"/>
              <a:gd name="connsiteX2" fmla="*/ 4966636 w 4966636"/>
              <a:gd name="connsiteY2" fmla="*/ 0 h 578042"/>
              <a:gd name="connsiteX0" fmla="*/ 0 w 4803007"/>
              <a:gd name="connsiteY0" fmla="*/ 0 h 506750"/>
              <a:gd name="connsiteX1" fmla="*/ 2261937 w 4803007"/>
              <a:gd name="connsiteY1" fmla="*/ 500513 h 506750"/>
              <a:gd name="connsiteX2" fmla="*/ 4803007 w 4803007"/>
              <a:gd name="connsiteY2" fmla="*/ 57751 h 506750"/>
              <a:gd name="connsiteX0" fmla="*/ 0 w 4831883"/>
              <a:gd name="connsiteY0" fmla="*/ 0 h 506750"/>
              <a:gd name="connsiteX1" fmla="*/ 2290813 w 4831883"/>
              <a:gd name="connsiteY1" fmla="*/ 500513 h 506750"/>
              <a:gd name="connsiteX2" fmla="*/ 4831883 w 4831883"/>
              <a:gd name="connsiteY2" fmla="*/ 57751 h 506750"/>
              <a:gd name="connsiteX0" fmla="*/ 0 w 4880009"/>
              <a:gd name="connsiteY0" fmla="*/ 0 h 518589"/>
              <a:gd name="connsiteX1" fmla="*/ 2290813 w 4880009"/>
              <a:gd name="connsiteY1" fmla="*/ 500513 h 518589"/>
              <a:gd name="connsiteX2" fmla="*/ 4880009 w 4880009"/>
              <a:gd name="connsiteY2" fmla="*/ 105878 h 518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80009" h="518589">
                <a:moveTo>
                  <a:pt x="0" y="0"/>
                </a:moveTo>
                <a:cubicBezTo>
                  <a:pt x="274320" y="290362"/>
                  <a:pt x="1477478" y="482867"/>
                  <a:pt x="2290813" y="500513"/>
                </a:cubicBezTo>
                <a:cubicBezTo>
                  <a:pt x="3104148" y="518159"/>
                  <a:pt x="4214262" y="611204"/>
                  <a:pt x="4880009" y="105878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3124200" y="3733800"/>
            <a:ext cx="76200" cy="76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1874332" y="4297894"/>
            <a:ext cx="76200" cy="76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6802066" y="4297894"/>
            <a:ext cx="76200" cy="76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7924800" y="3429000"/>
            <a:ext cx="76200" cy="76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Freeform 12"/>
          <p:cNvSpPr/>
          <p:nvPr/>
        </p:nvSpPr>
        <p:spPr bwMode="auto">
          <a:xfrm>
            <a:off x="1911630" y="3490175"/>
            <a:ext cx="6048676" cy="1199746"/>
          </a:xfrm>
          <a:custGeom>
            <a:avLst/>
            <a:gdLst>
              <a:gd name="connsiteX0" fmla="*/ 0 w 5476838"/>
              <a:gd name="connsiteY0" fmla="*/ 2464068 h 3032368"/>
              <a:gd name="connsiteX1" fmla="*/ 1376413 w 5476838"/>
              <a:gd name="connsiteY1" fmla="*/ 3031958 h 3032368"/>
              <a:gd name="connsiteX2" fmla="*/ 4966636 w 5476838"/>
              <a:gd name="connsiteY2" fmla="*/ 2387066 h 3032368"/>
              <a:gd name="connsiteX3" fmla="*/ 5370897 w 5476838"/>
              <a:gd name="connsiteY3" fmla="*/ 0 h 3032368"/>
              <a:gd name="connsiteX0" fmla="*/ 0 w 4966636"/>
              <a:gd name="connsiteY0" fmla="*/ 77002 h 645302"/>
              <a:gd name="connsiteX1" fmla="*/ 1376413 w 4966636"/>
              <a:gd name="connsiteY1" fmla="*/ 644892 h 645302"/>
              <a:gd name="connsiteX2" fmla="*/ 4966636 w 4966636"/>
              <a:gd name="connsiteY2" fmla="*/ 0 h 645302"/>
              <a:gd name="connsiteX0" fmla="*/ 0 w 4966636"/>
              <a:gd name="connsiteY0" fmla="*/ 77002 h 578042"/>
              <a:gd name="connsiteX1" fmla="*/ 2261937 w 4966636"/>
              <a:gd name="connsiteY1" fmla="*/ 577515 h 578042"/>
              <a:gd name="connsiteX2" fmla="*/ 4966636 w 4966636"/>
              <a:gd name="connsiteY2" fmla="*/ 0 h 578042"/>
              <a:gd name="connsiteX0" fmla="*/ 0 w 6095435"/>
              <a:gd name="connsiteY0" fmla="*/ 1014153 h 1556471"/>
              <a:gd name="connsiteX1" fmla="*/ 2261937 w 6095435"/>
              <a:gd name="connsiteY1" fmla="*/ 1514666 h 1556471"/>
              <a:gd name="connsiteX2" fmla="*/ 6095435 w 6095435"/>
              <a:gd name="connsiteY2" fmla="*/ 0 h 1556471"/>
              <a:gd name="connsiteX0" fmla="*/ 0 w 6095435"/>
              <a:gd name="connsiteY0" fmla="*/ 1014153 h 1302088"/>
              <a:gd name="connsiteX1" fmla="*/ 3367699 w 6095435"/>
              <a:gd name="connsiteY1" fmla="*/ 1214071 h 1302088"/>
              <a:gd name="connsiteX2" fmla="*/ 6095435 w 6095435"/>
              <a:gd name="connsiteY2" fmla="*/ 0 h 1302088"/>
              <a:gd name="connsiteX0" fmla="*/ 0 w 6095435"/>
              <a:gd name="connsiteY0" fmla="*/ 1014153 h 1391996"/>
              <a:gd name="connsiteX1" fmla="*/ 3313947 w 6095435"/>
              <a:gd name="connsiteY1" fmla="*/ 1329004 h 1391996"/>
              <a:gd name="connsiteX2" fmla="*/ 6095435 w 6095435"/>
              <a:gd name="connsiteY2" fmla="*/ 0 h 1391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095435" h="1391996">
                <a:moveTo>
                  <a:pt x="0" y="1014153"/>
                </a:moveTo>
                <a:cubicBezTo>
                  <a:pt x="274320" y="1304515"/>
                  <a:pt x="2298041" y="1498029"/>
                  <a:pt x="3313947" y="1329004"/>
                </a:cubicBezTo>
                <a:cubicBezTo>
                  <a:pt x="4329853" y="1159979"/>
                  <a:pt x="5429688" y="505326"/>
                  <a:pt x="6095435" y="0"/>
                </a:cubicBez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Freeform 17"/>
          <p:cNvSpPr/>
          <p:nvPr/>
        </p:nvSpPr>
        <p:spPr bwMode="auto">
          <a:xfrm>
            <a:off x="1911630" y="4355731"/>
            <a:ext cx="4920916" cy="444433"/>
          </a:xfrm>
          <a:custGeom>
            <a:avLst/>
            <a:gdLst>
              <a:gd name="connsiteX0" fmla="*/ 0 w 5476838"/>
              <a:gd name="connsiteY0" fmla="*/ 2464068 h 3032368"/>
              <a:gd name="connsiteX1" fmla="*/ 1376413 w 5476838"/>
              <a:gd name="connsiteY1" fmla="*/ 3031958 h 3032368"/>
              <a:gd name="connsiteX2" fmla="*/ 4966636 w 5476838"/>
              <a:gd name="connsiteY2" fmla="*/ 2387066 h 3032368"/>
              <a:gd name="connsiteX3" fmla="*/ 5370897 w 5476838"/>
              <a:gd name="connsiteY3" fmla="*/ 0 h 3032368"/>
              <a:gd name="connsiteX0" fmla="*/ 0 w 4966636"/>
              <a:gd name="connsiteY0" fmla="*/ 77002 h 645302"/>
              <a:gd name="connsiteX1" fmla="*/ 1376413 w 4966636"/>
              <a:gd name="connsiteY1" fmla="*/ 644892 h 645302"/>
              <a:gd name="connsiteX2" fmla="*/ 4966636 w 4966636"/>
              <a:gd name="connsiteY2" fmla="*/ 0 h 645302"/>
              <a:gd name="connsiteX0" fmla="*/ 0 w 4966636"/>
              <a:gd name="connsiteY0" fmla="*/ 77002 h 578042"/>
              <a:gd name="connsiteX1" fmla="*/ 2261937 w 4966636"/>
              <a:gd name="connsiteY1" fmla="*/ 577515 h 578042"/>
              <a:gd name="connsiteX2" fmla="*/ 4966636 w 4966636"/>
              <a:gd name="connsiteY2" fmla="*/ 0 h 578042"/>
              <a:gd name="connsiteX0" fmla="*/ 0 w 4958957"/>
              <a:gd name="connsiteY0" fmla="*/ 15115 h 515650"/>
              <a:gd name="connsiteX1" fmla="*/ 2261937 w 4958957"/>
              <a:gd name="connsiteY1" fmla="*/ 515628 h 515650"/>
              <a:gd name="connsiteX2" fmla="*/ 4958957 w 4958957"/>
              <a:gd name="connsiteY2" fmla="*/ 0 h 515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58957" h="515650">
                <a:moveTo>
                  <a:pt x="0" y="15115"/>
                </a:moveTo>
                <a:cubicBezTo>
                  <a:pt x="274320" y="305477"/>
                  <a:pt x="1435444" y="518147"/>
                  <a:pt x="2261937" y="515628"/>
                </a:cubicBezTo>
                <a:cubicBezTo>
                  <a:pt x="3088430" y="513109"/>
                  <a:pt x="4293210" y="505326"/>
                  <a:pt x="4958957" y="0"/>
                </a:cubicBez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2732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RANSAC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do 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choose 4 random points </a:t>
            </a:r>
            <a:r>
              <a:rPr lang="en-US" i="1" dirty="0" smtClean="0"/>
              <a:t>[e.g.]</a:t>
            </a:r>
          </a:p>
          <a:p>
            <a:pPr marL="0" indent="0">
              <a:buNone/>
            </a:pPr>
            <a:r>
              <a:rPr lang="en-US" i="1" dirty="0"/>
              <a:t> </a:t>
            </a:r>
            <a:r>
              <a:rPr lang="en-US" i="1" dirty="0" smtClean="0"/>
              <a:t>  </a:t>
            </a:r>
            <a:r>
              <a:rPr lang="en-US" dirty="0" smtClean="0"/>
              <a:t>use those points to find the transform T</a:t>
            </a:r>
          </a:p>
          <a:p>
            <a:pPr marL="0" indent="0">
              <a:buNone/>
            </a:pPr>
            <a:r>
              <a:rPr lang="en-US" i="1" dirty="0"/>
              <a:t> </a:t>
            </a:r>
            <a:r>
              <a:rPr lang="en-US" i="1" dirty="0" smtClean="0"/>
              <a:t>  </a:t>
            </a:r>
            <a:r>
              <a:rPr lang="en-US" dirty="0" smtClean="0"/>
              <a:t>apply the transform to the remaining points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count the # </a:t>
            </a:r>
            <a:r>
              <a:rPr lang="en-US" i="1" dirty="0" smtClean="0"/>
              <a:t>m</a:t>
            </a:r>
            <a:r>
              <a:rPr lang="en-US" dirty="0" smtClean="0"/>
              <a:t> of transformed points </a:t>
            </a:r>
            <a:r>
              <a:rPr lang="en-US" dirty="0"/>
              <a:t>meeting: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 ||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tranformed</a:t>
            </a:r>
            <a:r>
              <a:rPr lang="en-US" dirty="0" smtClean="0"/>
              <a:t> -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meas</a:t>
            </a:r>
            <a:r>
              <a:rPr lang="en-US" dirty="0" smtClean="0"/>
              <a:t>||</a:t>
            </a:r>
            <a:r>
              <a:rPr lang="en-US" baseline="30000" dirty="0" smtClean="0"/>
              <a:t>2 </a:t>
            </a:r>
            <a:r>
              <a:rPr lang="en-US" dirty="0" smtClean="0"/>
              <a:t>&lt; 3 pix </a:t>
            </a:r>
            <a:r>
              <a:rPr lang="en-US" i="1" dirty="0" smtClean="0"/>
              <a:t>[e.g.]</a:t>
            </a:r>
          </a:p>
          <a:p>
            <a:pPr marL="0" indent="0">
              <a:buNone/>
            </a:pPr>
            <a:r>
              <a:rPr lang="en-US" dirty="0" smtClean="0"/>
              <a:t>} while (m &lt; 30% of points); </a:t>
            </a:r>
            <a:r>
              <a:rPr lang="en-US" i="1" dirty="0" smtClean="0"/>
              <a:t>[e.g.]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536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few samples can we 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 need just enough samples to be able to solve for the complete transform.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Example: Translation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Exercise: Write a transform to translate homogeneous points down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i</a:t>
            </a:r>
            <a:r>
              <a:rPr lang="en-US" dirty="0"/>
              <a:t> </a:t>
            </a:r>
            <a:r>
              <a:rPr lang="en-US" dirty="0" smtClean="0"/>
              <a:t>and right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j</a:t>
            </a:r>
            <a:r>
              <a:rPr lang="en-US" dirty="0"/>
              <a:t>.</a:t>
            </a:r>
            <a:endParaRPr lang="en-US" baseline="-250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56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Network">
  <a:themeElements>
    <a:clrScheme name="2_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15905</TotalTime>
  <Words>501</Words>
  <Application>Microsoft Office PowerPoint</Application>
  <PresentationFormat>On-screen Show (4:3)</PresentationFormat>
  <Paragraphs>78</Paragraphs>
  <Slides>12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2_Network</vt:lpstr>
      <vt:lpstr>CS-498  Computer Vision</vt:lpstr>
      <vt:lpstr>How to find the true among the false?</vt:lpstr>
      <vt:lpstr>Classic Approach</vt:lpstr>
      <vt:lpstr>Classic Approach</vt:lpstr>
      <vt:lpstr>Classic Approach</vt:lpstr>
      <vt:lpstr>How to overcome?</vt:lpstr>
      <vt:lpstr>Determining consensus</vt:lpstr>
      <vt:lpstr>RANSAC</vt:lpstr>
      <vt:lpstr>How few samples can we use?</vt:lpstr>
      <vt:lpstr>How few samples can we use?</vt:lpstr>
      <vt:lpstr>To find the full homography, we need to find eight numbers</vt:lpstr>
      <vt:lpstr>Exercise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Josiah A Yoder - Post Meeting</cp:lastModifiedBy>
  <cp:revision>922</cp:revision>
  <cp:lastPrinted>2015-01-23T14:58:57Z</cp:lastPrinted>
  <dcterms:created xsi:type="dcterms:W3CDTF">1999-09-06T21:32:20Z</dcterms:created>
  <dcterms:modified xsi:type="dcterms:W3CDTF">2015-01-23T18:21:54Z</dcterms:modified>
</cp:coreProperties>
</file>