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65" r:id="rId2"/>
    <p:sldId id="373" r:id="rId3"/>
    <p:sldId id="374" r:id="rId4"/>
    <p:sldId id="366" r:id="rId5"/>
    <p:sldId id="367" r:id="rId6"/>
    <p:sldId id="370" r:id="rId7"/>
    <p:sldId id="371" r:id="rId8"/>
    <p:sldId id="372" r:id="rId9"/>
    <p:sldId id="376" r:id="rId10"/>
    <p:sldId id="377" r:id="rId11"/>
    <p:sldId id="378" r:id="rId12"/>
    <p:sldId id="379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89505" autoAdjust="0"/>
  </p:normalViewPr>
  <p:slideViewPr>
    <p:cSldViewPr>
      <p:cViewPr>
        <p:scale>
          <a:sx n="100" d="100"/>
          <a:sy n="100" d="100"/>
        </p:scale>
        <p:origin x="-58" y="109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January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1/30/2015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7, Day 2</a:t>
            </a:r>
          </a:p>
          <a:p>
            <a:pPr lvl="1"/>
            <a:r>
              <a:rPr lang="en-US" altLang="en-US" dirty="0" smtClean="0"/>
              <a:t>Camera Parameters</a:t>
            </a:r>
          </a:p>
          <a:p>
            <a:pPr lvl="2"/>
            <a:r>
              <a:rPr lang="en-US" altLang="en-US" dirty="0" smtClean="0"/>
              <a:t>Intrinsic </a:t>
            </a:r>
            <a:r>
              <a:rPr lang="en-US" altLang="en-US" dirty="0" smtClean="0"/>
              <a:t>Calibration</a:t>
            </a:r>
          </a:p>
          <a:p>
            <a:pPr lvl="3"/>
            <a:r>
              <a:rPr lang="en-US" altLang="en-US" dirty="0" smtClean="0"/>
              <a:t>Linear</a:t>
            </a:r>
          </a:p>
          <a:p>
            <a:pPr lvl="3"/>
            <a:r>
              <a:rPr lang="en-US" altLang="en-US" dirty="0" smtClean="0"/>
              <a:t>Radial Distortion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(Extrinsic Calibration?)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for radial </a:t>
            </a:r>
            <a:r>
              <a:rPr lang="en-US" dirty="0" err="1" smtClean="0"/>
              <a:t>distotion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new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old</a:t>
            </a:r>
            <a:r>
              <a:rPr lang="en-US" baseline="-25000" dirty="0" smtClean="0"/>
              <a:t> </a:t>
            </a:r>
            <a:r>
              <a:rPr lang="en-US" dirty="0" smtClean="0"/>
              <a:t>(1+c</a:t>
            </a:r>
            <a:r>
              <a:rPr lang="en-US" baseline="-25000" dirty="0" smtClean="0"/>
              <a:t>x1</a:t>
            </a:r>
            <a:r>
              <a:rPr lang="en-US" dirty="0" smtClean="0"/>
              <a:t>x</a:t>
            </a:r>
            <a:r>
              <a:rPr lang="en-US" baseline="-25000" dirty="0" smtClean="0"/>
              <a:t>old</a:t>
            </a:r>
            <a:r>
              <a:rPr lang="en-US" baseline="30000" dirty="0" smtClean="0"/>
              <a:t>2</a:t>
            </a:r>
            <a:r>
              <a:rPr lang="en-US" dirty="0" smtClean="0"/>
              <a:t>+c</a:t>
            </a:r>
            <a:r>
              <a:rPr lang="en-US" baseline="-25000" dirty="0" smtClean="0"/>
              <a:t>x2</a:t>
            </a:r>
            <a:r>
              <a:rPr lang="en-US" dirty="0" smtClean="0"/>
              <a:t>x</a:t>
            </a:r>
            <a:r>
              <a:rPr lang="en-US" baseline="-25000" dirty="0" smtClean="0"/>
              <a:t>old</a:t>
            </a:r>
            <a:r>
              <a:rPr lang="en-US" baseline="30000" dirty="0" smtClean="0"/>
              <a:t>4</a:t>
            </a:r>
            <a:r>
              <a:rPr lang="en-US" dirty="0" smtClean="0"/>
              <a:t>+…)</a:t>
            </a:r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new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baseline="-25000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1+c</a:t>
            </a:r>
            <a:r>
              <a:rPr lang="en-US" baseline="-25000" dirty="0" smtClean="0"/>
              <a:t>y1</a:t>
            </a:r>
            <a:r>
              <a:rPr lang="en-US" dirty="0" smtClean="0"/>
              <a:t>y</a:t>
            </a:r>
            <a:r>
              <a:rPr lang="en-US" baseline="-25000" dirty="0" smtClean="0"/>
              <a:t>old</a:t>
            </a:r>
            <a:r>
              <a:rPr lang="en-US" baseline="30000" dirty="0" smtClean="0"/>
              <a:t>2</a:t>
            </a:r>
            <a:r>
              <a:rPr lang="en-US" dirty="0" smtClean="0"/>
              <a:t>+c</a:t>
            </a:r>
            <a:r>
              <a:rPr lang="en-US" baseline="-25000" dirty="0" smtClean="0"/>
              <a:t>y2</a:t>
            </a:r>
            <a:r>
              <a:rPr lang="en-US" dirty="0" smtClean="0"/>
              <a:t>y</a:t>
            </a:r>
            <a:r>
              <a:rPr lang="en-US" baseline="-25000" dirty="0" smtClean="0"/>
              <a:t>old</a:t>
            </a:r>
            <a:r>
              <a:rPr lang="en-US" baseline="30000" dirty="0" smtClean="0"/>
              <a:t>4</a:t>
            </a:r>
            <a:r>
              <a:rPr lang="en-US" dirty="0"/>
              <a:t>+…)</a:t>
            </a:r>
            <a:endParaRPr lang="en-US" baseline="-25000" dirty="0"/>
          </a:p>
          <a:p>
            <a:pPr marL="0" indent="0">
              <a:buNone/>
            </a:pP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5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Extrinsics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changes as the camera moves</a:t>
            </a:r>
          </a:p>
          <a:p>
            <a:r>
              <a:rPr lang="en-US" dirty="0" smtClean="0"/>
              <a:t>Translation – position of optic center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x,y,z</a:t>
            </a:r>
            <a:r>
              <a:rPr lang="en-US" dirty="0" smtClean="0"/>
              <a:t>] – 3 numbers</a:t>
            </a:r>
          </a:p>
          <a:p>
            <a:r>
              <a:rPr lang="en-US" dirty="0" smtClean="0"/>
              <a:t>Rotation – Multiplication of three rotation matrices, around each axis</a:t>
            </a:r>
          </a:p>
          <a:p>
            <a:pPr lvl="1"/>
            <a:r>
              <a:rPr lang="en-US" dirty="0" smtClean="0"/>
              <a:t>Roll, pitch, yaw – 3 numbers</a:t>
            </a:r>
          </a:p>
          <a:p>
            <a:pPr lvl="1"/>
            <a:r>
              <a:rPr lang="en-US" dirty="0" smtClean="0"/>
              <a:t>Matrix has 9 numbers, but these can </a:t>
            </a:r>
          </a:p>
          <a:p>
            <a:pPr marL="344487" lvl="1" indent="0">
              <a:buNone/>
            </a:pPr>
            <a:r>
              <a:rPr lang="en-US" dirty="0"/>
              <a:t> </a:t>
            </a:r>
            <a:r>
              <a:rPr lang="en-US" dirty="0" smtClean="0"/>
              <a:t>be found from just 3, and will always have values</a:t>
            </a:r>
          </a:p>
          <a:p>
            <a:pPr marL="344487" lvl="1" indent="0">
              <a:buNone/>
            </a:pPr>
            <a:r>
              <a:rPr lang="en-US" dirty="0"/>
              <a:t> </a:t>
            </a:r>
            <a:r>
              <a:rPr lang="en-US" dirty="0" smtClean="0"/>
              <a:t>between -1 and 1; very constrained.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62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[Insert </a:t>
            </a:r>
            <a:r>
              <a:rPr lang="en-US" smtClean="0"/>
              <a:t>full transform here]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54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Parallelogram 4"/>
          <p:cNvSpPr/>
          <p:nvPr/>
        </p:nvSpPr>
        <p:spPr bwMode="auto">
          <a:xfrm rot="1000599" flipV="1">
            <a:off x="1707879" y="3384082"/>
            <a:ext cx="1905000" cy="1123206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792480" y="3134364"/>
            <a:ext cx="1112520" cy="811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92480" y="3945685"/>
            <a:ext cx="1036320" cy="3215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2480" y="3945685"/>
            <a:ext cx="2636520" cy="811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792480" y="3604330"/>
            <a:ext cx="2636520" cy="341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92480" y="3945684"/>
            <a:ext cx="75438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597421" y="3907586"/>
            <a:ext cx="69579" cy="929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990600" y="4000500"/>
            <a:ext cx="1606821" cy="1104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95894" y="520267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center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51054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axis intersects unit plane perpendicularly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561282" y="3945686"/>
            <a:ext cx="848918" cy="11010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914400" y="2286000"/>
            <a:ext cx="1371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914400" y="2743200"/>
            <a:ext cx="1905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914400" y="2743200"/>
            <a:ext cx="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43838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701419" y="28733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14121" y="23299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Pinhole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(linear in homogeneous coordinates)</a:t>
            </a:r>
          </a:p>
          <a:p>
            <a:pPr marL="0" indent="0">
              <a:buNone/>
            </a:pPr>
            <a:r>
              <a:rPr lang="en-US" dirty="0" smtClean="0"/>
              <a:t>Projection model:</a:t>
            </a:r>
          </a:p>
          <a:p>
            <a:pPr marL="0" indent="0">
              <a:buNone/>
            </a:pPr>
            <a:r>
              <a:rPr lang="en-US" dirty="0" smtClean="0"/>
              <a:t>Light projects along straight line onto unit plane</a:t>
            </a:r>
          </a:p>
          <a:p>
            <a:pPr marL="0" indent="0">
              <a:buNone/>
            </a:pPr>
            <a:r>
              <a:rPr lang="en-US" dirty="0" smtClean="0"/>
              <a:t>To find the pixel index in each dimension,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multiply by pixels/unit (focal length)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 the index of the optic center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1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Calibration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Intrinsic Parameters describe the part of the calibration that does not change if you move or rotate the camera</a:t>
                </a:r>
              </a:p>
              <a:p>
                <a:r>
                  <a:rPr lang="en-US" dirty="0" smtClean="0"/>
                  <a:t>“Unit” camera: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1796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8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“Full” camera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= focal length in the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direction (pixels per unit distance along unit plane in the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direction)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f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= focal length in the j direction (pixels per unit distance along unit plane in the j direction)</a:t>
                </a:r>
              </a:p>
              <a:p>
                <a:pPr marL="0" indent="0">
                  <a:buNone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= center of the image, measured in pixels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c</a:t>
                </a:r>
                <a:r>
                  <a:rPr lang="en-US" baseline="-25000" dirty="0" err="1" smtClean="0"/>
                  <a:t>j</a:t>
                </a:r>
                <a:r>
                  <a:rPr lang="en-US" dirty="0"/>
                  <a:t> </a:t>
                </a:r>
                <a:r>
                  <a:rPr lang="en-US" dirty="0" smtClean="0"/>
                  <a:t>= center of the image, measured in pixels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r="-1111" b="-14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30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the information on the previous slides,</a:t>
            </a:r>
          </a:p>
          <a:p>
            <a:pPr marL="0" indent="0">
              <a:buNone/>
            </a:pPr>
            <a:r>
              <a:rPr lang="en-US" dirty="0" smtClean="0"/>
              <a:t>Suppose a camera has the following parameters:</a:t>
            </a:r>
          </a:p>
          <a:p>
            <a:pPr marL="0" indent="0">
              <a:buNone/>
            </a:pPr>
            <a:r>
              <a:rPr lang="en-US" dirty="0" smtClean="0"/>
              <a:t>Both focal lengths – 100 pixels/unit</a:t>
            </a:r>
          </a:p>
          <a:p>
            <a:pPr marL="0" indent="0">
              <a:buNone/>
            </a:pPr>
            <a:r>
              <a:rPr lang="en-US" dirty="0" smtClean="0"/>
              <a:t>Center – 50 pixels down, 75 pixels to the right</a:t>
            </a:r>
          </a:p>
          <a:p>
            <a:pPr marL="0" indent="0">
              <a:buNone/>
            </a:pPr>
            <a:r>
              <a:rPr lang="en-US" dirty="0" smtClean="0"/>
              <a:t>Find:</a:t>
            </a:r>
          </a:p>
          <a:p>
            <a:pPr marL="0" indent="0">
              <a:buNone/>
            </a:pPr>
            <a:r>
              <a:rPr lang="en-US" dirty="0" smtClean="0"/>
              <a:t>     1. The </a:t>
            </a:r>
            <a:r>
              <a:rPr lang="en-US" dirty="0" err="1" smtClean="0"/>
              <a:t>i,j</a:t>
            </a:r>
            <a:r>
              <a:rPr lang="en-US" dirty="0" smtClean="0"/>
              <a:t> coordinates of the point (0,0,10)</a:t>
            </a:r>
          </a:p>
          <a:p>
            <a:pPr marL="0" indent="0">
              <a:buNone/>
            </a:pPr>
            <a:r>
              <a:rPr lang="en-US" dirty="0" smtClean="0"/>
              <a:t>     2. The </a:t>
            </a:r>
            <a:r>
              <a:rPr lang="en-US" dirty="0" err="1" smtClean="0"/>
              <a:t>i,j</a:t>
            </a:r>
            <a:r>
              <a:rPr lang="en-US" dirty="0" smtClean="0"/>
              <a:t> coordinates of the point (0,10,10)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1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, j, </a:t>
            </a:r>
            <a:r>
              <a:rPr lang="en-US" b="1" dirty="0" smtClean="0"/>
              <a:t>and z</a:t>
            </a:r>
            <a:r>
              <a:rPr lang="en-US" dirty="0" smtClean="0"/>
              <a:t>… find x and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0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Distortion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took a picture of concentric circles…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762000" y="2895600"/>
            <a:ext cx="3200400" cy="3048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990600" y="3113314"/>
            <a:ext cx="2743200" cy="26125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203960" y="3323772"/>
            <a:ext cx="2301240" cy="21916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953000" y="2968171"/>
            <a:ext cx="3048000" cy="290285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05400" y="3113314"/>
            <a:ext cx="2743200" cy="26125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318760" y="3323772"/>
            <a:ext cx="2301240" cy="21916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33400" y="2677886"/>
            <a:ext cx="3657600" cy="348342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876800" y="2895600"/>
            <a:ext cx="3200400" cy="3048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884420" y="1676400"/>
            <a:ext cx="41148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It might come out like…</a:t>
            </a:r>
            <a:endParaRPr lang="en-US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528060" y="6161314"/>
            <a:ext cx="4114800" cy="112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This is radial distortion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844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Distortion Pinhole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Projection model:</a:t>
            </a:r>
          </a:p>
          <a:p>
            <a:pPr marL="0" indent="0">
              <a:buNone/>
            </a:pPr>
            <a:r>
              <a:rPr lang="en-US" dirty="0" smtClean="0"/>
              <a:t>Light projects along straight line onto unit plane</a:t>
            </a:r>
          </a:p>
          <a:p>
            <a:pPr marL="0" indent="0">
              <a:buNone/>
            </a:pPr>
            <a:r>
              <a:rPr lang="en-US" b="1" i="1" dirty="0" smtClean="0"/>
              <a:t>Within unit plane,</a:t>
            </a:r>
            <a:r>
              <a:rPr lang="en-US" dirty="0" smtClean="0"/>
              <a:t> account for radial distortion</a:t>
            </a:r>
          </a:p>
          <a:p>
            <a:pPr marL="0" indent="0">
              <a:buNone/>
            </a:pPr>
            <a:r>
              <a:rPr lang="en-US" dirty="0" smtClean="0"/>
              <a:t>To find the pixel index in each dimension,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multiply by pixels/unit (focal length)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 the index of the optic center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16086</TotalTime>
  <Words>483</Words>
  <Application>Microsoft Office PowerPoint</Application>
  <PresentationFormat>On-screen Show (4:3)</PresentationFormat>
  <Paragraphs>84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CS-498  Computer Vision</vt:lpstr>
      <vt:lpstr>PowerPoint Presentation</vt:lpstr>
      <vt:lpstr>Linear Pinhole Camera</vt:lpstr>
      <vt:lpstr>Intrinsic Calibration</vt:lpstr>
      <vt:lpstr>“Full” camera</vt:lpstr>
      <vt:lpstr>Exercise</vt:lpstr>
      <vt:lpstr>Lab Exercise</vt:lpstr>
      <vt:lpstr>Radial Distortion</vt:lpstr>
      <vt:lpstr>Radial Distortion Pinhole Camera</vt:lpstr>
      <vt:lpstr>Equations for radial distotion</vt:lpstr>
      <vt:lpstr>Extrinsics Parameters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944</cp:revision>
  <cp:lastPrinted>2015-01-23T14:58:57Z</cp:lastPrinted>
  <dcterms:created xsi:type="dcterms:W3CDTF">1999-09-06T21:32:20Z</dcterms:created>
  <dcterms:modified xsi:type="dcterms:W3CDTF">2015-01-30T15:55:25Z</dcterms:modified>
</cp:coreProperties>
</file>