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65" r:id="rId2"/>
    <p:sldId id="366" r:id="rId3"/>
    <p:sldId id="369" r:id="rId4"/>
    <p:sldId id="367" r:id="rId5"/>
    <p:sldId id="368" r:id="rId6"/>
    <p:sldId id="371" r:id="rId7"/>
    <p:sldId id="370" r:id="rId8"/>
    <p:sldId id="373" r:id="rId9"/>
    <p:sldId id="379" r:id="rId10"/>
    <p:sldId id="372" r:id="rId11"/>
    <p:sldId id="374" r:id="rId12"/>
    <p:sldId id="375" r:id="rId13"/>
    <p:sldId id="376" r:id="rId14"/>
    <p:sldId id="378" r:id="rId15"/>
    <p:sldId id="377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75358" autoAdjust="0"/>
  </p:normalViewPr>
  <p:slideViewPr>
    <p:cSldViewPr>
      <p:cViewPr>
        <p:scale>
          <a:sx n="70" d="100"/>
          <a:sy n="70" d="100"/>
        </p:scale>
        <p:origin x="360" y="16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2/16/2015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position</a:t>
            </a:r>
            <a:r>
              <a:rPr lang="en-US" baseline="0" dirty="0" smtClean="0"/>
              <a:t> (and scale) in the image, decide if there is a face in the window.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3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0.7397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0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For question, eliminate the “tree</a:t>
            </a:r>
            <a:r>
              <a:rPr lang="en-US" baseline="0" smtClean="0"/>
              <a:t>” circle.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9, Class </a:t>
            </a:r>
            <a:r>
              <a:rPr lang="en-US" altLang="en-US" dirty="0" smtClean="0"/>
              <a:t>2 and Week 10, Class 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Face Detection</a:t>
            </a:r>
          </a:p>
          <a:p>
            <a:pPr lvl="2"/>
            <a:r>
              <a:rPr lang="en-US" altLang="en-US" dirty="0" smtClean="0"/>
              <a:t>Sliding window approach</a:t>
            </a:r>
          </a:p>
          <a:p>
            <a:pPr lvl="2"/>
            <a:r>
              <a:rPr lang="en-US" altLang="en-US" dirty="0" smtClean="0"/>
              <a:t>Cascade of Boosted </a:t>
            </a:r>
            <a:r>
              <a:rPr lang="en-US" altLang="en-US" dirty="0" err="1" smtClean="0"/>
              <a:t>Haar</a:t>
            </a:r>
            <a:r>
              <a:rPr lang="en-US" altLang="en-US" dirty="0"/>
              <a:t>-like Features </a:t>
            </a:r>
            <a:r>
              <a:rPr lang="en-US" altLang="en-US" dirty="0" smtClean="0"/>
              <a:t>(Viola </a:t>
            </a:r>
            <a:r>
              <a:rPr lang="en-US" altLang="en-US" dirty="0"/>
              <a:t>and </a:t>
            </a:r>
            <a:r>
              <a:rPr lang="en-US" altLang="en-US" dirty="0" smtClean="0"/>
              <a:t>Jones)</a:t>
            </a:r>
          </a:p>
          <a:p>
            <a:pPr lvl="1"/>
            <a:r>
              <a:rPr lang="en-US" altLang="en-US" dirty="0" smtClean="0"/>
              <a:t>Object detection</a:t>
            </a:r>
          </a:p>
          <a:p>
            <a:pPr lvl="2"/>
            <a:r>
              <a:rPr lang="en-US" altLang="en-US" dirty="0" smtClean="0"/>
              <a:t>Sliding window approach</a:t>
            </a:r>
          </a:p>
          <a:p>
            <a:pPr lvl="2"/>
            <a:r>
              <a:rPr lang="en-US" altLang="en-US" dirty="0" smtClean="0"/>
              <a:t>Histogram of Gradient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Haar</a:t>
            </a:r>
            <a:r>
              <a:rPr lang="en-US" dirty="0" smtClean="0"/>
              <a:t>-like features don’t work so well for detecting a picture of a standing person (“pedestrian”)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Instead, we use something more like SIFT.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1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HoG</a:t>
            </a:r>
            <a:r>
              <a:rPr lang="en-US" dirty="0" smtClean="0"/>
              <a:t>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Something like SIFT</a:t>
            </a:r>
            <a:r>
              <a:rPr lang="en-US" dirty="0" smtClean="0"/>
              <a:t>:  (Simplified description)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81200" y="2275115"/>
            <a:ext cx="3886200" cy="441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72000" y="2275115"/>
            <a:ext cx="0" cy="441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276600" y="2275115"/>
            <a:ext cx="0" cy="441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867400" y="2275115"/>
            <a:ext cx="0" cy="441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5" idx="1"/>
          </p:cNvCxnSpPr>
          <p:nvPr/>
        </p:nvCxnSpPr>
        <p:spPr bwMode="auto">
          <a:xfrm>
            <a:off x="1981200" y="4484915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981200" y="33528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981200" y="54864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895600" y="2743200"/>
            <a:ext cx="1828800" cy="14478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>
            <a:stCxn id="19" idx="4"/>
          </p:cNvCxnSpPr>
          <p:nvPr/>
        </p:nvCxnSpPr>
        <p:spPr bwMode="auto">
          <a:xfrm>
            <a:off x="3810000" y="4191000"/>
            <a:ext cx="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276600" y="5943600"/>
            <a:ext cx="533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810000" y="59436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2895600" y="44196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0" y="44196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4724400" y="2057400"/>
            <a:ext cx="1371600" cy="1143000"/>
            <a:chOff x="4724400" y="2057400"/>
            <a:chExt cx="1371600" cy="1143000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4844143" y="3162300"/>
            <a:ext cx="1371600" cy="1143000"/>
            <a:chOff x="4724400" y="2057400"/>
            <a:chExt cx="1371600" cy="1143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4844143" y="4193721"/>
            <a:ext cx="1371600" cy="1143000"/>
            <a:chOff x="4724400" y="2057400"/>
            <a:chExt cx="1371600" cy="114300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4827815" y="5774870"/>
            <a:ext cx="1371600" cy="696686"/>
            <a:chOff x="4724400" y="2503714"/>
            <a:chExt cx="1371600" cy="696686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flipV="1">
              <a:off x="5181600" y="2503714"/>
              <a:ext cx="244928" cy="3156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 flipH="1">
            <a:off x="1967895" y="2068285"/>
            <a:ext cx="1219200" cy="1143000"/>
            <a:chOff x="4724400" y="2057400"/>
            <a:chExt cx="1371600" cy="114300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 flipH="1">
            <a:off x="3136295" y="2487384"/>
            <a:ext cx="1219200" cy="696686"/>
            <a:chOff x="4724400" y="2503714"/>
            <a:chExt cx="1371600" cy="696686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 flipH="1">
            <a:off x="3101219" y="3608614"/>
            <a:ext cx="1219200" cy="696686"/>
            <a:chOff x="4724400" y="2503714"/>
            <a:chExt cx="1371600" cy="696686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83" name="Group 82"/>
          <p:cNvGrpSpPr/>
          <p:nvPr/>
        </p:nvGrpSpPr>
        <p:grpSpPr>
          <a:xfrm flipH="1">
            <a:off x="3136295" y="4596492"/>
            <a:ext cx="1219200" cy="696686"/>
            <a:chOff x="4724400" y="2503714"/>
            <a:chExt cx="1371600" cy="696686"/>
          </a:xfrm>
        </p:grpSpPr>
        <p:cxnSp>
          <p:nvCxnSpPr>
            <p:cNvPr id="84" name="Straight Arrow Connector 83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 flipH="1">
            <a:off x="3101219" y="5742213"/>
            <a:ext cx="1219200" cy="696686"/>
            <a:chOff x="4724400" y="2503714"/>
            <a:chExt cx="1371600" cy="696686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5" name="Straight Arrow Connector 94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 flipH="1">
            <a:off x="1759857" y="5744933"/>
            <a:ext cx="1219200" cy="696686"/>
            <a:chOff x="4724400" y="2503714"/>
            <a:chExt cx="1371600" cy="696686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3" name="Straight Arrow Connector 102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4" name="Straight Arrow Connector 103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5" name="Straight Arrow Connector 104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6" name="Straight Arrow Connector 105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 flipH="1">
            <a:off x="1738085" y="4667248"/>
            <a:ext cx="1219200" cy="696686"/>
            <a:chOff x="4724400" y="2503714"/>
            <a:chExt cx="1371600" cy="696686"/>
          </a:xfrm>
        </p:grpSpPr>
        <p:cxnSp>
          <p:nvCxnSpPr>
            <p:cNvPr id="108" name="Straight Arrow Connector 107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 flipH="1">
            <a:off x="1759857" y="3575957"/>
            <a:ext cx="1219200" cy="696686"/>
            <a:chOff x="4724400" y="2503714"/>
            <a:chExt cx="1371600" cy="696686"/>
          </a:xfrm>
        </p:grpSpPr>
        <p:cxnSp>
          <p:nvCxnSpPr>
            <p:cNvPr id="116" name="Straight Arrow Connector 115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1" name="Straight Arrow Connector 120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3" name="Group 122"/>
          <p:cNvGrpSpPr/>
          <p:nvPr/>
        </p:nvGrpSpPr>
        <p:grpSpPr>
          <a:xfrm flipH="1">
            <a:off x="2120295" y="2220685"/>
            <a:ext cx="1219200" cy="1143000"/>
            <a:chOff x="4724400" y="2057400"/>
            <a:chExt cx="1371600" cy="1143000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9" name="Straight Arrow Connector 12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30" name="Straight Arrow Connector 12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280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HoG</a:t>
            </a:r>
            <a:r>
              <a:rPr lang="en-US" dirty="0" smtClean="0"/>
              <a:t> “feature:” Length of each histogram arrow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237345" y="3780063"/>
            <a:ext cx="1371600" cy="1143000"/>
            <a:chOff x="4724400" y="2057400"/>
            <a:chExt cx="1371600" cy="1143000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1300845" y="5619751"/>
            <a:ext cx="1371600" cy="696686"/>
            <a:chOff x="4724400" y="2503714"/>
            <a:chExt cx="1371600" cy="696686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V="1">
              <a:off x="5181600" y="2503714"/>
              <a:ext cx="244928" cy="3156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 flipH="1">
            <a:off x="1084945" y="2373085"/>
            <a:ext cx="1219200" cy="1143000"/>
            <a:chOff x="4724400" y="2057400"/>
            <a:chExt cx="1371600" cy="114300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886200" y="1892010"/>
                <a:ext cx="621965" cy="4636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892010"/>
                <a:ext cx="621965" cy="46360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 bwMode="auto">
          <a:xfrm flipV="1">
            <a:off x="1986645" y="2133600"/>
            <a:ext cx="1899555" cy="620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215245" y="2373085"/>
            <a:ext cx="1747155" cy="446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438400" y="2596242"/>
            <a:ext cx="1524000" cy="538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2151745" y="2865663"/>
            <a:ext cx="1810655" cy="459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1986645" y="3135085"/>
            <a:ext cx="1975755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1694545" y="3439885"/>
            <a:ext cx="2267855" cy="141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758045" y="3657600"/>
            <a:ext cx="21281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1758045" y="3780063"/>
            <a:ext cx="2204355" cy="182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29" idx="1"/>
          </p:cNvCxnSpPr>
          <p:nvPr/>
        </p:nvCxnSpPr>
        <p:spPr bwMode="auto">
          <a:xfrm flipV="1">
            <a:off x="1694545" y="4210049"/>
            <a:ext cx="2191655" cy="16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872345" y="4378777"/>
            <a:ext cx="20900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608945" y="4542063"/>
            <a:ext cx="1277255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1923145" y="4846863"/>
            <a:ext cx="2039255" cy="182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1758045" y="4938031"/>
            <a:ext cx="2204355" cy="3197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1453245" y="5029200"/>
            <a:ext cx="2432955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1389745" y="5097915"/>
            <a:ext cx="2572655" cy="6742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1237345" y="5097915"/>
            <a:ext cx="2725055" cy="932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758045" y="5777594"/>
            <a:ext cx="2204355" cy="538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1758045" y="5564301"/>
            <a:ext cx="0" cy="371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1694545" y="3962400"/>
            <a:ext cx="0" cy="5687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 flipV="1">
            <a:off x="1872345" y="2443842"/>
            <a:ext cx="25400" cy="6912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53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Describe</a:t>
            </a:r>
            <a:r>
              <a:rPr lang="en-US" dirty="0" smtClean="0"/>
              <a:t> one way we might compare two </a:t>
            </a:r>
            <a:r>
              <a:rPr lang="en-US" dirty="0" err="1" smtClean="0"/>
              <a:t>HoG</a:t>
            </a:r>
            <a:r>
              <a:rPr lang="en-US" dirty="0" smtClean="0"/>
              <a:t> features to see if they are similar.</a:t>
            </a:r>
          </a:p>
          <a:p>
            <a:r>
              <a:rPr lang="en-US" dirty="0" smtClean="0"/>
              <a:t>(Hint: Think of how SIFT features are compared.)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3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“perspective”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of each number as a dimension.</a:t>
            </a:r>
          </a:p>
          <a:p>
            <a:pPr marL="0" indent="0">
              <a:buNone/>
            </a:pPr>
            <a:r>
              <a:rPr lang="en-US" dirty="0" smtClean="0"/>
              <a:t>Find a plane cutting through the dimensions.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Exercise: Is this classifier linear or affine?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5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these points in “</a:t>
            </a:r>
            <a:r>
              <a:rPr lang="en-US" dirty="0" err="1" smtClean="0"/>
              <a:t>HoG</a:t>
            </a:r>
            <a:r>
              <a:rPr lang="en-US" dirty="0" smtClean="0"/>
              <a:t>” space: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Draw an ROC curve for the performance of at finding people (white circles)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295400" y="31242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356757" y="42672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19800" y="3211286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48400" y="43815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25886" y="38481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347357" y="4631871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781800" y="3733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8800" y="4865914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86000" y="4191000"/>
            <a:ext cx="3810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671457" y="3752850"/>
            <a:ext cx="3810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191985" y="3352800"/>
            <a:ext cx="2558143" cy="2313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561114" y="2805793"/>
            <a:ext cx="2558143" cy="2313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scanning-window approach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3681412" cy="237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99751"/>
            <a:ext cx="3976688" cy="113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5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looking for faces in a 100x100 grid.  Suppose there are no faces in the image. If we have a detector with a false-positive rate of 1%, how many false faces will we find?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false-positive rate do you need to find only one false face every ten video-frames (same size)?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2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Haar</a:t>
            </a:r>
            <a:r>
              <a:rPr lang="en-US" dirty="0" smtClean="0"/>
              <a:t>-like features.</a:t>
            </a:r>
          </a:p>
          <a:p>
            <a:pPr marL="0" indent="0">
              <a:buNone/>
            </a:pPr>
            <a:r>
              <a:rPr lang="en-US" dirty="0" err="1" smtClean="0"/>
              <a:t>Intepretation</a:t>
            </a:r>
            <a:r>
              <a:rPr lang="en-US" dirty="0" smtClean="0"/>
              <a:t>: Simple features similar to a </a:t>
            </a:r>
            <a:r>
              <a:rPr lang="en-US" dirty="0" err="1" smtClean="0"/>
              <a:t>dervative</a:t>
            </a:r>
            <a:r>
              <a:rPr lang="en-US" dirty="0" smtClean="0"/>
              <a:t>-of-</a:t>
            </a:r>
            <a:r>
              <a:rPr lang="en-US" dirty="0" err="1" smtClean="0"/>
              <a:t>gaussian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to compute: Within face box, add the pixel values in the white boxes, and subtract the black 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436914" y="4800600"/>
            <a:ext cx="21336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5105400"/>
            <a:ext cx="457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5105400"/>
            <a:ext cx="4572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29200" y="4800600"/>
            <a:ext cx="2133600" cy="1828800"/>
            <a:chOff x="5029200" y="4800600"/>
            <a:chExt cx="2133600" cy="1828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5029200" y="4800600"/>
              <a:ext cx="2133600" cy="1828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25886" y="5595257"/>
              <a:ext cx="359228" cy="50074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25886" y="4985657"/>
              <a:ext cx="370114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25886" y="6106886"/>
              <a:ext cx="370114" cy="52251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6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Haar</a:t>
            </a:r>
            <a:r>
              <a:rPr lang="en-US" dirty="0" smtClean="0"/>
              <a:t>-like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</a:t>
            </a:r>
          </a:p>
          <a:p>
            <a:r>
              <a:rPr lang="en-US" dirty="0"/>
              <a:t>e</a:t>
            </a:r>
            <a:r>
              <a:rPr lang="en-US" dirty="0" smtClean="0"/>
              <a:t>.g. this feature will be strong if eyes are in the right place: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fairly weak. (About four of these can keep 90% while rejecting about 50% of faces)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895600" y="3309257"/>
            <a:ext cx="2133600" cy="1828800"/>
            <a:chOff x="5029200" y="4800600"/>
            <a:chExt cx="2133600" cy="1828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029200" y="4800600"/>
              <a:ext cx="2133600" cy="1828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900057" y="5334000"/>
              <a:ext cx="359228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29943" y="5334000"/>
              <a:ext cx="370114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270171" y="5334000"/>
              <a:ext cx="370114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2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with a machine 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endParaRPr lang="en-US" dirty="0" smtClean="0"/>
          </a:p>
          <a:p>
            <a:pPr lvl="1"/>
            <a:r>
              <a:rPr lang="en-US" dirty="0" smtClean="0"/>
              <a:t>Repeat:</a:t>
            </a:r>
          </a:p>
          <a:p>
            <a:pPr lvl="2"/>
            <a:r>
              <a:rPr lang="en-US" dirty="0" smtClean="0"/>
              <a:t>Tries all features</a:t>
            </a:r>
          </a:p>
          <a:p>
            <a:pPr lvl="2"/>
            <a:r>
              <a:rPr lang="en-US" dirty="0" smtClean="0"/>
              <a:t>Picks the best one</a:t>
            </a:r>
          </a:p>
          <a:p>
            <a:pPr lvl="2"/>
            <a:r>
              <a:rPr lang="en-US" dirty="0" smtClean="0"/>
              <a:t>Blend it together with previously picked features</a:t>
            </a:r>
          </a:p>
          <a:p>
            <a:pPr lvl="2"/>
            <a:endParaRPr lang="en-US" dirty="0"/>
          </a:p>
          <a:p>
            <a:r>
              <a:rPr lang="en-US" dirty="0" smtClean="0"/>
              <a:t>(Note: Most folks today are finding Support Vector Machines to work better… who knows what the fad of the future will be?)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5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 of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Chain </a:t>
            </a:r>
            <a:r>
              <a:rPr lang="en-US" dirty="0" err="1" smtClean="0"/>
              <a:t>adaboost</a:t>
            </a:r>
            <a:r>
              <a:rPr lang="en-US" dirty="0" smtClean="0"/>
              <a:t> classifiers together</a:t>
            </a:r>
          </a:p>
          <a:p>
            <a:pPr marL="0" indent="0">
              <a:buNone/>
            </a:pPr>
            <a:r>
              <a:rPr lang="en-US" dirty="0" smtClean="0"/>
              <a:t>Each one removes e.g. 50% of false positives</a:t>
            </a:r>
          </a:p>
          <a:p>
            <a:pPr marL="0" indent="0">
              <a:buNone/>
            </a:pPr>
            <a:r>
              <a:rPr lang="en-US" dirty="0" smtClean="0"/>
              <a:t>While maintaining e.g. 99% of true positives.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562100" y="4180114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4180114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10200" y="4190999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4169227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 bwMode="auto">
          <a:xfrm>
            <a:off x="2705100" y="4675414"/>
            <a:ext cx="800100" cy="10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 bwMode="auto">
          <a:xfrm>
            <a:off x="4648200" y="4675414"/>
            <a:ext cx="762000" cy="10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6553200" y="4664527"/>
            <a:ext cx="685800" cy="21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2"/>
          </p:cNvCxnSpPr>
          <p:nvPr/>
        </p:nvCxnSpPr>
        <p:spPr bwMode="auto">
          <a:xfrm>
            <a:off x="2133600" y="5170714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087586" y="5159827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976257" y="5181599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810500" y="5159827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387443" y="4686299"/>
            <a:ext cx="685800" cy="21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66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one removes e.g. 50% of false positives</a:t>
            </a:r>
          </a:p>
          <a:p>
            <a:pPr marL="0" indent="0">
              <a:buNone/>
            </a:pPr>
            <a:r>
              <a:rPr lang="en-US" dirty="0"/>
              <a:t>While maintaining e.g. 99% of true positives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How many stages do you need to achieve 1 false positive per several frames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With this many stages, roughly what will the true-positive rate be?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b="1" i="1" dirty="0" smtClean="0"/>
              <a:t>Describe</a:t>
            </a:r>
            <a:r>
              <a:rPr lang="en-US" dirty="0" smtClean="0"/>
              <a:t> the tradeoff between increasing the length of the cascade and keeping it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4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one removes e.g. 50% of false positives</a:t>
            </a:r>
          </a:p>
          <a:p>
            <a:pPr marL="0" indent="0">
              <a:buNone/>
            </a:pPr>
            <a:r>
              <a:rPr lang="en-US" dirty="0"/>
              <a:t>While maintaining e.g. 99% of true positives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Suppose we make a second classifier with higher standards (e.g. 30% FP, 99% TP).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the advantages/disadvantages of doing this?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7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16760</TotalTime>
  <Words>571</Words>
  <Application>Microsoft Office PowerPoint</Application>
  <PresentationFormat>On-screen Show (4:3)</PresentationFormat>
  <Paragraphs>115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CS-498  Computer Vision</vt:lpstr>
      <vt:lpstr>Face Detection</vt:lpstr>
      <vt:lpstr>Exercise</vt:lpstr>
      <vt:lpstr>How to decide?</vt:lpstr>
      <vt:lpstr>Haar-like features</vt:lpstr>
      <vt:lpstr>Combine with a machine learning algorithm</vt:lpstr>
      <vt:lpstr>Cascade of Filters</vt:lpstr>
      <vt:lpstr>Exercise</vt:lpstr>
      <vt:lpstr>PowerPoint Presentation</vt:lpstr>
      <vt:lpstr>Detecting People</vt:lpstr>
      <vt:lpstr>HoG detector</vt:lpstr>
      <vt:lpstr>HoG “feature:” Length of each histogram arrow</vt:lpstr>
      <vt:lpstr>Exercise</vt:lpstr>
      <vt:lpstr>Another “perspective”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985</cp:revision>
  <cp:lastPrinted>2015-01-23T14:58:57Z</cp:lastPrinted>
  <dcterms:created xsi:type="dcterms:W3CDTF">1999-09-06T21:32:20Z</dcterms:created>
  <dcterms:modified xsi:type="dcterms:W3CDTF">2015-02-16T15:55:55Z</dcterms:modified>
</cp:coreProperties>
</file>