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22"/>
  </p:notesMasterIdLst>
  <p:handoutMasterIdLst>
    <p:handoutMasterId r:id="rId23"/>
  </p:handoutMasterIdLst>
  <p:sldIdLst>
    <p:sldId id="365" r:id="rId2"/>
    <p:sldId id="382" r:id="rId3"/>
    <p:sldId id="384" r:id="rId4"/>
    <p:sldId id="380" r:id="rId5"/>
    <p:sldId id="381" r:id="rId6"/>
    <p:sldId id="366" r:id="rId7"/>
    <p:sldId id="369" r:id="rId8"/>
    <p:sldId id="367" r:id="rId9"/>
    <p:sldId id="368" r:id="rId10"/>
    <p:sldId id="371" r:id="rId11"/>
    <p:sldId id="370" r:id="rId12"/>
    <p:sldId id="373" r:id="rId13"/>
    <p:sldId id="379" r:id="rId14"/>
    <p:sldId id="372" r:id="rId15"/>
    <p:sldId id="374" r:id="rId16"/>
    <p:sldId id="375" r:id="rId17"/>
    <p:sldId id="376" r:id="rId18"/>
    <p:sldId id="378" r:id="rId19"/>
    <p:sldId id="377" r:id="rId20"/>
    <p:sldId id="383" r:id="rId2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6">
          <p15:clr>
            <a:srgbClr val="A4A3A4"/>
          </p15:clr>
        </p15:guide>
        <p15:guide id="2" pos="224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A0075"/>
    <a:srgbClr val="5600AC"/>
    <a:srgbClr val="34006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890" autoAdjust="0"/>
    <p:restoredTop sz="75358" autoAdjust="0"/>
  </p:normalViewPr>
  <p:slideViewPr>
    <p:cSldViewPr>
      <p:cViewPr>
        <p:scale>
          <a:sx n="50" d="100"/>
          <a:sy n="50" d="100"/>
        </p:scale>
        <p:origin x="1358" y="2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363" y="0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14 February 2017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363" y="8948738"/>
            <a:ext cx="3089275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DD2BF401-1B98-4271-A08F-066931A391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33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CS-498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200" y="0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F3CB3431-B092-40AD-9E79-07537C70DE1B}" type="datetime1">
              <a:rPr lang="en-US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200" y="4484688"/>
            <a:ext cx="5202238" cy="426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69375"/>
            <a:ext cx="3122613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Josiah Yoder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200" y="8969375"/>
            <a:ext cx="3119438" cy="449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250D4903-2343-49CB-8D39-0F40E8FD1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199" name="Picture 8"/>
          <p:cNvPicPr>
            <a:picLocks noRot="1"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4425" y="673100"/>
            <a:ext cx="4903788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8927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CS-498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C684AA2E-27AE-47C9-BF9E-50D51DC7156B}" type="datetime1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2/14/2017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kumimoji="0" lang="en-US" altLang="en-US" smtClean="0">
                <a:latin typeface="Times New Roman" pitchFamily="18" charset="0"/>
              </a:rPr>
              <a:t>Dr. Josiah Yoder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1pPr>
            <a:lvl2pPr marL="725488" indent="-27940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2pPr>
            <a:lvl3pPr marL="111760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3pPr>
            <a:lvl4pPr marL="1565275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4pPr>
            <a:lvl5pPr marL="2012950" indent="-222250" eaLnBrk="0" hangingPunct="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charset="0"/>
              </a:defRPr>
            </a:lvl5pPr>
            <a:lvl6pPr marL="24701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6pPr>
            <a:lvl7pPr marL="29273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7pPr>
            <a:lvl8pPr marL="33845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8pPr>
            <a:lvl9pPr marL="3841750" indent="-2222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8BEE5A40-C0F6-48B9-8234-71EBE0403AF3}" type="slidenum">
              <a:rPr kumimoji="0" lang="en-US" altLang="en-US" smtClean="0">
                <a:latin typeface="Times New Roman" pitchFamily="18" charset="0"/>
              </a:rPr>
              <a:pPr eaLnBrk="1" hangingPunct="1">
                <a:spcBef>
                  <a:spcPct val="0"/>
                </a:spcBef>
              </a:pPr>
              <a:t>1</a:t>
            </a:fld>
            <a:endParaRPr kumimoji="0" lang="en-US" altLang="en-US" smtClean="0">
              <a:latin typeface="Times New Roman" pitchFamily="18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74750" y="673100"/>
            <a:ext cx="4783138" cy="3587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/>
              <a:t>Print 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each position</a:t>
            </a:r>
            <a:r>
              <a:rPr lang="en-US" baseline="0" dirty="0" smtClean="0"/>
              <a:t> (and scale) in the image, decide if there is a face in the window.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300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768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0.7397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0806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For question, eliminate the “tree” circle.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23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TODO:</a:t>
            </a:r>
            <a:r>
              <a:rPr lang="en-US" baseline="0" dirty="0" smtClean="0"/>
              <a:t> For question, eliminate the “tree</a:t>
            </a:r>
            <a:r>
              <a:rPr lang="en-US" baseline="0" smtClean="0"/>
              <a:t>” circle.</a:t>
            </a:r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CS-498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F3CB3431-B092-40AD-9E79-07537C70DE1B}" type="datetime1">
              <a:rPr lang="en-US" smtClean="0"/>
              <a:pPr>
                <a:defRPr/>
              </a:pPr>
              <a:t>2/14/2017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50D4903-2343-49CB-8D39-0F40E8FD174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243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4C3F57-8EC5-42F6-B5BF-C99CB963DF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4136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A0B6CB-ED6D-491A-B763-E8032451326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3927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CB6A7-8AD0-45E3-B2DF-741089AAA6E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6388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9B0E4-B0FD-4184-922D-E3C7D34725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143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0230D4-35D7-4E0D-9D5D-73D90A7388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3017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4D99D1-A327-4101-A220-1AE4846839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0331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57C6F-D659-492F-9A25-90B7F36414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8853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7B6062-158C-4C69-B0E5-8399264563C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8852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0F3B32-54ED-411E-A1FC-529B2B65BA5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852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34224-40C2-44FE-8922-AA7FD351F6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2920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BE349C-629C-4522-9717-1DF58D71A86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3310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CS-498 Dr. Josiah Yoder Slide style: Dr.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4D28C7F2-73BA-4C17-BAA7-B81ED65AFFA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pollev.com/yoderj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CS-498 </a:t>
            </a:r>
            <a:br>
              <a:rPr lang="en-US" altLang="en-US" smtClean="0"/>
            </a:br>
            <a:r>
              <a:rPr lang="en-US" altLang="en-US" smtClean="0"/>
              <a:t>Computer Vision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Week 9, Class 2 and Week 10, Class 1</a:t>
            </a:r>
          </a:p>
          <a:p>
            <a:pPr lvl="1"/>
            <a:r>
              <a:rPr lang="en-US" altLang="en-US" dirty="0" smtClean="0"/>
              <a:t>3D reconstruction from smart-phone images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Face </a:t>
            </a:r>
            <a:r>
              <a:rPr lang="en-US" altLang="en-US" dirty="0" smtClean="0"/>
              <a:t>Detection</a:t>
            </a:r>
          </a:p>
          <a:p>
            <a:pPr lvl="2"/>
            <a:r>
              <a:rPr lang="en-US" altLang="en-US" dirty="0" smtClean="0"/>
              <a:t>Sliding window approach</a:t>
            </a:r>
          </a:p>
          <a:p>
            <a:pPr lvl="2"/>
            <a:r>
              <a:rPr lang="en-US" altLang="en-US" dirty="0" smtClean="0"/>
              <a:t>Cascade of Boosted </a:t>
            </a:r>
            <a:r>
              <a:rPr lang="en-US" altLang="en-US" dirty="0" err="1" smtClean="0"/>
              <a:t>Haar</a:t>
            </a:r>
            <a:r>
              <a:rPr lang="en-US" altLang="en-US" dirty="0"/>
              <a:t>-like Features </a:t>
            </a:r>
            <a:r>
              <a:rPr lang="en-US" altLang="en-US" dirty="0" smtClean="0"/>
              <a:t>(Viola </a:t>
            </a:r>
            <a:r>
              <a:rPr lang="en-US" altLang="en-US" dirty="0"/>
              <a:t>and </a:t>
            </a:r>
            <a:r>
              <a:rPr lang="en-US" altLang="en-US" dirty="0" smtClean="0"/>
              <a:t>Jones)</a:t>
            </a:r>
          </a:p>
          <a:p>
            <a:pPr lvl="1"/>
            <a:r>
              <a:rPr lang="en-US" altLang="en-US" dirty="0" smtClean="0"/>
              <a:t>Object detection</a:t>
            </a:r>
          </a:p>
          <a:p>
            <a:pPr lvl="2"/>
            <a:r>
              <a:rPr lang="en-US" altLang="en-US" dirty="0" smtClean="0"/>
              <a:t>Histogram of Gradient</a:t>
            </a:r>
          </a:p>
          <a:p>
            <a:r>
              <a:rPr lang="en-US" altLang="en-US" dirty="0" smtClean="0"/>
              <a:t>Today:</a:t>
            </a:r>
            <a:endParaRPr lang="en-US" altLang="en-US" dirty="0"/>
          </a:p>
          <a:p>
            <a:pPr lvl="1"/>
            <a:r>
              <a:rPr lang="en-US" altLang="en-US" dirty="0" smtClean="0"/>
              <a:t>10-11 am </a:t>
            </a:r>
            <a:r>
              <a:rPr lang="en-US" altLang="en-US" dirty="0"/>
              <a:t>office hour still held</a:t>
            </a:r>
          </a:p>
          <a:p>
            <a:pPr lvl="1"/>
            <a:r>
              <a:rPr lang="en-US" altLang="en-US" b="1" dirty="0"/>
              <a:t>11-12 am office hour cancelled</a:t>
            </a:r>
          </a:p>
          <a:p>
            <a:endParaRPr lang="en-US" altLang="en-US" dirty="0" smtClean="0"/>
          </a:p>
          <a:p>
            <a:pPr lvl="2"/>
            <a:endParaRPr lang="en-US" altLang="en-US" dirty="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2C9E849-C2FC-484D-B0D2-101E2CD3A2C1}" type="slidenum">
              <a:rPr lang="en-US" altLang="en-US" sz="2400" smtClean="0"/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Combine with a machine learning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Adaboost</a:t>
            </a:r>
            <a:endParaRPr lang="en-US" dirty="0" smtClean="0"/>
          </a:p>
          <a:p>
            <a:pPr lvl="1"/>
            <a:r>
              <a:rPr lang="en-US" dirty="0" smtClean="0"/>
              <a:t>Repeat:</a:t>
            </a:r>
          </a:p>
          <a:p>
            <a:pPr lvl="2"/>
            <a:r>
              <a:rPr lang="en-US" dirty="0" smtClean="0"/>
              <a:t>Tries all features</a:t>
            </a:r>
          </a:p>
          <a:p>
            <a:pPr lvl="2"/>
            <a:r>
              <a:rPr lang="en-US" dirty="0" smtClean="0"/>
              <a:t>Picks the best one</a:t>
            </a:r>
          </a:p>
          <a:p>
            <a:pPr lvl="2"/>
            <a:r>
              <a:rPr lang="en-US" dirty="0" smtClean="0"/>
              <a:t>Blend it together with previously picked features</a:t>
            </a:r>
          </a:p>
          <a:p>
            <a:pPr lvl="2"/>
            <a:endParaRPr lang="en-US" dirty="0"/>
          </a:p>
          <a:p>
            <a:r>
              <a:rPr lang="en-US" dirty="0" smtClean="0"/>
              <a:t>Note from Winter 2014-2015: </a:t>
            </a:r>
            <a:r>
              <a:rPr lang="en-US" dirty="0" smtClean="0"/>
              <a:t>Most folks today are finding Support Vector Machines to work better… who knows what the fad of the future will be</a:t>
            </a:r>
            <a:r>
              <a:rPr lang="en-US" dirty="0" smtClean="0"/>
              <a:t>? (</a:t>
            </a:r>
            <a:r>
              <a:rPr lang="en-US" dirty="0" smtClean="0"/>
              <a:t>In 2012, </a:t>
            </a:r>
            <a:r>
              <a:rPr lang="en-US" dirty="0" err="1" smtClean="0"/>
              <a:t>Krizhevsky</a:t>
            </a:r>
            <a:r>
              <a:rPr lang="en-US" dirty="0" smtClean="0"/>
              <a:t> et al started using deep nets. What’s next?)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152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Cascade of Filters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Chain </a:t>
            </a:r>
            <a:r>
              <a:rPr lang="en-US" dirty="0" err="1" smtClean="0"/>
              <a:t>adaboost</a:t>
            </a:r>
            <a:r>
              <a:rPr lang="en-US" dirty="0" smtClean="0"/>
              <a:t> classifiers together</a:t>
            </a:r>
          </a:p>
          <a:p>
            <a:pPr marL="0" indent="0">
              <a:buNone/>
            </a:pPr>
            <a:r>
              <a:rPr lang="en-US" dirty="0" smtClean="0"/>
              <a:t>Each one removes e.g. 50% of false positives</a:t>
            </a:r>
          </a:p>
          <a:p>
            <a:pPr marL="0" indent="0">
              <a:buNone/>
            </a:pPr>
            <a:r>
              <a:rPr lang="en-US" dirty="0" smtClean="0"/>
              <a:t>While maintaining e.g. 99% of true positives.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562100" y="4180114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505200" y="4180114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410200" y="4190999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239000" y="4169227"/>
            <a:ext cx="1143000" cy="990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0" name="Straight Arrow Connector 9"/>
          <p:cNvCxnSpPr>
            <a:stCxn id="5" idx="3"/>
          </p:cNvCxnSpPr>
          <p:nvPr/>
        </p:nvCxnSpPr>
        <p:spPr bwMode="auto">
          <a:xfrm>
            <a:off x="2705100" y="4675414"/>
            <a:ext cx="800100" cy="10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6" idx="3"/>
            <a:endCxn id="7" idx="1"/>
          </p:cNvCxnSpPr>
          <p:nvPr/>
        </p:nvCxnSpPr>
        <p:spPr bwMode="auto">
          <a:xfrm>
            <a:off x="4648200" y="4675414"/>
            <a:ext cx="762000" cy="108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5" name="Straight Arrow Connector 14"/>
          <p:cNvCxnSpPr/>
          <p:nvPr/>
        </p:nvCxnSpPr>
        <p:spPr bwMode="auto">
          <a:xfrm>
            <a:off x="6553200" y="4664527"/>
            <a:ext cx="685800" cy="21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8" name="Straight Arrow Connector 17"/>
          <p:cNvCxnSpPr>
            <a:stCxn id="5" idx="2"/>
          </p:cNvCxnSpPr>
          <p:nvPr/>
        </p:nvCxnSpPr>
        <p:spPr bwMode="auto">
          <a:xfrm>
            <a:off x="2133600" y="5170714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>
            <a:off x="4087586" y="5159827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5976257" y="5181599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1" name="Straight Arrow Connector 20"/>
          <p:cNvCxnSpPr/>
          <p:nvPr/>
        </p:nvCxnSpPr>
        <p:spPr bwMode="auto">
          <a:xfrm>
            <a:off x="7810500" y="5159827"/>
            <a:ext cx="0" cy="77288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/>
          <p:nvPr/>
        </p:nvCxnSpPr>
        <p:spPr bwMode="auto">
          <a:xfrm>
            <a:off x="8387443" y="4686299"/>
            <a:ext cx="685800" cy="21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186692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one removes e.g. 50% of false positives</a:t>
            </a:r>
          </a:p>
          <a:p>
            <a:pPr marL="0" indent="0">
              <a:buNone/>
            </a:pPr>
            <a:r>
              <a:rPr lang="en-US" dirty="0"/>
              <a:t>While maintaining e.g. 99% of true positives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How many stages do you need to achieve 1 false positive per several frames?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dirty="0" smtClean="0"/>
              <a:t>With this many stages, roughly what will the true-positive rate be?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b="1" i="1" dirty="0" smtClean="0"/>
              <a:t>Describe</a:t>
            </a:r>
            <a:r>
              <a:rPr lang="en-US" dirty="0" smtClean="0"/>
              <a:t> the tradeoff between increasing the length of the cascade and keeping it the same.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447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Each one removes e.g. 50% of false positives</a:t>
            </a:r>
          </a:p>
          <a:p>
            <a:pPr marL="0" indent="0">
              <a:buNone/>
            </a:pPr>
            <a:r>
              <a:rPr lang="en-US" dirty="0"/>
              <a:t>While maintaining e.g. 99% of true positives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Suppose we make a second classifier with higher standards (e.g. 30% FP, 99% TP).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What are the advantages/disadvantages of doing this?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79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Detecting People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Haar</a:t>
            </a:r>
            <a:r>
              <a:rPr lang="en-US" dirty="0" smtClean="0"/>
              <a:t>-like features don’t work so well for detecting a picture of a standing person (“pedestrian”)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Instead, we use something more like SIFT.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412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HoG</a:t>
            </a:r>
            <a:r>
              <a:rPr lang="en-US" dirty="0" smtClean="0"/>
              <a:t> detector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Something like SIFT:  (Simplified description)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981200" y="2275115"/>
            <a:ext cx="3886200" cy="441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45720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32766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5867400" y="2275115"/>
            <a:ext cx="0" cy="441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>
            <a:stCxn id="5" idx="1"/>
          </p:cNvCxnSpPr>
          <p:nvPr/>
        </p:nvCxnSpPr>
        <p:spPr bwMode="auto">
          <a:xfrm>
            <a:off x="1981200" y="4484915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1981200" y="33528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1981200" y="5486400"/>
            <a:ext cx="38862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9" name="Oval 18"/>
          <p:cNvSpPr/>
          <p:nvPr/>
        </p:nvSpPr>
        <p:spPr bwMode="auto">
          <a:xfrm>
            <a:off x="2895600" y="2743200"/>
            <a:ext cx="1828800" cy="1447800"/>
          </a:xfrm>
          <a:prstGeom prst="ellipse">
            <a:avLst/>
          </a:prstGeom>
          <a:noFill/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1" name="Straight Connector 20"/>
          <p:cNvCxnSpPr>
            <a:stCxn id="19" idx="4"/>
          </p:cNvCxnSpPr>
          <p:nvPr/>
        </p:nvCxnSpPr>
        <p:spPr bwMode="auto">
          <a:xfrm>
            <a:off x="3810000" y="4191000"/>
            <a:ext cx="0" cy="1752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 flipH="1">
            <a:off x="3276600" y="5943600"/>
            <a:ext cx="533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3810000" y="5943600"/>
            <a:ext cx="914400" cy="6096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 flipH="1">
            <a:off x="2895600" y="44196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3810000" y="4419600"/>
            <a:ext cx="914400" cy="3810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grpSp>
        <p:nvGrpSpPr>
          <p:cNvPr id="32" name="Group 31"/>
          <p:cNvGrpSpPr/>
          <p:nvPr/>
        </p:nvGrpSpPr>
        <p:grpSpPr>
          <a:xfrm>
            <a:off x="4724400" y="2057400"/>
            <a:ext cx="1371600" cy="1143000"/>
            <a:chOff x="4724400" y="2057400"/>
            <a:chExt cx="1371600" cy="1143000"/>
          </a:xfrm>
        </p:grpSpPr>
        <p:cxnSp>
          <p:nvCxnSpPr>
            <p:cNvPr id="11" name="Straight Arrow Connector 10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1" name="Straight Arrow Connector 30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33" name="Group 32"/>
          <p:cNvGrpSpPr/>
          <p:nvPr/>
        </p:nvGrpSpPr>
        <p:grpSpPr>
          <a:xfrm>
            <a:off x="4844143" y="3162300"/>
            <a:ext cx="1371600" cy="1143000"/>
            <a:chOff x="4724400" y="2057400"/>
            <a:chExt cx="1371600" cy="1143000"/>
          </a:xfrm>
        </p:grpSpPr>
        <p:cxnSp>
          <p:nvCxnSpPr>
            <p:cNvPr id="34" name="Straight Arrow Connector 33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5" name="Straight Arrow Connector 3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7" name="Straight Arrow Connector 3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39" name="Straight Arrow Connector 3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0" name="Straight Arrow Connector 3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41" name="Group 40"/>
          <p:cNvGrpSpPr/>
          <p:nvPr/>
        </p:nvGrpSpPr>
        <p:grpSpPr>
          <a:xfrm>
            <a:off x="4844143" y="4193721"/>
            <a:ext cx="1371600" cy="1143000"/>
            <a:chOff x="4724400" y="2057400"/>
            <a:chExt cx="1371600" cy="1143000"/>
          </a:xfrm>
        </p:grpSpPr>
        <p:cxnSp>
          <p:nvCxnSpPr>
            <p:cNvPr id="42" name="Straight Arrow Connector 41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3" name="Straight Arrow Connector 4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4" name="Straight Arrow Connector 4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5" name="Straight Arrow Connector 4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6" name="Straight Arrow Connector 4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7" name="Straight Arrow Connector 4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48" name="Straight Arrow Connector 4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49" name="Group 48"/>
          <p:cNvGrpSpPr/>
          <p:nvPr/>
        </p:nvGrpSpPr>
        <p:grpSpPr>
          <a:xfrm>
            <a:off x="4827815" y="5774870"/>
            <a:ext cx="1371600" cy="696686"/>
            <a:chOff x="4724400" y="2503714"/>
            <a:chExt cx="1371600" cy="696686"/>
          </a:xfrm>
        </p:grpSpPr>
        <p:cxnSp>
          <p:nvCxnSpPr>
            <p:cNvPr id="50" name="Straight Arrow Connector 49"/>
            <p:cNvCxnSpPr/>
            <p:nvPr/>
          </p:nvCxnSpPr>
          <p:spPr bwMode="auto">
            <a:xfrm flipV="1">
              <a:off x="5181600" y="2503714"/>
              <a:ext cx="244928" cy="3156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1" name="Straight Arrow Connector 50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2" name="Straight Arrow Connector 51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3" name="Straight Arrow Connector 52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4" name="Straight Arrow Connector 5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5" name="Straight Arrow Connector 54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56" name="Straight Arrow Connector 55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58" name="Group 57"/>
          <p:cNvGrpSpPr/>
          <p:nvPr/>
        </p:nvGrpSpPr>
        <p:grpSpPr>
          <a:xfrm flipH="1">
            <a:off x="1967895" y="2068285"/>
            <a:ext cx="1219200" cy="1143000"/>
            <a:chOff x="4724400" y="2057400"/>
            <a:chExt cx="1371600" cy="1143000"/>
          </a:xfrm>
        </p:grpSpPr>
        <p:cxnSp>
          <p:nvCxnSpPr>
            <p:cNvPr id="59" name="Straight Arrow Connector 58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0" name="Straight Arrow Connector 59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1" name="Straight Arrow Connector 60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2" name="Straight Arrow Connector 61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3" name="Straight Arrow Connector 62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4" name="Straight Arrow Connector 63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5" name="Straight Arrow Connector 64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66" name="Group 65"/>
          <p:cNvGrpSpPr/>
          <p:nvPr/>
        </p:nvGrpSpPr>
        <p:grpSpPr>
          <a:xfrm flipH="1">
            <a:off x="3136295" y="2487384"/>
            <a:ext cx="1219200" cy="696686"/>
            <a:chOff x="4724400" y="2503714"/>
            <a:chExt cx="1371600" cy="696686"/>
          </a:xfrm>
        </p:grpSpPr>
        <p:cxnSp>
          <p:nvCxnSpPr>
            <p:cNvPr id="67" name="Straight Arrow Connector 66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8" name="Straight Arrow Connector 67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69" name="Straight Arrow Connector 68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0" name="Straight Arrow Connector 69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1" name="Straight Arrow Connector 70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2" name="Straight Arrow Connector 71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3" name="Straight Arrow Connector 72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75" name="Group 74"/>
          <p:cNvGrpSpPr/>
          <p:nvPr/>
        </p:nvGrpSpPr>
        <p:grpSpPr>
          <a:xfrm flipH="1">
            <a:off x="3101219" y="3608614"/>
            <a:ext cx="1219200" cy="696686"/>
            <a:chOff x="4724400" y="2503714"/>
            <a:chExt cx="1371600" cy="696686"/>
          </a:xfrm>
        </p:grpSpPr>
        <p:cxnSp>
          <p:nvCxnSpPr>
            <p:cNvPr id="76" name="Straight Arrow Connector 75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7" name="Straight Arrow Connector 7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8" name="Straight Arrow Connector 7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9" name="Straight Arrow Connector 7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0" name="Straight Arrow Connector 7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1" name="Straight Arrow Connector 8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2" name="Straight Arrow Connector 8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83" name="Group 82"/>
          <p:cNvGrpSpPr/>
          <p:nvPr/>
        </p:nvGrpSpPr>
        <p:grpSpPr>
          <a:xfrm flipH="1">
            <a:off x="3136295" y="4596492"/>
            <a:ext cx="1219200" cy="696686"/>
            <a:chOff x="4724400" y="2503714"/>
            <a:chExt cx="1371600" cy="696686"/>
          </a:xfrm>
        </p:grpSpPr>
        <p:cxnSp>
          <p:nvCxnSpPr>
            <p:cNvPr id="84" name="Straight Arrow Connector 83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5" name="Straight Arrow Connector 8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6" name="Straight Arrow Connector 8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7" name="Straight Arrow Connector 8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8" name="Straight Arrow Connector 8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9" name="Straight Arrow Connector 8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0" name="Straight Arrow Connector 8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91" name="Group 90"/>
          <p:cNvGrpSpPr/>
          <p:nvPr/>
        </p:nvGrpSpPr>
        <p:grpSpPr>
          <a:xfrm flipH="1">
            <a:off x="3101219" y="5742213"/>
            <a:ext cx="1219200" cy="696686"/>
            <a:chOff x="4724400" y="2503714"/>
            <a:chExt cx="1371600" cy="696686"/>
          </a:xfrm>
        </p:grpSpPr>
        <p:cxnSp>
          <p:nvCxnSpPr>
            <p:cNvPr id="92" name="Straight Arrow Connector 91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3" name="Straight Arrow Connector 9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4" name="Straight Arrow Connector 9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5" name="Straight Arrow Connector 9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6" name="Straight Arrow Connector 9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7" name="Straight Arrow Connector 9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8" name="Straight Arrow Connector 9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99" name="Group 98"/>
          <p:cNvGrpSpPr/>
          <p:nvPr/>
        </p:nvGrpSpPr>
        <p:grpSpPr>
          <a:xfrm flipH="1">
            <a:off x="1759857" y="5744933"/>
            <a:ext cx="1219200" cy="696686"/>
            <a:chOff x="4724400" y="2503714"/>
            <a:chExt cx="1371600" cy="696686"/>
          </a:xfrm>
        </p:grpSpPr>
        <p:cxnSp>
          <p:nvCxnSpPr>
            <p:cNvPr id="100" name="Straight Arrow Connector 99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1" name="Straight Arrow Connector 100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2" name="Straight Arrow Connector 101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3" name="Straight Arrow Connector 102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4" name="Straight Arrow Connector 103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5" name="Straight Arrow Connector 104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6" name="Straight Arrow Connector 105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07" name="Group 106"/>
          <p:cNvGrpSpPr/>
          <p:nvPr/>
        </p:nvGrpSpPr>
        <p:grpSpPr>
          <a:xfrm flipH="1">
            <a:off x="1738085" y="4667248"/>
            <a:ext cx="1219200" cy="696686"/>
            <a:chOff x="4724400" y="2503714"/>
            <a:chExt cx="1371600" cy="696686"/>
          </a:xfrm>
        </p:grpSpPr>
        <p:cxnSp>
          <p:nvCxnSpPr>
            <p:cNvPr id="108" name="Straight Arrow Connector 107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9" name="Straight Arrow Connector 108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0" name="Straight Arrow Connector 109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1" name="Straight Arrow Connector 110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2" name="Straight Arrow Connector 111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3" name="Straight Arrow Connector 112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4" name="Straight Arrow Connector 113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15" name="Group 114"/>
          <p:cNvGrpSpPr/>
          <p:nvPr/>
        </p:nvGrpSpPr>
        <p:grpSpPr>
          <a:xfrm flipH="1">
            <a:off x="1759857" y="3575957"/>
            <a:ext cx="1219200" cy="696686"/>
            <a:chOff x="4724400" y="2503714"/>
            <a:chExt cx="1371600" cy="696686"/>
          </a:xfrm>
        </p:grpSpPr>
        <p:cxnSp>
          <p:nvCxnSpPr>
            <p:cNvPr id="116" name="Straight Arrow Connector 115"/>
            <p:cNvCxnSpPr/>
            <p:nvPr/>
          </p:nvCxnSpPr>
          <p:spPr bwMode="auto">
            <a:xfrm flipV="1">
              <a:off x="5181600" y="2656114"/>
              <a:ext cx="228600" cy="1632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7" name="Straight Arrow Connector 11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8" name="Straight Arrow Connector 11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9" name="Straight Arrow Connector 11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0" name="Straight Arrow Connector 11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1" name="Straight Arrow Connector 12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2" name="Straight Arrow Connector 12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1528069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HoG</a:t>
            </a:r>
            <a:r>
              <a:rPr lang="en-US" dirty="0" smtClean="0"/>
              <a:t> “feature:” Length of each histogram arrow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1237345" y="3780063"/>
            <a:ext cx="1371600" cy="1143000"/>
            <a:chOff x="4724400" y="2057400"/>
            <a:chExt cx="1371600" cy="1143000"/>
          </a:xfrm>
        </p:grpSpPr>
        <p:cxnSp>
          <p:nvCxnSpPr>
            <p:cNvPr id="6" name="Straight Arrow Connector 5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7" name="Straight Arrow Connector 6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8" name="Straight Arrow Connector 7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9" name="Straight Arrow Connector 8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0" name="Straight Arrow Connector 9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1" name="Straight Arrow Connector 10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13" name="Group 12"/>
          <p:cNvGrpSpPr/>
          <p:nvPr/>
        </p:nvGrpSpPr>
        <p:grpSpPr>
          <a:xfrm>
            <a:off x="1300845" y="5619751"/>
            <a:ext cx="1371600" cy="696686"/>
            <a:chOff x="4724400" y="2503714"/>
            <a:chExt cx="1371600" cy="696686"/>
          </a:xfrm>
        </p:grpSpPr>
        <p:cxnSp>
          <p:nvCxnSpPr>
            <p:cNvPr id="14" name="Straight Arrow Connector 13"/>
            <p:cNvCxnSpPr/>
            <p:nvPr/>
          </p:nvCxnSpPr>
          <p:spPr bwMode="auto">
            <a:xfrm flipV="1">
              <a:off x="5181600" y="2503714"/>
              <a:ext cx="244928" cy="315686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5" name="Straight Arrow Connector 14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6" name="Straight Arrow Connector 15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7" name="Straight Arrow Connector 16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8" name="Straight Arrow Connector 17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19" name="Straight Arrow Connector 18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0" name="Straight Arrow Connector 19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p:grpSp>
        <p:nvGrpSpPr>
          <p:cNvPr id="21" name="Group 20"/>
          <p:cNvGrpSpPr/>
          <p:nvPr/>
        </p:nvGrpSpPr>
        <p:grpSpPr>
          <a:xfrm flipH="1">
            <a:off x="1084945" y="2373085"/>
            <a:ext cx="1219200" cy="1143000"/>
            <a:chOff x="4724400" y="2057400"/>
            <a:chExt cx="1371600" cy="1143000"/>
          </a:xfrm>
        </p:grpSpPr>
        <p:cxnSp>
          <p:nvCxnSpPr>
            <p:cNvPr id="22" name="Straight Arrow Connector 21"/>
            <p:cNvCxnSpPr/>
            <p:nvPr/>
          </p:nvCxnSpPr>
          <p:spPr bwMode="auto">
            <a:xfrm flipV="1">
              <a:off x="5181600" y="2057400"/>
              <a:ext cx="914400" cy="762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3" name="Straight Arrow Connector 22"/>
            <p:cNvCxnSpPr/>
            <p:nvPr/>
          </p:nvCxnSpPr>
          <p:spPr bwMode="auto">
            <a:xfrm>
              <a:off x="5181600" y="2819400"/>
              <a:ext cx="9144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>
              <a:off x="5181600" y="2819400"/>
              <a:ext cx="0" cy="3810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 flipH="1">
              <a:off x="4724400" y="2819400"/>
              <a:ext cx="457200" cy="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6" name="Straight Arrow Connector 25"/>
            <p:cNvCxnSpPr/>
            <p:nvPr/>
          </p:nvCxnSpPr>
          <p:spPr bwMode="auto">
            <a:xfrm>
              <a:off x="5181600" y="2819400"/>
              <a:ext cx="2286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7" name="Straight Arrow Connector 26"/>
            <p:cNvCxnSpPr/>
            <p:nvPr/>
          </p:nvCxnSpPr>
          <p:spPr bwMode="auto">
            <a:xfrm flipH="1">
              <a:off x="4953000" y="2819400"/>
              <a:ext cx="228600" cy="1905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cxnSp>
          <p:nvCxnSpPr>
            <p:cNvPr id="28" name="Straight Arrow Connector 27"/>
            <p:cNvCxnSpPr/>
            <p:nvPr/>
          </p:nvCxnSpPr>
          <p:spPr bwMode="auto">
            <a:xfrm flipH="1" flipV="1">
              <a:off x="4876800" y="2503714"/>
              <a:ext cx="304800" cy="30480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886200" y="1892010"/>
                <a:ext cx="621965" cy="46360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  <m:mr>
                              <m:e/>
                            </m:mr>
                          </m:m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1892010"/>
                <a:ext cx="621965" cy="46360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Connector 30"/>
          <p:cNvCxnSpPr/>
          <p:nvPr/>
        </p:nvCxnSpPr>
        <p:spPr bwMode="auto">
          <a:xfrm flipV="1">
            <a:off x="1986645" y="2133600"/>
            <a:ext cx="1899555" cy="62048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33" name="Straight Arrow Connector 32"/>
          <p:cNvCxnSpPr/>
          <p:nvPr/>
        </p:nvCxnSpPr>
        <p:spPr bwMode="auto">
          <a:xfrm flipV="1">
            <a:off x="2215245" y="2373085"/>
            <a:ext cx="1747155" cy="44631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/>
          <p:nvPr/>
        </p:nvCxnSpPr>
        <p:spPr bwMode="auto">
          <a:xfrm flipV="1">
            <a:off x="2438400" y="2596242"/>
            <a:ext cx="1524000" cy="538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7" name="Straight Arrow Connector 36"/>
          <p:cNvCxnSpPr/>
          <p:nvPr/>
        </p:nvCxnSpPr>
        <p:spPr bwMode="auto">
          <a:xfrm flipV="1">
            <a:off x="2151745" y="2865663"/>
            <a:ext cx="1810655" cy="45992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V="1">
            <a:off x="1986645" y="3135085"/>
            <a:ext cx="1975755" cy="3810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/>
          <p:nvPr/>
        </p:nvCxnSpPr>
        <p:spPr bwMode="auto">
          <a:xfrm flipV="1">
            <a:off x="1694545" y="3439885"/>
            <a:ext cx="2267855" cy="14151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3" name="Straight Arrow Connector 42"/>
          <p:cNvCxnSpPr/>
          <p:nvPr/>
        </p:nvCxnSpPr>
        <p:spPr bwMode="auto">
          <a:xfrm>
            <a:off x="1758045" y="3657600"/>
            <a:ext cx="21281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>
            <a:off x="1758045" y="3780063"/>
            <a:ext cx="2204355" cy="182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7" name="Straight Arrow Connector 46"/>
          <p:cNvCxnSpPr>
            <a:endCxn id="29" idx="1"/>
          </p:cNvCxnSpPr>
          <p:nvPr/>
        </p:nvCxnSpPr>
        <p:spPr bwMode="auto">
          <a:xfrm flipV="1">
            <a:off x="1694545" y="4210049"/>
            <a:ext cx="2191655" cy="1632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49" name="Straight Arrow Connector 48"/>
          <p:cNvCxnSpPr/>
          <p:nvPr/>
        </p:nvCxnSpPr>
        <p:spPr bwMode="auto">
          <a:xfrm>
            <a:off x="1872345" y="4378777"/>
            <a:ext cx="2090055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1" name="Straight Arrow Connector 50"/>
          <p:cNvCxnSpPr/>
          <p:nvPr/>
        </p:nvCxnSpPr>
        <p:spPr bwMode="auto">
          <a:xfrm>
            <a:off x="2608945" y="4542063"/>
            <a:ext cx="1277255" cy="1524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/>
          <p:nvPr/>
        </p:nvCxnSpPr>
        <p:spPr bwMode="auto">
          <a:xfrm>
            <a:off x="1923145" y="4846863"/>
            <a:ext cx="2039255" cy="1823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5" name="Straight Arrow Connector 54"/>
          <p:cNvCxnSpPr/>
          <p:nvPr/>
        </p:nvCxnSpPr>
        <p:spPr bwMode="auto">
          <a:xfrm>
            <a:off x="1758045" y="4938031"/>
            <a:ext cx="2204355" cy="319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57" name="Straight Arrow Connector 56"/>
          <p:cNvCxnSpPr/>
          <p:nvPr/>
        </p:nvCxnSpPr>
        <p:spPr bwMode="auto">
          <a:xfrm>
            <a:off x="1453245" y="5029200"/>
            <a:ext cx="2432955" cy="457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0" name="Straight Arrow Connector 59"/>
          <p:cNvCxnSpPr/>
          <p:nvPr/>
        </p:nvCxnSpPr>
        <p:spPr bwMode="auto">
          <a:xfrm>
            <a:off x="1389745" y="5097915"/>
            <a:ext cx="2572655" cy="6742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2" name="Straight Arrow Connector 61"/>
          <p:cNvCxnSpPr/>
          <p:nvPr/>
        </p:nvCxnSpPr>
        <p:spPr bwMode="auto">
          <a:xfrm>
            <a:off x="1237345" y="5097915"/>
            <a:ext cx="2725055" cy="93277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4" name="Straight Arrow Connector 63"/>
          <p:cNvCxnSpPr/>
          <p:nvPr/>
        </p:nvCxnSpPr>
        <p:spPr bwMode="auto">
          <a:xfrm>
            <a:off x="1758045" y="5777594"/>
            <a:ext cx="2204355" cy="5388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6" name="Straight Arrow Connector 65"/>
          <p:cNvCxnSpPr/>
          <p:nvPr/>
        </p:nvCxnSpPr>
        <p:spPr bwMode="auto">
          <a:xfrm flipV="1">
            <a:off x="1758045" y="5564301"/>
            <a:ext cx="0" cy="371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68" name="Straight Arrow Connector 67"/>
          <p:cNvCxnSpPr/>
          <p:nvPr/>
        </p:nvCxnSpPr>
        <p:spPr bwMode="auto">
          <a:xfrm flipV="1">
            <a:off x="1694545" y="3962400"/>
            <a:ext cx="0" cy="5687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cxnSp>
        <p:nvCxnSpPr>
          <p:cNvPr id="70" name="Straight Arrow Connector 69"/>
          <p:cNvCxnSpPr/>
          <p:nvPr/>
        </p:nvCxnSpPr>
        <p:spPr bwMode="auto">
          <a:xfrm flipH="1" flipV="1">
            <a:off x="1872345" y="2443842"/>
            <a:ext cx="25400" cy="6912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65339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Describe</a:t>
            </a:r>
            <a:r>
              <a:rPr lang="en-US" dirty="0" smtClean="0"/>
              <a:t> one way we might compare two </a:t>
            </a:r>
            <a:r>
              <a:rPr lang="en-US" dirty="0" err="1" smtClean="0"/>
              <a:t>HoG</a:t>
            </a:r>
            <a:r>
              <a:rPr lang="en-US" dirty="0" smtClean="0"/>
              <a:t> features to see if they are similar.</a:t>
            </a:r>
          </a:p>
          <a:p>
            <a:r>
              <a:rPr lang="en-US" dirty="0" smtClean="0"/>
              <a:t>(Hint: Think of how SIFT features are compared.)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33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“perspective”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Think of each number as a dimension.</a:t>
            </a:r>
          </a:p>
          <a:p>
            <a:pPr marL="0" indent="0">
              <a:buNone/>
            </a:pPr>
            <a:r>
              <a:rPr lang="en-US" dirty="0" smtClean="0"/>
              <a:t>Find a plane cutting through the dimensions.</a:t>
            </a:r>
          </a:p>
          <a:p>
            <a:pPr marL="0" indent="0">
              <a:buNone/>
            </a:pPr>
            <a:r>
              <a:rPr lang="en-US" dirty="0" smtClean="0"/>
              <a:t>On one side: pedestrians</a:t>
            </a:r>
          </a:p>
          <a:p>
            <a:pPr marL="0" indent="0">
              <a:buNone/>
            </a:pPr>
            <a:r>
              <a:rPr lang="en-US" dirty="0" smtClean="0"/>
              <a:t>On the other: non-pedestrian images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Exercise: How many multiplications are needed to do this comparison if we have 100 edge bins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5506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these points in “</a:t>
            </a:r>
            <a:r>
              <a:rPr lang="en-US" dirty="0" err="1" smtClean="0"/>
              <a:t>HoG</a:t>
            </a:r>
            <a:r>
              <a:rPr lang="en-US" dirty="0" smtClean="0"/>
              <a:t>” space: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 </a:t>
            </a:r>
            <a:r>
              <a:rPr lang="en-US" dirty="0" smtClean="0"/>
              <a:t>an ROC </a:t>
            </a:r>
            <a:r>
              <a:rPr lang="en-US" dirty="0" smtClean="0"/>
              <a:t>point </a:t>
            </a:r>
            <a:r>
              <a:rPr lang="en-US" dirty="0" smtClean="0"/>
              <a:t>for the performance of at finding people (white circles)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295400" y="3124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56757" y="4267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0" y="40386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15000" y="4114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25886" y="3848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347357" y="4631871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934200" y="3733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05000" y="47244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0" y="419100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671457" y="375285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1191985" y="3352800"/>
            <a:ext cx="2558143" cy="2313214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575957" y="3048000"/>
            <a:ext cx="1561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Training Data</a:t>
            </a:r>
            <a:endParaRPr lang="en-US" dirty="0"/>
          </a:p>
        </p:txBody>
      </p:sp>
      <p:cxnSp>
        <p:nvCxnSpPr>
          <p:cNvPr id="19" name="Straight Arrow Connector 18"/>
          <p:cNvCxnSpPr>
            <a:endCxn id="13" idx="7"/>
          </p:cNvCxnSpPr>
          <p:nvPr/>
        </p:nvCxnSpPr>
        <p:spPr bwMode="auto">
          <a:xfrm flipH="1">
            <a:off x="2611204" y="3352800"/>
            <a:ext cx="964753" cy="89957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cxnSp>
        <p:nvCxnSpPr>
          <p:cNvPr id="21" name="Straight Arrow Connector 20"/>
          <p:cNvCxnSpPr>
            <a:endCxn id="14" idx="1"/>
          </p:cNvCxnSpPr>
          <p:nvPr/>
        </p:nvCxnSpPr>
        <p:spPr bwMode="auto">
          <a:xfrm>
            <a:off x="5137025" y="3352800"/>
            <a:ext cx="590228" cy="46142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3" name="TextBox 22"/>
          <p:cNvSpPr txBox="1"/>
          <p:nvPr/>
        </p:nvSpPr>
        <p:spPr>
          <a:xfrm>
            <a:off x="2486448" y="2444234"/>
            <a:ext cx="4673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data in this circle classified as a person</a:t>
            </a:r>
            <a:endParaRPr lang="en-US" dirty="0"/>
          </a:p>
        </p:txBody>
      </p:sp>
      <p:cxnSp>
        <p:nvCxnSpPr>
          <p:cNvPr id="25" name="Straight Arrow Connector 24"/>
          <p:cNvCxnSpPr>
            <a:endCxn id="15" idx="0"/>
          </p:cNvCxnSpPr>
          <p:nvPr/>
        </p:nvCxnSpPr>
        <p:spPr bwMode="auto">
          <a:xfrm flipH="1">
            <a:off x="2471057" y="2825234"/>
            <a:ext cx="424543" cy="52756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6439932" y="4697968"/>
            <a:ext cx="9156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Person</a:t>
            </a:r>
            <a:endParaRPr lang="en-US" dirty="0"/>
          </a:p>
        </p:txBody>
      </p:sp>
      <p:cxnSp>
        <p:nvCxnSpPr>
          <p:cNvPr id="28" name="Straight Arrow Connector 27"/>
          <p:cNvCxnSpPr/>
          <p:nvPr/>
        </p:nvCxnSpPr>
        <p:spPr bwMode="auto">
          <a:xfrm flipH="1" flipV="1">
            <a:off x="6265761" y="4298723"/>
            <a:ext cx="258161" cy="447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  <p:sp>
        <p:nvSpPr>
          <p:cNvPr id="31" name="TextBox 30"/>
          <p:cNvSpPr txBox="1"/>
          <p:nvPr/>
        </p:nvSpPr>
        <p:spPr>
          <a:xfrm>
            <a:off x="7276159" y="4395827"/>
            <a:ext cx="1390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Non-person</a:t>
            </a:r>
            <a:endParaRPr lang="en-US" dirty="0"/>
          </a:p>
        </p:txBody>
      </p:sp>
      <p:cxnSp>
        <p:nvCxnSpPr>
          <p:cNvPr id="32" name="Straight Arrow Connector 31"/>
          <p:cNvCxnSpPr/>
          <p:nvPr/>
        </p:nvCxnSpPr>
        <p:spPr bwMode="auto">
          <a:xfrm flipH="1" flipV="1">
            <a:off x="7101988" y="3996582"/>
            <a:ext cx="258161" cy="44744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3308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Please take survey at</a:t>
            </a:r>
            <a:r>
              <a:rPr lang="en-US" dirty="0"/>
              <a:t> </a:t>
            </a:r>
            <a:r>
              <a:rPr lang="en-US" dirty="0" smtClean="0"/>
              <a:t>	</a:t>
            </a:r>
            <a:r>
              <a:rPr lang="en-US" dirty="0" smtClean="0">
                <a:hlinkClick r:id="rId2"/>
              </a:rPr>
              <a:t>http://PollEv.com/yoderj</a:t>
            </a:r>
            <a:endParaRPr lang="en-US" dirty="0" smtClean="0"/>
          </a:p>
          <a:p>
            <a:r>
              <a:rPr lang="en-US" dirty="0" smtClean="0"/>
              <a:t>You can review your answers before submitting the whole survey – just watch out because “next” button changes to “submit” on the last question</a:t>
            </a:r>
          </a:p>
          <a:p>
            <a:r>
              <a:rPr lang="en-US" dirty="0" smtClean="0"/>
              <a:t>You may wish to save your answer to the last question for the </a:t>
            </a:r>
            <a:r>
              <a:rPr lang="en-US" dirty="0"/>
              <a:t>C</a:t>
            </a:r>
            <a:r>
              <a:rPr lang="en-US" dirty="0" smtClean="0"/>
              <a:t>lass Climate Survey</a:t>
            </a:r>
          </a:p>
          <a:p>
            <a:r>
              <a:rPr lang="en-US" dirty="0" smtClean="0"/>
              <a:t>Bring Laptop on Friday!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97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these points in “</a:t>
            </a:r>
            <a:r>
              <a:rPr lang="en-US" dirty="0" err="1" smtClean="0"/>
              <a:t>HoG</a:t>
            </a:r>
            <a:r>
              <a:rPr lang="en-US" dirty="0" smtClean="0"/>
              <a:t>” space: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Draw </a:t>
            </a:r>
            <a:r>
              <a:rPr lang="en-US" dirty="0" smtClean="0"/>
              <a:t>an ROC </a:t>
            </a:r>
            <a:r>
              <a:rPr lang="en-US" dirty="0" smtClean="0"/>
              <a:t>curve for </a:t>
            </a:r>
            <a:r>
              <a:rPr lang="en-US" dirty="0" smtClean="0"/>
              <a:t>the performance of at finding people (white circles)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20</a:t>
            </a:fld>
            <a:endParaRPr lang="en-US" altLang="en-US" dirty="0"/>
          </a:p>
        </p:txBody>
      </p:sp>
      <p:sp>
        <p:nvSpPr>
          <p:cNvPr id="5" name="Oval 4"/>
          <p:cNvSpPr/>
          <p:nvPr/>
        </p:nvSpPr>
        <p:spPr bwMode="auto">
          <a:xfrm>
            <a:off x="1295400" y="3124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2356757" y="42672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6096000" y="40386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5715000" y="4114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5725886" y="38481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3347357" y="4631871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6934200" y="3733800"/>
            <a:ext cx="228600" cy="228600"/>
          </a:xfrm>
          <a:prstGeom prst="ellipse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1905000" y="4724400"/>
            <a:ext cx="228600" cy="2286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2286000" y="419100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5671457" y="3752850"/>
            <a:ext cx="381000" cy="4191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92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Stopped Here Winter 2016-2017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discussed the Fundamental Matrix instead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319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– Another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2362200"/>
            <a:ext cx="3810000" cy="3200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31242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990600" y="38100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990600" y="45720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686670" y="2661598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86669" y="3377787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Green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686668" y="4151252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Blue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172200" y="38100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555070" y="3300516"/>
            <a:ext cx="23647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</a:t>
            </a:r>
            <a:r>
              <a:rPr lang="en-US" dirty="0" smtClean="0"/>
              <a:t>pixel face-colored?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85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Learning – Another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Face detection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2362200" y="2362200"/>
            <a:ext cx="3810000" cy="32004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Connector 6"/>
          <p:cNvCxnSpPr/>
          <p:nvPr/>
        </p:nvCxnSpPr>
        <p:spPr bwMode="auto">
          <a:xfrm>
            <a:off x="990600" y="3835277"/>
            <a:ext cx="1371600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564935" y="3289630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pixels window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6172200" y="3810000"/>
            <a:ext cx="13716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6555070" y="3300516"/>
            <a:ext cx="16081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Is this a face?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316685" y="4073732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200</a:t>
            </a:r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 bwMode="auto">
          <a:xfrm flipH="1">
            <a:off x="1752600" y="3616079"/>
            <a:ext cx="133472" cy="39551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735187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Face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scanning-window approach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3681412" cy="23799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3399751"/>
            <a:ext cx="3976688" cy="11324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3450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Consider looking for faces in a 100x100 grid.  Suppose there are no faces in the image. If we have a detector with a false-positive rate of 1%, how many false faces will we find?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What false-positive rate do you need to find only one false face every ten video-frames (same size)?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9291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decide?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Use </a:t>
            </a:r>
            <a:r>
              <a:rPr lang="en-US" dirty="0" err="1" smtClean="0"/>
              <a:t>Haar</a:t>
            </a:r>
            <a:r>
              <a:rPr lang="en-US" dirty="0" smtClean="0"/>
              <a:t>-like features.</a:t>
            </a:r>
          </a:p>
          <a:p>
            <a:pPr marL="0" indent="0">
              <a:buNone/>
            </a:pPr>
            <a:r>
              <a:rPr lang="en-US" dirty="0" smtClean="0"/>
              <a:t>Interpretation: </a:t>
            </a:r>
            <a:r>
              <a:rPr lang="en-US" dirty="0" smtClean="0"/>
              <a:t>Simple features similar to a </a:t>
            </a:r>
            <a:r>
              <a:rPr lang="en-US" dirty="0"/>
              <a:t>D</a:t>
            </a:r>
            <a:r>
              <a:rPr lang="en-US" dirty="0" smtClean="0"/>
              <a:t>erivative-of-</a:t>
            </a:r>
            <a:r>
              <a:rPr lang="en-US" dirty="0" smtClean="0"/>
              <a:t>G</a:t>
            </a:r>
            <a:r>
              <a:rPr lang="en-US" dirty="0" smtClean="0"/>
              <a:t>aussian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 to compute: Within face box, add the pixel values in the white boxes, and subtract the black ones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 bwMode="auto">
          <a:xfrm>
            <a:off x="1436914" y="4800600"/>
            <a:ext cx="2133600" cy="18288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676400" y="5105400"/>
            <a:ext cx="457200" cy="6096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2133600" y="5105400"/>
            <a:ext cx="457200" cy="6096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5029200" y="4800600"/>
            <a:ext cx="2133600" cy="1828800"/>
            <a:chOff x="5029200" y="4800600"/>
            <a:chExt cx="2133600" cy="1828800"/>
          </a:xfrm>
        </p:grpSpPr>
        <p:sp>
          <p:nvSpPr>
            <p:cNvPr id="8" name="Rectangle 7"/>
            <p:cNvSpPr/>
            <p:nvPr/>
          </p:nvSpPr>
          <p:spPr bwMode="auto">
            <a:xfrm>
              <a:off x="5029200" y="4800600"/>
              <a:ext cx="2133600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5725886" y="5595257"/>
              <a:ext cx="359228" cy="500743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0" name="Rectangle 9"/>
            <p:cNvSpPr/>
            <p:nvPr/>
          </p:nvSpPr>
          <p:spPr bwMode="auto">
            <a:xfrm>
              <a:off x="5725886" y="4985657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11" name="Rectangle 10"/>
            <p:cNvSpPr/>
            <p:nvPr/>
          </p:nvSpPr>
          <p:spPr bwMode="auto">
            <a:xfrm>
              <a:off x="5725886" y="6106886"/>
              <a:ext cx="370114" cy="522514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37681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Haar</a:t>
            </a:r>
            <a:r>
              <a:rPr lang="en-US" dirty="0" smtClean="0"/>
              <a:t>-like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Heuristic</a:t>
            </a:r>
          </a:p>
          <a:p>
            <a:r>
              <a:rPr lang="en-US" dirty="0"/>
              <a:t>e</a:t>
            </a:r>
            <a:r>
              <a:rPr lang="en-US" dirty="0" smtClean="0"/>
              <a:t>.g. this feature will be strong if eyes are in the right place: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But fairly weak. (About four of these can keep 90% while rejecting about 50% of faces)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59B0E4-B0FD-4184-922D-E3C7D347250E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pSp>
        <p:nvGrpSpPr>
          <p:cNvPr id="5" name="Group 4"/>
          <p:cNvGrpSpPr/>
          <p:nvPr/>
        </p:nvGrpSpPr>
        <p:grpSpPr>
          <a:xfrm>
            <a:off x="2895600" y="3309257"/>
            <a:ext cx="2133600" cy="1828800"/>
            <a:chOff x="5029200" y="4800600"/>
            <a:chExt cx="2133600" cy="1828800"/>
          </a:xfrm>
        </p:grpSpPr>
        <p:sp>
          <p:nvSpPr>
            <p:cNvPr id="6" name="Rectangle 5"/>
            <p:cNvSpPr/>
            <p:nvPr/>
          </p:nvSpPr>
          <p:spPr bwMode="auto">
            <a:xfrm>
              <a:off x="5029200" y="4800600"/>
              <a:ext cx="2133600" cy="18288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5900057" y="5334000"/>
              <a:ext cx="359228" cy="6096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5529943" y="5334000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9" name="Rectangle 8"/>
            <p:cNvSpPr/>
            <p:nvPr/>
          </p:nvSpPr>
          <p:spPr bwMode="auto">
            <a:xfrm>
              <a:off x="6270171" y="5334000"/>
              <a:ext cx="370114" cy="609600"/>
            </a:xfrm>
            <a:prstGeom prst="rect">
              <a:avLst/>
            </a:prstGeom>
            <a:solidFill>
              <a:schemeClr val="tx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38291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2_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16883</TotalTime>
  <Words>723</Words>
  <Application>Microsoft Office PowerPoint</Application>
  <PresentationFormat>On-screen Show (4:3)</PresentationFormat>
  <Paragraphs>159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Cambria Math</vt:lpstr>
      <vt:lpstr>Tahoma</vt:lpstr>
      <vt:lpstr>Times New Roman</vt:lpstr>
      <vt:lpstr>Wingdings</vt:lpstr>
      <vt:lpstr>2_Network</vt:lpstr>
      <vt:lpstr>CS-498  Computer Vision</vt:lpstr>
      <vt:lpstr>Survey</vt:lpstr>
      <vt:lpstr>Stopped Here Winter 2016-2017</vt:lpstr>
      <vt:lpstr>Machine Learning – Another perspective</vt:lpstr>
      <vt:lpstr>Machine Learning – Another perspective</vt:lpstr>
      <vt:lpstr>Face Detection</vt:lpstr>
      <vt:lpstr>Exercise</vt:lpstr>
      <vt:lpstr>How to decide?</vt:lpstr>
      <vt:lpstr>Haar-like features</vt:lpstr>
      <vt:lpstr>Combine with a machine learning algorithm</vt:lpstr>
      <vt:lpstr>Cascade of Filters</vt:lpstr>
      <vt:lpstr>Exercise</vt:lpstr>
      <vt:lpstr>PowerPoint Presentation</vt:lpstr>
      <vt:lpstr>Detecting People</vt:lpstr>
      <vt:lpstr>HoG detector</vt:lpstr>
      <vt:lpstr>HoG “feature:” Length of each histogram arrow</vt:lpstr>
      <vt:lpstr>Exercise</vt:lpstr>
      <vt:lpstr>Another “perspective”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Yoder, Dr. Josiah</cp:lastModifiedBy>
  <cp:revision>993</cp:revision>
  <cp:lastPrinted>2015-01-23T14:58:57Z</cp:lastPrinted>
  <dcterms:created xsi:type="dcterms:W3CDTF">1999-09-06T21:32:20Z</dcterms:created>
  <dcterms:modified xsi:type="dcterms:W3CDTF">2017-02-14T16:21:36Z</dcterms:modified>
</cp:coreProperties>
</file>