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65" r:id="rId2"/>
    <p:sldId id="366" r:id="rId3"/>
    <p:sldId id="367" r:id="rId4"/>
    <p:sldId id="368" r:id="rId5"/>
    <p:sldId id="370" r:id="rId6"/>
    <p:sldId id="369" r:id="rId7"/>
    <p:sldId id="375" r:id="rId8"/>
    <p:sldId id="374" r:id="rId9"/>
    <p:sldId id="382" r:id="rId10"/>
    <p:sldId id="378" r:id="rId11"/>
    <p:sldId id="379" r:id="rId12"/>
    <p:sldId id="381" r:id="rId13"/>
    <p:sldId id="380" r:id="rId14"/>
    <p:sldId id="383" r:id="rId15"/>
    <p:sldId id="387" r:id="rId16"/>
    <p:sldId id="385" r:id="rId17"/>
    <p:sldId id="386" r:id="rId18"/>
    <p:sldId id="384" r:id="rId1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098" autoAdjust="0"/>
  </p:normalViewPr>
  <p:slideViewPr>
    <p:cSldViewPr>
      <p:cViewPr varScale="1">
        <p:scale>
          <a:sx n="64" d="100"/>
          <a:sy n="64" d="100"/>
        </p:scale>
        <p:origin x="1005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1/13/2017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9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 Text edited after class to reflect</a:t>
            </a:r>
            <a:r>
              <a:rPr lang="en-US" baseline="0" dirty="0" smtClean="0"/>
              <a:t> in-class discussion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0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17q2:Added after class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50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17q2:Added after class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5, Day 1 (Continued)</a:t>
            </a:r>
          </a:p>
          <a:p>
            <a:pPr lvl="1"/>
            <a:r>
              <a:rPr lang="en-US" altLang="en-US" dirty="0" smtClean="0"/>
              <a:t>Removing false matches: RANSAC</a:t>
            </a:r>
          </a:p>
          <a:p>
            <a:pPr lvl="1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Transforms in </a:t>
            </a:r>
            <a:r>
              <a:rPr lang="en-US" dirty="0" smtClean="0"/>
              <a:t>3D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𝑛𝑒𝑤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𝑛𝑒𝑤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𝑜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3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in 3D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719263"/>
                <a:ext cx="82296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This is a rotation around the z axis: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axis is this a rotation around? In what direction?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719263"/>
                <a:ext cx="8229600" cy="4411662"/>
              </a:xfrm>
              <a:blipFill rotWithShape="1">
                <a:blip r:embed="rId2"/>
                <a:stretch>
                  <a:fillRect l="-1778" t="-1796" b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4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about multiple 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[See </a:t>
            </a:r>
            <a:r>
              <a:rPr lang="en-US" dirty="0" err="1" smtClean="0"/>
              <a:t>Matlab</a:t>
            </a:r>
            <a:r>
              <a:rPr lang="en-US" dirty="0" smtClean="0"/>
              <a:t> demo]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2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have homographic 3D points,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</a:t>
            </a:r>
          </a:p>
          <a:p>
            <a:pPr marL="0" indent="0">
              <a:buNone/>
            </a:pPr>
            <a:r>
              <a:rPr lang="en-US" dirty="0" smtClean="0"/>
              <a:t>Consider the equations</a:t>
            </a:r>
          </a:p>
          <a:p>
            <a:pPr marL="0" indent="0">
              <a:buNone/>
            </a:pPr>
            <a:r>
              <a:rPr lang="en-US" dirty="0" err="1" smtClean="0"/>
              <a:t>x</a:t>
            </a:r>
            <a:r>
              <a:rPr lang="en-US" baseline="-25000" dirty="0" err="1" smtClean="0"/>
              <a:t>new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old</a:t>
            </a:r>
            <a:r>
              <a:rPr lang="en-US" dirty="0" smtClean="0"/>
              <a:t>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err="1" smtClean="0"/>
              <a:t>y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t</a:t>
            </a:r>
            <a:r>
              <a:rPr lang="en-US" baseline="-25000" dirty="0" smtClean="0"/>
              <a:t>y</a:t>
            </a:r>
            <a:endParaRPr lang="en-US" baseline="-25000" dirty="0"/>
          </a:p>
          <a:p>
            <a:pPr marL="0" indent="0">
              <a:buNone/>
            </a:pPr>
            <a:r>
              <a:rPr lang="en-US" dirty="0" err="1" smtClean="0"/>
              <a:t>z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old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z</a:t>
            </a:r>
            <a:endParaRPr lang="en-US" baseline="-25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the right-hand side of this equation as a matrix multiplication.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6-DOF transform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20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2016-17 Stopped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792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Pinhole Camera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804324" y="3123218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8218" y="3896600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799607" y="2960696"/>
            <a:ext cx="94751" cy="964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66329" y="263254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center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80475" y="3918806"/>
            <a:ext cx="723850" cy="409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804325" y="3918806"/>
            <a:ext cx="1905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804325" y="3918806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99525" y="55594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591344" y="40489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475" y="3617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31" idx="4"/>
          </p:cNvCxnSpPr>
          <p:nvPr/>
        </p:nvCxnSpPr>
        <p:spPr bwMode="auto">
          <a:xfrm flipH="1" flipV="1">
            <a:off x="2632211" y="4000500"/>
            <a:ext cx="172295" cy="1072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138299" y="520267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Principle point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2" y="6218581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Right-hand </a:t>
            </a:r>
            <a:r>
              <a:rPr lang="en-US" dirty="0" smtClean="0"/>
              <a:t>coordinate </a:t>
            </a:r>
            <a:r>
              <a:rPr lang="en-US" dirty="0" smtClean="0"/>
              <a:t>system</a:t>
            </a:r>
            <a:r>
              <a:rPr lang="en-US" dirty="0" smtClean="0"/>
              <a:t> forces z backwards…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[Draw 2-D projection here]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62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or right-handed coordinate system?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Handed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Used by</a:t>
            </a:r>
          </a:p>
          <a:p>
            <a:pPr lvl="1"/>
            <a:r>
              <a:rPr lang="en-US" dirty="0" smtClean="0"/>
              <a:t>DirectX (Microsoft)</a:t>
            </a:r>
          </a:p>
          <a:p>
            <a:pPr lvl="1"/>
            <a:r>
              <a:rPr lang="en-US" dirty="0" smtClean="0"/>
              <a:t>POV-Ray (Pixar?)</a:t>
            </a:r>
          </a:p>
          <a:p>
            <a:pPr lvl="1"/>
            <a:r>
              <a:rPr lang="en-US" dirty="0" err="1" smtClean="0"/>
              <a:t>RenderMan</a:t>
            </a:r>
            <a:r>
              <a:rPr lang="en-US" dirty="0" smtClean="0"/>
              <a:t> (Pixar)</a:t>
            </a:r>
          </a:p>
          <a:p>
            <a:pPr lvl="1"/>
            <a:r>
              <a:rPr lang="en-US" dirty="0" smtClean="0"/>
              <a:t>VRML</a:t>
            </a:r>
          </a:p>
          <a:p>
            <a:pPr lvl="1"/>
            <a:r>
              <a:rPr lang="en-US" dirty="0" smtClean="0"/>
              <a:t>Glide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x/z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Right Handed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Used by</a:t>
            </a:r>
          </a:p>
          <a:p>
            <a:pPr lvl="1"/>
            <a:r>
              <a:rPr lang="en-US" dirty="0" smtClean="0"/>
              <a:t>OpenGL (e.g., NVIDIA)</a:t>
            </a:r>
          </a:p>
          <a:p>
            <a:pPr lvl="1"/>
            <a:r>
              <a:rPr lang="en-US" dirty="0" smtClean="0"/>
              <a:t>Physicists (simulation)</a:t>
            </a:r>
          </a:p>
          <a:p>
            <a:pPr lvl="1"/>
            <a:r>
              <a:rPr lang="en-US" dirty="0" smtClean="0"/>
              <a:t>The cross-product (?)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= -x/z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304800" y="62439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http://softwareengineering.stackexchange.com/questions/17519/why-does-directx-use-a-left-handed-coordinate-system#</a:t>
            </a:r>
          </a:p>
        </p:txBody>
      </p:sp>
    </p:spTree>
    <p:extLst>
      <p:ext uri="{BB962C8B-B14F-4D97-AF65-F5344CB8AC3E}">
        <p14:creationId xmlns:p14="http://schemas.microsoft.com/office/powerpoint/2010/main" val="194058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true among the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 descr="https://faculty-web.msoe.edu/yoder/cs498/lab5v2/matc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2814"/>
            <a:ext cx="7010400" cy="525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6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</a:t>
                </a:r>
                <a:r>
                  <a:rPr lang="en-US" b="1" i="1" dirty="0" smtClean="0"/>
                  <a:t>all</a:t>
                </a:r>
                <a:r>
                  <a:rPr lang="en-US" dirty="0" smtClean="0"/>
                  <a:t> points to “average out” the errors</a:t>
                </a:r>
              </a:p>
              <a:p>
                <a:pPr marL="0" indent="0" algn="ctr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Ah = b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Stacking up two rows (red and blue) for each point correspondence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Then solve: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h = A\b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  <a:blipFill rotWithShape="1">
                <a:blip r:embed="rId2"/>
                <a:stretch>
                  <a:fillRect l="-1704" t="-1796" b="-14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4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Disadvantage: Just like with a simple average, outliers can throw off the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4349" y="4114800"/>
            <a:ext cx="163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away outliers and try again</a:t>
            </a:r>
          </a:p>
          <a:p>
            <a:r>
              <a:rPr lang="en-US" dirty="0" smtClean="0"/>
              <a:t>(Won’t work if too far off)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1500" y="3804453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OLD AVERAGE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38200" y="4299466"/>
            <a:ext cx="0" cy="1720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791200" y="4299466"/>
            <a:ext cx="0" cy="17965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772400" y="4876800"/>
            <a:ext cx="838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772400" y="4876800"/>
            <a:ext cx="6858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Down Arrow 19"/>
          <p:cNvSpPr/>
          <p:nvPr/>
        </p:nvSpPr>
        <p:spPr bwMode="auto">
          <a:xfrm>
            <a:off x="1539240" y="4570685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7483" y="3804452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overcome?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very small sample of matches</a:t>
            </a:r>
          </a:p>
          <a:p>
            <a:r>
              <a:rPr lang="en-US" dirty="0" smtClean="0"/>
              <a:t>Much higher chance that this doesn’t have any outliers</a:t>
            </a:r>
          </a:p>
          <a:p>
            <a:r>
              <a:rPr lang="en-US" dirty="0" smtClean="0"/>
              <a:t>To determine if the small sample is good:</a:t>
            </a:r>
          </a:p>
          <a:p>
            <a:pPr lvl="1"/>
            <a:r>
              <a:rPr lang="en-US" dirty="0" smtClean="0"/>
              <a:t>Use small sample to find entire mapping</a:t>
            </a:r>
          </a:p>
          <a:p>
            <a:pPr lvl="1"/>
            <a:r>
              <a:rPr lang="en-US" dirty="0" smtClean="0"/>
              <a:t>Check other samples against that mapping</a:t>
            </a:r>
          </a:p>
          <a:p>
            <a:pPr lvl="1"/>
            <a:r>
              <a:rPr lang="en-US" dirty="0" smtClean="0"/>
              <a:t>If they all agree, then we must be right!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04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76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arallelogram 6"/>
          <p:cNvSpPr/>
          <p:nvPr/>
        </p:nvSpPr>
        <p:spPr bwMode="auto">
          <a:xfrm rot="720755" flipV="1">
            <a:off x="1483940" y="4123159"/>
            <a:ext cx="856984" cy="422022"/>
          </a:xfrm>
          <a:prstGeom prst="parallelogram">
            <a:avLst>
              <a:gd name="adj" fmla="val 287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arallelogram 7"/>
          <p:cNvSpPr/>
          <p:nvPr/>
        </p:nvSpPr>
        <p:spPr bwMode="auto">
          <a:xfrm flipV="1">
            <a:off x="6391408" y="4123159"/>
            <a:ext cx="856984" cy="422022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1187" y="4562375"/>
            <a:ext cx="4966636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6636" h="578042">
                <a:moveTo>
                  <a:pt x="0" y="77002"/>
                </a:moveTo>
                <a:cubicBezTo>
                  <a:pt x="274320" y="367364"/>
                  <a:pt x="1434164" y="590349"/>
                  <a:pt x="2261937" y="577515"/>
                </a:cubicBezTo>
                <a:cubicBezTo>
                  <a:pt x="3089710" y="564681"/>
                  <a:pt x="4300889" y="505326"/>
                  <a:pt x="496663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569719" y="4469067"/>
            <a:ext cx="4831883" cy="506750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1883" h="506750">
                <a:moveTo>
                  <a:pt x="0" y="0"/>
                </a:moveTo>
                <a:cubicBezTo>
                  <a:pt x="274320" y="290362"/>
                  <a:pt x="1485499" y="490888"/>
                  <a:pt x="2290813" y="500513"/>
                </a:cubicBezTo>
                <a:cubicBezTo>
                  <a:pt x="3096127" y="510138"/>
                  <a:pt x="4166136" y="563077"/>
                  <a:pt x="4831883" y="577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247900" y="4123159"/>
            <a:ext cx="5024387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5024387"/>
              <a:gd name="connsiteY0" fmla="*/ 77002 h 578042"/>
              <a:gd name="connsiteX1" fmla="*/ 2261937 w 5024387"/>
              <a:gd name="connsiteY1" fmla="*/ 577515 h 578042"/>
              <a:gd name="connsiteX2" fmla="*/ 5024387 w 5024387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4387" h="578042">
                <a:moveTo>
                  <a:pt x="0" y="77002"/>
                </a:moveTo>
                <a:cubicBezTo>
                  <a:pt x="274320" y="367364"/>
                  <a:pt x="1424539" y="590349"/>
                  <a:pt x="2261937" y="577515"/>
                </a:cubicBezTo>
                <a:cubicBezTo>
                  <a:pt x="3099335" y="564681"/>
                  <a:pt x="4358640" y="505326"/>
                  <a:pt x="502438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533624" y="4038600"/>
            <a:ext cx="4880009" cy="518589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  <a:gd name="connsiteX0" fmla="*/ 0 w 4880009"/>
              <a:gd name="connsiteY0" fmla="*/ 0 h 518589"/>
              <a:gd name="connsiteX1" fmla="*/ 2290813 w 4880009"/>
              <a:gd name="connsiteY1" fmla="*/ 500513 h 518589"/>
              <a:gd name="connsiteX2" fmla="*/ 4880009 w 4880009"/>
              <a:gd name="connsiteY2" fmla="*/ 105878 h 5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518589">
                <a:moveTo>
                  <a:pt x="0" y="0"/>
                </a:moveTo>
                <a:cubicBezTo>
                  <a:pt x="274320" y="290362"/>
                  <a:pt x="1477478" y="482867"/>
                  <a:pt x="2290813" y="500513"/>
                </a:cubicBezTo>
                <a:cubicBezTo>
                  <a:pt x="3104148" y="518159"/>
                  <a:pt x="4214262" y="611204"/>
                  <a:pt x="4880009" y="10587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124200" y="37338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874332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02066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924800" y="34290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911630" y="3490175"/>
            <a:ext cx="6048676" cy="1199746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6095435"/>
              <a:gd name="connsiteY0" fmla="*/ 1014153 h 1556471"/>
              <a:gd name="connsiteX1" fmla="*/ 2261937 w 6095435"/>
              <a:gd name="connsiteY1" fmla="*/ 1514666 h 1556471"/>
              <a:gd name="connsiteX2" fmla="*/ 6095435 w 6095435"/>
              <a:gd name="connsiteY2" fmla="*/ 0 h 1556471"/>
              <a:gd name="connsiteX0" fmla="*/ 0 w 6095435"/>
              <a:gd name="connsiteY0" fmla="*/ 1014153 h 1302088"/>
              <a:gd name="connsiteX1" fmla="*/ 3367699 w 6095435"/>
              <a:gd name="connsiteY1" fmla="*/ 1214071 h 1302088"/>
              <a:gd name="connsiteX2" fmla="*/ 6095435 w 6095435"/>
              <a:gd name="connsiteY2" fmla="*/ 0 h 1302088"/>
              <a:gd name="connsiteX0" fmla="*/ 0 w 6095435"/>
              <a:gd name="connsiteY0" fmla="*/ 1014153 h 1391996"/>
              <a:gd name="connsiteX1" fmla="*/ 3313947 w 6095435"/>
              <a:gd name="connsiteY1" fmla="*/ 1329004 h 1391996"/>
              <a:gd name="connsiteX2" fmla="*/ 6095435 w 6095435"/>
              <a:gd name="connsiteY2" fmla="*/ 0 h 13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5435" h="1391996">
                <a:moveTo>
                  <a:pt x="0" y="1014153"/>
                </a:moveTo>
                <a:cubicBezTo>
                  <a:pt x="274320" y="1304515"/>
                  <a:pt x="2298041" y="1498029"/>
                  <a:pt x="3313947" y="1329004"/>
                </a:cubicBezTo>
                <a:cubicBezTo>
                  <a:pt x="4329853" y="1159979"/>
                  <a:pt x="5429688" y="505326"/>
                  <a:pt x="6095435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911630" y="4355731"/>
            <a:ext cx="4920916" cy="444433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958957"/>
              <a:gd name="connsiteY0" fmla="*/ 15115 h 515650"/>
              <a:gd name="connsiteX1" fmla="*/ 2261937 w 4958957"/>
              <a:gd name="connsiteY1" fmla="*/ 515628 h 515650"/>
              <a:gd name="connsiteX2" fmla="*/ 4958957 w 4958957"/>
              <a:gd name="connsiteY2" fmla="*/ 0 h 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8957" h="515650">
                <a:moveTo>
                  <a:pt x="0" y="15115"/>
                </a:moveTo>
                <a:cubicBezTo>
                  <a:pt x="274320" y="305477"/>
                  <a:pt x="1435444" y="518147"/>
                  <a:pt x="2261937" y="515628"/>
                </a:cubicBezTo>
                <a:cubicBezTo>
                  <a:pt x="3088430" y="513109"/>
                  <a:pt x="4293210" y="505326"/>
                  <a:pt x="4958957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choose 4 random points </a:t>
            </a:r>
            <a:r>
              <a:rPr lang="en-US" i="1" dirty="0" smtClean="0"/>
              <a:t>[e.g.]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use those points to find the transform T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apply the transform to the remaining points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count the # </a:t>
            </a:r>
            <a:r>
              <a:rPr lang="en-US" i="1" dirty="0" smtClean="0"/>
              <a:t>m</a:t>
            </a:r>
            <a:r>
              <a:rPr lang="en-US" dirty="0" smtClean="0"/>
              <a:t> of transformed points </a:t>
            </a:r>
            <a:r>
              <a:rPr lang="en-US" dirty="0"/>
              <a:t>meeting: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||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tranformed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meas</a:t>
            </a:r>
            <a:r>
              <a:rPr lang="en-US" dirty="0" smtClean="0"/>
              <a:t>||</a:t>
            </a:r>
            <a:r>
              <a:rPr lang="en-US" baseline="30000" dirty="0" smtClean="0"/>
              <a:t>2 </a:t>
            </a:r>
            <a:r>
              <a:rPr lang="en-US" dirty="0" smtClean="0"/>
              <a:t>&lt; 3 pix </a:t>
            </a:r>
            <a:r>
              <a:rPr lang="en-US" i="1" dirty="0" smtClean="0"/>
              <a:t>[e.g.]</a:t>
            </a:r>
          </a:p>
          <a:p>
            <a:pPr marL="0" indent="0">
              <a:buNone/>
            </a:pPr>
            <a:r>
              <a:rPr lang="en-US" dirty="0" smtClean="0"/>
              <a:t>} while (m &lt; 30% of points); </a:t>
            </a:r>
            <a:r>
              <a:rPr lang="en-US" i="1" dirty="0" smtClean="0"/>
              <a:t>[e.g.]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RANdom</a:t>
            </a:r>
            <a:endParaRPr lang="en-US" dirty="0" smtClean="0"/>
          </a:p>
          <a:p>
            <a:r>
              <a:rPr lang="en-US" dirty="0" smtClean="0"/>
              <a:t>Sampling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2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16093</TotalTime>
  <Words>428</Words>
  <Application>Microsoft Office PowerPoint</Application>
  <PresentationFormat>On-screen Show (4:3)</PresentationFormat>
  <Paragraphs>134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Tahoma</vt:lpstr>
      <vt:lpstr>Times New Roman</vt:lpstr>
      <vt:lpstr>Wingdings</vt:lpstr>
      <vt:lpstr>2_Network</vt:lpstr>
      <vt:lpstr>CS-498  Computer Vision</vt:lpstr>
      <vt:lpstr>How to find the true among the false?</vt:lpstr>
      <vt:lpstr>Classic Approach</vt:lpstr>
      <vt:lpstr>Classic Approach</vt:lpstr>
      <vt:lpstr>Classic Approach</vt:lpstr>
      <vt:lpstr>How to overcome?</vt:lpstr>
      <vt:lpstr>Determining consensus</vt:lpstr>
      <vt:lpstr>RANSAC</vt:lpstr>
      <vt:lpstr>PowerPoint Presentation</vt:lpstr>
      <vt:lpstr>Transforms in 3D</vt:lpstr>
      <vt:lpstr>Rotation in 3D</vt:lpstr>
      <vt:lpstr>Rotation about multiple axes</vt:lpstr>
      <vt:lpstr>We can have homographic 3D points, too</vt:lpstr>
      <vt:lpstr>Full 6-DOF transform</vt:lpstr>
      <vt:lpstr>Winter 2016-17 Stopped Here</vt:lpstr>
      <vt:lpstr>Pinhole Camera coordinate System</vt:lpstr>
      <vt:lpstr>Projection</vt:lpstr>
      <vt:lpstr>Left or right-handed coordinate system?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930</cp:revision>
  <cp:lastPrinted>2015-01-23T14:58:57Z</cp:lastPrinted>
  <dcterms:created xsi:type="dcterms:W3CDTF">1999-09-06T21:32:20Z</dcterms:created>
  <dcterms:modified xsi:type="dcterms:W3CDTF">2017-01-13T16:57:21Z</dcterms:modified>
</cp:coreProperties>
</file>