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1"/>
  </p:notesMasterIdLst>
  <p:handoutMasterIdLst>
    <p:handoutMasterId r:id="rId22"/>
  </p:handoutMasterIdLst>
  <p:sldIdLst>
    <p:sldId id="365" r:id="rId2"/>
    <p:sldId id="383" r:id="rId3"/>
    <p:sldId id="385" r:id="rId4"/>
    <p:sldId id="386" r:id="rId5"/>
    <p:sldId id="384" r:id="rId6"/>
    <p:sldId id="388" r:id="rId7"/>
    <p:sldId id="389" r:id="rId8"/>
    <p:sldId id="390" r:id="rId9"/>
    <p:sldId id="404" r:id="rId10"/>
    <p:sldId id="391" r:id="rId11"/>
    <p:sldId id="403" r:id="rId12"/>
    <p:sldId id="392" r:id="rId13"/>
    <p:sldId id="393" r:id="rId14"/>
    <p:sldId id="394" r:id="rId15"/>
    <p:sldId id="395" r:id="rId16"/>
    <p:sldId id="397" r:id="rId17"/>
    <p:sldId id="396" r:id="rId18"/>
    <p:sldId id="399" r:id="rId19"/>
    <p:sldId id="400" r:id="rId2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098" autoAdjust="0"/>
  </p:normalViewPr>
  <p:slideViewPr>
    <p:cSldViewPr>
      <p:cViewPr varScale="1">
        <p:scale>
          <a:sx n="64" d="100"/>
          <a:sy n="64" d="100"/>
        </p:scale>
        <p:origin x="1005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17 January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1/17/2017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17q2: Text edited after class to reflect</a:t>
            </a:r>
            <a:r>
              <a:rPr lang="en-US" baseline="0" dirty="0" smtClean="0"/>
              <a:t> in-class discussion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0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17q2:Added after class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50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17q2:Added after class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47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4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5, Day 1 (Continued)</a:t>
            </a:r>
          </a:p>
          <a:p>
            <a:pPr lvl="1"/>
            <a:r>
              <a:rPr lang="en-US" altLang="en-US" dirty="0" smtClean="0"/>
              <a:t>Removing false matches: RANSAC</a:t>
            </a:r>
          </a:p>
          <a:p>
            <a:pPr lvl="1"/>
            <a:endParaRPr lang="en-US" alt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the information on the previous slides,</a:t>
            </a:r>
          </a:p>
          <a:p>
            <a:pPr marL="0" indent="0">
              <a:buNone/>
            </a:pPr>
            <a:r>
              <a:rPr lang="en-US" dirty="0" smtClean="0"/>
              <a:t>Suppose a camera has the following parameters:</a:t>
            </a:r>
          </a:p>
          <a:p>
            <a:pPr marL="0" indent="0">
              <a:buNone/>
            </a:pPr>
            <a:r>
              <a:rPr lang="en-US" dirty="0" smtClean="0"/>
              <a:t>Both focal lengths – 100 pixels/unit</a:t>
            </a:r>
          </a:p>
          <a:p>
            <a:pPr marL="0" indent="0">
              <a:buNone/>
            </a:pPr>
            <a:r>
              <a:rPr lang="en-US" dirty="0" smtClean="0"/>
              <a:t>Center – 50 pixels down, 75 pixels to the right</a:t>
            </a:r>
          </a:p>
          <a:p>
            <a:pPr marL="0" indent="0">
              <a:buNone/>
            </a:pPr>
            <a:r>
              <a:rPr lang="en-US" dirty="0" smtClean="0"/>
              <a:t>Find:</a:t>
            </a:r>
          </a:p>
          <a:p>
            <a:pPr marL="0" indent="0">
              <a:buNone/>
            </a:pPr>
            <a:r>
              <a:rPr lang="en-US" dirty="0" smtClean="0"/>
              <a:t>     1. The </a:t>
            </a:r>
            <a:r>
              <a:rPr lang="en-US" dirty="0" err="1" smtClean="0"/>
              <a:t>i,j</a:t>
            </a:r>
            <a:r>
              <a:rPr lang="en-US" dirty="0" smtClean="0"/>
              <a:t> coordinates of the point (0,0,10)</a:t>
            </a:r>
          </a:p>
          <a:p>
            <a:pPr marL="0" indent="0">
              <a:buNone/>
            </a:pPr>
            <a:r>
              <a:rPr lang="en-US" dirty="0" smtClean="0"/>
              <a:t>     2. The </a:t>
            </a:r>
            <a:r>
              <a:rPr lang="en-US" dirty="0" err="1" smtClean="0"/>
              <a:t>i,j</a:t>
            </a:r>
            <a:r>
              <a:rPr lang="en-US" dirty="0" smtClean="0"/>
              <a:t> coordinates of the point (0,10,10)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13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for Lab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pixel at [100, 400], find the location of the pixel on the unit plane.</a:t>
            </a:r>
          </a:p>
          <a:p>
            <a:pPr lvl="1"/>
            <a:r>
              <a:rPr lang="en-US" dirty="0" smtClean="0"/>
              <a:t>Also given: f = 100 pixels/unit (both directions), </a:t>
            </a:r>
            <a:br>
              <a:rPr lang="en-US" dirty="0" smtClean="0"/>
            </a:br>
            <a:r>
              <a:rPr lang="en-US" dirty="0" smtClean="0"/>
              <a:t>c = [200,300]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 comes first in all coordinates given here)</a:t>
            </a:r>
          </a:p>
          <a:p>
            <a:r>
              <a:rPr lang="en-US" dirty="0"/>
              <a:t>Given a pixel at [100, </a:t>
            </a:r>
            <a:r>
              <a:rPr lang="en-US" dirty="0" smtClean="0"/>
              <a:t>345], </a:t>
            </a:r>
            <a:r>
              <a:rPr lang="en-US" dirty="0"/>
              <a:t>find the location of the pixel on the unit plane.</a:t>
            </a:r>
          </a:p>
          <a:p>
            <a:pPr lvl="1"/>
            <a:r>
              <a:rPr lang="en-US" dirty="0"/>
              <a:t>Also given: </a:t>
            </a:r>
            <a:r>
              <a:rPr lang="en-US" dirty="0" smtClean="0"/>
              <a:t>f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= 100 </a:t>
            </a:r>
            <a:r>
              <a:rPr lang="en-US" dirty="0" smtClean="0"/>
              <a:t>pixels/unit,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90 </a:t>
            </a:r>
            <a:r>
              <a:rPr lang="en-US" dirty="0"/>
              <a:t>pixels/unit</a:t>
            </a:r>
            <a:r>
              <a:rPr lang="en-US" dirty="0" smtClean="0"/>
              <a:t>, </a:t>
            </a:r>
            <a:r>
              <a:rPr lang="en-US" dirty="0"/>
              <a:t>c = [200,300]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comes first in all coordinates given here)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6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 err="1" smtClean="0"/>
              <a:t>i</a:t>
            </a:r>
            <a:r>
              <a:rPr lang="en-US" dirty="0" smtClean="0"/>
              <a:t>, j, </a:t>
            </a:r>
            <a:r>
              <a:rPr lang="en-US" b="1" dirty="0" smtClean="0"/>
              <a:t>and z</a:t>
            </a:r>
            <a:r>
              <a:rPr lang="en-US" dirty="0" smtClean="0"/>
              <a:t>… find x and 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5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Distortion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we took a picture of concentric circles…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5" name="Oval 4"/>
          <p:cNvSpPr/>
          <p:nvPr/>
        </p:nvSpPr>
        <p:spPr bwMode="auto">
          <a:xfrm>
            <a:off x="762000" y="2895600"/>
            <a:ext cx="3200400" cy="3048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990600" y="3113314"/>
            <a:ext cx="2743200" cy="26125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203960" y="3323772"/>
            <a:ext cx="2301240" cy="21916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953000" y="2968171"/>
            <a:ext cx="3048000" cy="290285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105400" y="3113314"/>
            <a:ext cx="2743200" cy="26125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318760" y="3323772"/>
            <a:ext cx="2301240" cy="21916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33400" y="2677886"/>
            <a:ext cx="3657600" cy="348342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876800" y="2895600"/>
            <a:ext cx="3200400" cy="3048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884420" y="1676400"/>
            <a:ext cx="41148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It might come out like…</a:t>
            </a:r>
            <a:endParaRPr lang="en-US" kern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528060" y="6161314"/>
            <a:ext cx="4114800" cy="112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This is radial distortion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696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Distortion Pinhole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Projection model:</a:t>
            </a:r>
          </a:p>
          <a:p>
            <a:pPr marL="0" indent="0">
              <a:buNone/>
            </a:pPr>
            <a:r>
              <a:rPr lang="en-US" dirty="0" smtClean="0"/>
              <a:t>Light projects along straight line onto unit plane</a:t>
            </a:r>
          </a:p>
          <a:p>
            <a:pPr marL="0" indent="0">
              <a:buNone/>
            </a:pPr>
            <a:r>
              <a:rPr lang="en-US" b="1" i="1" dirty="0" smtClean="0"/>
              <a:t>Within unit plane,</a:t>
            </a:r>
            <a:r>
              <a:rPr lang="en-US" dirty="0" smtClean="0"/>
              <a:t> account for radial distortion</a:t>
            </a:r>
          </a:p>
          <a:p>
            <a:pPr marL="0" indent="0">
              <a:buNone/>
            </a:pPr>
            <a:r>
              <a:rPr lang="en-US" dirty="0" smtClean="0"/>
              <a:t>To find the pixel index in each dimension,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multiply by pixels/unit (focal length)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 the index of the optic center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2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for radial </a:t>
            </a:r>
            <a:r>
              <a:rPr lang="en-US" dirty="0" err="1" smtClean="0"/>
              <a:t>distotion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new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old</a:t>
            </a:r>
            <a:r>
              <a:rPr lang="en-US" baseline="-25000" dirty="0" smtClean="0"/>
              <a:t> </a:t>
            </a:r>
            <a:r>
              <a:rPr lang="en-US" dirty="0" smtClean="0"/>
              <a:t>(1+c</a:t>
            </a:r>
            <a:r>
              <a:rPr lang="en-US" baseline="-25000" dirty="0" smtClean="0"/>
              <a:t>x1</a:t>
            </a:r>
            <a:r>
              <a:rPr lang="en-US" dirty="0" smtClean="0"/>
              <a:t>x</a:t>
            </a:r>
            <a:r>
              <a:rPr lang="en-US" baseline="-25000" dirty="0" smtClean="0"/>
              <a:t>old</a:t>
            </a:r>
            <a:r>
              <a:rPr lang="en-US" baseline="30000" dirty="0" smtClean="0"/>
              <a:t>2</a:t>
            </a:r>
            <a:r>
              <a:rPr lang="en-US" dirty="0" smtClean="0"/>
              <a:t>+c</a:t>
            </a:r>
            <a:r>
              <a:rPr lang="en-US" baseline="-25000" dirty="0" smtClean="0"/>
              <a:t>x2</a:t>
            </a:r>
            <a:r>
              <a:rPr lang="en-US" dirty="0" smtClean="0"/>
              <a:t>x</a:t>
            </a:r>
            <a:r>
              <a:rPr lang="en-US" baseline="-25000" dirty="0" smtClean="0"/>
              <a:t>old</a:t>
            </a:r>
            <a:r>
              <a:rPr lang="en-US" baseline="30000" dirty="0" smtClean="0"/>
              <a:t>4</a:t>
            </a:r>
            <a:r>
              <a:rPr lang="en-US" dirty="0" smtClean="0"/>
              <a:t>+…)</a:t>
            </a:r>
          </a:p>
          <a:p>
            <a:r>
              <a:rPr lang="en-US" dirty="0" err="1" smtClean="0"/>
              <a:t>y</a:t>
            </a:r>
            <a:r>
              <a:rPr lang="en-US" baseline="-25000" dirty="0" err="1" smtClean="0"/>
              <a:t>new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old</a:t>
            </a:r>
            <a:r>
              <a:rPr lang="en-US" baseline="-25000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1+c</a:t>
            </a:r>
            <a:r>
              <a:rPr lang="en-US" baseline="-25000" dirty="0" smtClean="0"/>
              <a:t>y1</a:t>
            </a:r>
            <a:r>
              <a:rPr lang="en-US" dirty="0" smtClean="0"/>
              <a:t>y</a:t>
            </a:r>
            <a:r>
              <a:rPr lang="en-US" baseline="-25000" dirty="0" smtClean="0"/>
              <a:t>old</a:t>
            </a:r>
            <a:r>
              <a:rPr lang="en-US" baseline="30000" dirty="0" smtClean="0"/>
              <a:t>2</a:t>
            </a:r>
            <a:r>
              <a:rPr lang="en-US" dirty="0" smtClean="0"/>
              <a:t>+c</a:t>
            </a:r>
            <a:r>
              <a:rPr lang="en-US" baseline="-25000" dirty="0" smtClean="0"/>
              <a:t>y2</a:t>
            </a:r>
            <a:r>
              <a:rPr lang="en-US" dirty="0" smtClean="0"/>
              <a:t>y</a:t>
            </a:r>
            <a:r>
              <a:rPr lang="en-US" baseline="-25000" dirty="0" smtClean="0"/>
              <a:t>old</a:t>
            </a:r>
            <a:r>
              <a:rPr lang="en-US" baseline="30000" dirty="0" smtClean="0"/>
              <a:t>4</a:t>
            </a:r>
            <a:r>
              <a:rPr lang="en-US" dirty="0"/>
              <a:t>+…)</a:t>
            </a:r>
            <a:endParaRPr lang="en-US" baseline="-25000" dirty="0"/>
          </a:p>
          <a:p>
            <a:pPr marL="0" indent="0">
              <a:buNone/>
            </a:pP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5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Extrinsic Calibration – Camera not at origin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5" name="Parallelogram 4"/>
          <p:cNvSpPr/>
          <p:nvPr/>
        </p:nvSpPr>
        <p:spPr bwMode="auto">
          <a:xfrm rot="1000599" flipV="1">
            <a:off x="1707879" y="3384082"/>
            <a:ext cx="1905000" cy="1123206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792480" y="3134364"/>
            <a:ext cx="1112520" cy="8113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792480" y="3945685"/>
            <a:ext cx="1036320" cy="3215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92480" y="3945685"/>
            <a:ext cx="2636520" cy="8113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792480" y="3604330"/>
            <a:ext cx="2636520" cy="3413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92480" y="3945684"/>
            <a:ext cx="75438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2597421" y="3907586"/>
            <a:ext cx="69579" cy="929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990600" y="4000500"/>
            <a:ext cx="1606821" cy="1104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95894" y="5202674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center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62400" y="510540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axis intersects unit plane perpendicularly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4561282" y="3945686"/>
            <a:ext cx="848918" cy="11010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395894" y="2743200"/>
            <a:ext cx="518506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914400" y="2743200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914400" y="2743200"/>
            <a:ext cx="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09600" y="43838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633617" y="25943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0469" y="2286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82154" y="1898538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axis may not be parallel to optic axis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2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Extrinsics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changes as the camera moves</a:t>
            </a:r>
          </a:p>
          <a:p>
            <a:r>
              <a:rPr lang="en-US" dirty="0" smtClean="0"/>
              <a:t>Translation – position of optic center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x,y,z</a:t>
            </a:r>
            <a:r>
              <a:rPr lang="en-US" dirty="0" smtClean="0"/>
              <a:t>] – 3 numbers</a:t>
            </a:r>
          </a:p>
          <a:p>
            <a:r>
              <a:rPr lang="en-US" dirty="0" smtClean="0"/>
              <a:t>Rotation – Multiplication of three rotation matrices, around each axis</a:t>
            </a:r>
          </a:p>
          <a:p>
            <a:pPr lvl="1"/>
            <a:r>
              <a:rPr lang="en-US" dirty="0" smtClean="0"/>
              <a:t>Roll, pitch, yaw – 3 numbers</a:t>
            </a:r>
          </a:p>
          <a:p>
            <a:pPr lvl="1"/>
            <a:r>
              <a:rPr lang="en-US" dirty="0" smtClean="0"/>
              <a:t>Matrix has 9 numbers, but these can </a:t>
            </a:r>
          </a:p>
          <a:p>
            <a:pPr marL="344487" lvl="1" indent="0">
              <a:buNone/>
            </a:pPr>
            <a:r>
              <a:rPr lang="en-US" dirty="0"/>
              <a:t> </a:t>
            </a:r>
            <a:r>
              <a:rPr lang="en-US" dirty="0" smtClean="0"/>
              <a:t>be found from just 3, and will always have values</a:t>
            </a:r>
          </a:p>
          <a:p>
            <a:pPr marL="344487" lvl="1" indent="0">
              <a:buNone/>
            </a:pPr>
            <a:r>
              <a:rPr lang="en-US" dirty="0"/>
              <a:t> </a:t>
            </a:r>
            <a:r>
              <a:rPr lang="en-US" dirty="0" smtClean="0"/>
              <a:t>between -1 and 1; very constrained.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519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calibration of a camera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19263"/>
                <a:ext cx="8839200" cy="441166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?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Exercise: How many numbers are needed to calibrate this camera?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19263"/>
                <a:ext cx="8839200" cy="4411662"/>
              </a:xfrm>
              <a:blipFill rotWithShape="1">
                <a:blip r:embed="rId2"/>
                <a:stretch>
                  <a:fillRect l="-1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86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Homography</a:t>
            </a:r>
            <a:r>
              <a:rPr lang="en-US" dirty="0" smtClean="0"/>
              <a:t> as a “picture of a picture”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719263"/>
                <a:ext cx="9144000" cy="44116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Suppose we take a picture of a picture.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original picture is on a plane, and we can represent points on that plane as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𝑎𝑚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𝑐𝑎𝑚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"1"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</a:rPr>
                                      <m:t>𝑜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𝑜𝑙𝑑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719263"/>
                <a:ext cx="9144000" cy="4411662"/>
              </a:xfrm>
              <a:blipFill rotWithShape="1">
                <a:blip r:embed="rId2"/>
                <a:stretch>
                  <a:fillRect l="-1600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236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6-DOF transform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719263"/>
                <a:ext cx="9144000" cy="44116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400" i="1" dirty="0" smtClean="0">
                    <a:latin typeface="Cambria Math" panose="02040503050406030204" pitchFamily="18" charset="0"/>
                  </a:rPr>
                </a:br>
                <a:r>
                  <a:rPr lang="en-US" sz="24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400" i="1" dirty="0" smtClean="0">
                    <a:latin typeface="Cambria Math" panose="02040503050406030204" pitchFamily="18" charset="0"/>
                  </a:rPr>
                </a:br>
                <a:r>
                  <a:rPr lang="en-US" sz="24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240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3,3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719263"/>
                <a:ext cx="9144000" cy="441166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202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Pinhole Camera coordinate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5" name="Parallelogram 4"/>
          <p:cNvSpPr/>
          <p:nvPr/>
        </p:nvSpPr>
        <p:spPr bwMode="auto">
          <a:xfrm rot="1000599" flipV="1">
            <a:off x="1707879" y="3384082"/>
            <a:ext cx="1905000" cy="1123206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804324" y="3123218"/>
            <a:ext cx="1112520" cy="8113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92480" y="3945685"/>
            <a:ext cx="2636520" cy="8113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792480" y="3604330"/>
            <a:ext cx="2636520" cy="3413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92480" y="3945684"/>
            <a:ext cx="75438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2598218" y="3896600"/>
            <a:ext cx="69579" cy="929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792479" y="2960696"/>
            <a:ext cx="101880" cy="886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66329" y="2632548"/>
            <a:ext cx="165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center, c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62400" y="510540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axis intersects unit plane perpendicularly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4561282" y="3945686"/>
            <a:ext cx="848918" cy="11010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>
            <a:off x="-27695" y="3934742"/>
            <a:ext cx="832021" cy="1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804325" y="3918806"/>
            <a:ext cx="19050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804325" y="3918806"/>
            <a:ext cx="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99525" y="555947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16539" y="44479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6202" y="34428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31" idx="4"/>
          </p:cNvCxnSpPr>
          <p:nvPr/>
        </p:nvCxnSpPr>
        <p:spPr bwMode="auto">
          <a:xfrm flipH="1" flipV="1">
            <a:off x="2632211" y="4000500"/>
            <a:ext cx="172295" cy="10726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138299" y="520267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Principle point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202" y="6218581"/>
            <a:ext cx="548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Right-hand coordinate system forces z backwards…</a:t>
            </a:r>
          </a:p>
        </p:txBody>
      </p:sp>
    </p:spTree>
    <p:extLst>
      <p:ext uri="{BB962C8B-B14F-4D97-AF65-F5344CB8AC3E}">
        <p14:creationId xmlns:p14="http://schemas.microsoft.com/office/powerpoint/2010/main" val="3823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[Draw 2-D projection here]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or right-handed coordinate system?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 Handed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Used by</a:t>
            </a:r>
          </a:p>
          <a:p>
            <a:pPr lvl="1"/>
            <a:r>
              <a:rPr lang="en-US" dirty="0" smtClean="0"/>
              <a:t>DirectX (Microsoft)</a:t>
            </a:r>
          </a:p>
          <a:p>
            <a:pPr lvl="1"/>
            <a:r>
              <a:rPr lang="en-US" dirty="0" smtClean="0"/>
              <a:t>POV-Ray (Pixar?)</a:t>
            </a:r>
          </a:p>
          <a:p>
            <a:pPr lvl="1"/>
            <a:r>
              <a:rPr lang="en-US" dirty="0" err="1" smtClean="0"/>
              <a:t>RenderMan</a:t>
            </a:r>
            <a:r>
              <a:rPr lang="en-US" dirty="0" smtClean="0"/>
              <a:t> (Pixar)</a:t>
            </a:r>
          </a:p>
          <a:p>
            <a:pPr lvl="1"/>
            <a:r>
              <a:rPr lang="en-US" dirty="0" smtClean="0"/>
              <a:t>VRML</a:t>
            </a:r>
          </a:p>
          <a:p>
            <a:pPr lvl="1"/>
            <a:r>
              <a:rPr lang="en-US" dirty="0" smtClean="0"/>
              <a:t>Glide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 = x/z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Right Handed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Used by</a:t>
            </a:r>
          </a:p>
          <a:p>
            <a:pPr lvl="1"/>
            <a:r>
              <a:rPr lang="en-US" dirty="0" smtClean="0"/>
              <a:t>OpenGL (e.g., NVIDIA)</a:t>
            </a:r>
          </a:p>
          <a:p>
            <a:pPr lvl="1"/>
            <a:r>
              <a:rPr lang="en-US" dirty="0" smtClean="0"/>
              <a:t>Physicists (simulation)</a:t>
            </a:r>
          </a:p>
          <a:p>
            <a:pPr lvl="1"/>
            <a:r>
              <a:rPr lang="en-US" dirty="0" smtClean="0"/>
              <a:t>The cross-product (?)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i</a:t>
            </a:r>
            <a:r>
              <a:rPr lang="en-US" dirty="0" smtClean="0"/>
              <a:t> = -</a:t>
            </a:r>
            <a:r>
              <a:rPr lang="en-US" dirty="0" smtClean="0"/>
              <a:t>x/z</a:t>
            </a:r>
          </a:p>
          <a:p>
            <a:r>
              <a:rPr lang="en-US" dirty="0" smtClean="0"/>
              <a:t>J = -y/z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304800" y="62439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http://softwareengineering.stackexchange.com/questions/17519/why-does-directx-use-a-left-handed-coordinate-system#</a:t>
            </a:r>
          </a:p>
        </p:txBody>
      </p:sp>
    </p:spTree>
    <p:extLst>
      <p:ext uri="{BB962C8B-B14F-4D97-AF65-F5344CB8AC3E}">
        <p14:creationId xmlns:p14="http://schemas.microsoft.com/office/powerpoint/2010/main" val="19405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Pinhole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(linear in homogeneous coordinates)</a:t>
            </a:r>
          </a:p>
          <a:p>
            <a:pPr marL="0" indent="0">
              <a:buNone/>
            </a:pPr>
            <a:r>
              <a:rPr lang="en-US" dirty="0" smtClean="0"/>
              <a:t>Projection model:</a:t>
            </a:r>
          </a:p>
          <a:p>
            <a:pPr marL="0" indent="0">
              <a:buNone/>
            </a:pPr>
            <a:r>
              <a:rPr lang="en-US" dirty="0" smtClean="0"/>
              <a:t>Light projects along straight line onto unit plane</a:t>
            </a:r>
          </a:p>
          <a:p>
            <a:pPr marL="0" indent="0">
              <a:buNone/>
            </a:pPr>
            <a:r>
              <a:rPr lang="en-US" dirty="0" smtClean="0"/>
              <a:t>To find the pixel index in each dimension,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multiply by pixels/unit (focal length)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 the index of the optic center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86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Calibration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Intrinsic Parameters describe the part of the calibration that does not change if you move or rotate the camera</a:t>
                </a:r>
              </a:p>
              <a:p>
                <a:r>
                  <a:rPr lang="en-US" dirty="0" smtClean="0"/>
                  <a:t>“Unit” camera: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acc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dirty="0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1796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20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“Full” camera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acc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= focal length in the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direction (pixels per unit distance along unit plane in the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direction)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f</a:t>
                </a:r>
                <a:r>
                  <a:rPr lang="en-US" baseline="-25000" dirty="0" err="1" smtClean="0"/>
                  <a:t>j</a:t>
                </a:r>
                <a:r>
                  <a:rPr lang="en-US" dirty="0" smtClean="0"/>
                  <a:t> = focal length in the j direction (pixels per unit distance along unit plane in the j direction)</a:t>
                </a:r>
              </a:p>
              <a:p>
                <a:pPr marL="0" indent="0">
                  <a:buNone/>
                </a:pPr>
                <a:r>
                  <a:rPr lang="en-US" dirty="0" smtClean="0"/>
                  <a:t>c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 = center of the image, measured in pixels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c</a:t>
                </a:r>
                <a:r>
                  <a:rPr lang="en-US" baseline="-25000" dirty="0" err="1" smtClean="0"/>
                  <a:t>j</a:t>
                </a:r>
                <a:r>
                  <a:rPr lang="en-US" dirty="0"/>
                  <a:t> </a:t>
                </a:r>
                <a:r>
                  <a:rPr lang="en-US" dirty="0" smtClean="0"/>
                  <a:t>= center of the image, measured in pixels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r="-1111" b="-14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201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Stopped here Winter 2016-2017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080447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16176</TotalTime>
  <Words>555</Words>
  <Application>Microsoft Office PowerPoint</Application>
  <PresentationFormat>On-screen Show (4:3)</PresentationFormat>
  <Paragraphs>150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Cambria Math</vt:lpstr>
      <vt:lpstr>Tahoma</vt:lpstr>
      <vt:lpstr>Times New Roman</vt:lpstr>
      <vt:lpstr>Wingdings</vt:lpstr>
      <vt:lpstr>2_Network</vt:lpstr>
      <vt:lpstr>CS-498  Computer Vision</vt:lpstr>
      <vt:lpstr>Full 6-DOF transform</vt:lpstr>
      <vt:lpstr>Pinhole Camera coordinate System</vt:lpstr>
      <vt:lpstr>Projection</vt:lpstr>
      <vt:lpstr>Left or right-handed coordinate system?</vt:lpstr>
      <vt:lpstr>Linear Pinhole Camera</vt:lpstr>
      <vt:lpstr>Intrinsic Calibration</vt:lpstr>
      <vt:lpstr>“Full” camera</vt:lpstr>
      <vt:lpstr>Stopped here Winter 2016-2017</vt:lpstr>
      <vt:lpstr>Exercise</vt:lpstr>
      <vt:lpstr>Prep for Lab Exercise</vt:lpstr>
      <vt:lpstr>Lab Exercise</vt:lpstr>
      <vt:lpstr>Radial Distortion</vt:lpstr>
      <vt:lpstr>Radial Distortion Pinhole Camera</vt:lpstr>
      <vt:lpstr>Equations for radial distotion</vt:lpstr>
      <vt:lpstr>Extrinsic Calibration – Camera not at origin</vt:lpstr>
      <vt:lpstr>Extrinsics Parameters</vt:lpstr>
      <vt:lpstr>Full calibration of a camera</vt:lpstr>
      <vt:lpstr>Homography as a “picture of a picture”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934</cp:revision>
  <cp:lastPrinted>2015-01-23T14:58:57Z</cp:lastPrinted>
  <dcterms:created xsi:type="dcterms:W3CDTF">1999-09-06T21:32:20Z</dcterms:created>
  <dcterms:modified xsi:type="dcterms:W3CDTF">2017-01-17T16:15:40Z</dcterms:modified>
</cp:coreProperties>
</file>