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8"/>
  </p:notesMasterIdLst>
  <p:handoutMasterIdLst>
    <p:handoutMasterId r:id="rId29"/>
  </p:handoutMasterIdLst>
  <p:sldIdLst>
    <p:sldId id="365" r:id="rId2"/>
    <p:sldId id="385" r:id="rId3"/>
    <p:sldId id="386" r:id="rId4"/>
    <p:sldId id="384" r:id="rId5"/>
    <p:sldId id="388" r:id="rId6"/>
    <p:sldId id="405" r:id="rId7"/>
    <p:sldId id="406" r:id="rId8"/>
    <p:sldId id="389" r:id="rId9"/>
    <p:sldId id="407" r:id="rId10"/>
    <p:sldId id="408" r:id="rId11"/>
    <p:sldId id="390" r:id="rId12"/>
    <p:sldId id="391" r:id="rId13"/>
    <p:sldId id="403" r:id="rId14"/>
    <p:sldId id="392" r:id="rId15"/>
    <p:sldId id="412" r:id="rId16"/>
    <p:sldId id="411" r:id="rId17"/>
    <p:sldId id="410" r:id="rId18"/>
    <p:sldId id="414" r:id="rId19"/>
    <p:sldId id="413" r:id="rId20"/>
    <p:sldId id="393" r:id="rId21"/>
    <p:sldId id="394" r:id="rId22"/>
    <p:sldId id="395" r:id="rId23"/>
    <p:sldId id="409" r:id="rId24"/>
    <p:sldId id="415" r:id="rId25"/>
    <p:sldId id="399" r:id="rId26"/>
    <p:sldId id="400" r:id="rId27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64481" autoAdjust="0"/>
  </p:normalViewPr>
  <p:slideViewPr>
    <p:cSldViewPr>
      <p:cViewPr varScale="1">
        <p:scale>
          <a:sx n="42" d="100"/>
          <a:sy n="42" d="100"/>
        </p:scale>
        <p:origin x="1406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24 January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D2BF401-1B98-4271-A08F-066931A39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33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F3CB3431-B092-40AD-9E79-07537C70DE1B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250D4903-2343-49CB-8D39-0F40E8FD1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199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927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CS-498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84AA2E-27AE-47C9-BF9E-50D51DC7156B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1/24/2017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Josiah Yoder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EE5A40-C0F6-48B9-8234-71EBE0403AF3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73100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Print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41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17q2: Corrected after class: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Principal Point is image center, optical center is different</a:t>
            </a:r>
          </a:p>
          <a:p>
            <a:r>
              <a:rPr lang="en-US" baseline="0" dirty="0" smtClean="0"/>
              <a:t>Origin of </a:t>
            </a:r>
            <a:r>
              <a:rPr lang="en-US" baseline="0" dirty="0" err="1" smtClean="0"/>
              <a:t>x,y,z</a:t>
            </a:r>
            <a:r>
              <a:rPr lang="en-US" baseline="0" dirty="0" smtClean="0"/>
              <a:t> system moved and text clarified</a:t>
            </a:r>
          </a:p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57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17q2: Corrected after class:</a:t>
            </a:r>
            <a:r>
              <a:rPr lang="en-US" baseline="0" dirty="0" smtClean="0"/>
              <a:t> Optic center shows up as a translation in equations, not as c.</a:t>
            </a:r>
          </a:p>
          <a:p>
            <a:r>
              <a:rPr lang="en-US" baseline="0" dirty="0" smtClean="0"/>
              <a:t>Principle Point shows up as c in equations.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1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17q2:Added after class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50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17q2:Added after class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47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54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17q2: Corrected after class: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Principal Point is image center, optical center is different</a:t>
            </a:r>
          </a:p>
          <a:p>
            <a:r>
              <a:rPr lang="en-US" baseline="0" dirty="0" smtClean="0"/>
              <a:t>Origin of </a:t>
            </a:r>
            <a:r>
              <a:rPr lang="en-US" baseline="0" dirty="0" err="1" smtClean="0"/>
              <a:t>x,y,z</a:t>
            </a:r>
            <a:r>
              <a:rPr lang="en-US" baseline="0" dirty="0" smtClean="0"/>
              <a:t> system moved and text clarified</a:t>
            </a:r>
          </a:p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80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17q2: Text edited after class to reflect</a:t>
            </a:r>
            <a:r>
              <a:rPr lang="en-US" baseline="0" dirty="0" smtClean="0"/>
              <a:t> in-class discussion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5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Edited after class to use the right-handed</a:t>
            </a:r>
            <a:r>
              <a:rPr lang="en-US" baseline="0" dirty="0" smtClean="0"/>
              <a:t> coordinate system we are using this quarter.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08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95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C3F57-8EC5-42F6-B5BF-C99CB963DF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13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0B6CB-ED6D-491A-B763-E803245132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92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CB6A7-8AD0-45E3-B2DF-741089AAA6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38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B0E4-B0FD-4184-922D-E3C7D34725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43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230D4-35D7-4E0D-9D5D-73D90A7388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01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D99D1-A327-4101-A220-1AE484683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33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57C6F-D659-492F-9A25-90B7F36414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85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6062-158C-4C69-B0E5-8399264563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85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F3B32-54ED-411E-A1FC-529B2B65BA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85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34224-40C2-44FE-8922-AA7FD351F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92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E349C-629C-4522-9717-1DF58D71A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31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4D28C7F2-73BA-4C17-BAA7-B81ED65AFFA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CS-498 </a:t>
            </a:r>
            <a:br>
              <a:rPr lang="en-US" altLang="en-US" smtClean="0"/>
            </a:br>
            <a:r>
              <a:rPr lang="en-US" altLang="en-US" smtClean="0"/>
              <a:t>Computer Vision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Week 7, Day 1</a:t>
            </a:r>
          </a:p>
          <a:p>
            <a:pPr lvl="1"/>
            <a:r>
              <a:rPr lang="en-US" altLang="en-US" dirty="0" smtClean="0"/>
              <a:t>3D Camera Geometry (continued)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2C9E849-C2FC-484D-B0D2-101E2CD3A2C1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find intrinsic calibration with pixel coordinates: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19262"/>
                <a:ext cx="8229600" cy="4986337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𝑢𝑛𝑖𝑡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 dirty="0"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𝑢𝑛𝑖𝑡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𝑢𝑛𝑖𝑡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𝑝𝑖𝑥𝑒𝑙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𝑗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𝑝𝑖𝑥𝑒𝑙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𝑤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𝑝𝑖𝑥𝑒𝑙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𝑢𝑛𝑖𝑡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 dirty="0"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𝑢𝑛𝑖𝑡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𝑢𝑛𝑖𝑡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𝑝𝑖𝑥𝑒𝑙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𝑗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𝑝𝑖𝑥𝑒𝑙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𝑤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𝑝𝑖𝑥𝑒𝑙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19262"/>
                <a:ext cx="8229600" cy="498633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36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“Full” camera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𝑗</m:t>
                                    </m:r>
                                  </m:e>
                                </m:acc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f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 = focal length in the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direction (pixels per unit distance along unit plane in the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direction)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f</a:t>
                </a:r>
                <a:r>
                  <a:rPr lang="en-US" baseline="-25000" dirty="0" err="1" smtClean="0"/>
                  <a:t>j</a:t>
                </a:r>
                <a:r>
                  <a:rPr lang="en-US" dirty="0" smtClean="0"/>
                  <a:t> = focal length in the j direction (pixels per unit distance along unit plane in the j direction)</a:t>
                </a:r>
              </a:p>
              <a:p>
                <a:pPr marL="0" indent="0">
                  <a:buNone/>
                </a:pPr>
                <a:r>
                  <a:rPr lang="en-US" dirty="0" smtClean="0"/>
                  <a:t>c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 = center of the image, measured in pixels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c</a:t>
                </a:r>
                <a:r>
                  <a:rPr lang="en-US" baseline="-25000" dirty="0" err="1" smtClean="0"/>
                  <a:t>j</a:t>
                </a:r>
                <a:r>
                  <a:rPr lang="en-US" dirty="0"/>
                  <a:t> </a:t>
                </a:r>
                <a:r>
                  <a:rPr lang="en-US" dirty="0" smtClean="0"/>
                  <a:t>= center of the image, measured in pixels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r="-1111" b="-149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3581400" y="1524000"/>
            <a:ext cx="3810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4114800" y="1524000"/>
            <a:ext cx="3048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0" name="Cloud 9"/>
          <p:cNvSpPr/>
          <p:nvPr/>
        </p:nvSpPr>
        <p:spPr bwMode="auto">
          <a:xfrm>
            <a:off x="3886200" y="761999"/>
            <a:ext cx="4114800" cy="850901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Because we chose 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ight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-handed coordinate system</a:t>
            </a:r>
          </a:p>
        </p:txBody>
      </p:sp>
      <p:sp>
        <p:nvSpPr>
          <p:cNvPr id="11" name="Cloud 10"/>
          <p:cNvSpPr/>
          <p:nvPr/>
        </p:nvSpPr>
        <p:spPr bwMode="auto">
          <a:xfrm>
            <a:off x="7167073" y="1526061"/>
            <a:ext cx="2209800" cy="1062675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And use </a:t>
            </a:r>
            <a:r>
              <a:rPr lang="en-US" dirty="0" err="1" smtClean="0"/>
              <a:t>i,j</a:t>
            </a: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i</a:t>
            </a:r>
            <a:r>
              <a:rPr lang="en-US" dirty="0" smtClean="0"/>
              <a:t>nstead of </a:t>
            </a:r>
            <a:r>
              <a:rPr lang="en-US" dirty="0" err="1" smtClean="0"/>
              <a:t>x,y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01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19263"/>
            <a:ext cx="8610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Using the information on the previous slides,</a:t>
            </a:r>
          </a:p>
          <a:p>
            <a:pPr marL="0" indent="0">
              <a:buNone/>
            </a:pPr>
            <a:r>
              <a:rPr lang="en-US" dirty="0" smtClean="0"/>
              <a:t>Suppose a camera has the following parameters:</a:t>
            </a:r>
          </a:p>
          <a:p>
            <a:pPr marL="0" indent="0">
              <a:buNone/>
            </a:pPr>
            <a:r>
              <a:rPr lang="en-US" dirty="0" smtClean="0"/>
              <a:t>Both focal lengths – 100 pixels/unit</a:t>
            </a:r>
          </a:p>
          <a:p>
            <a:pPr marL="0" indent="0">
              <a:buNone/>
            </a:pPr>
            <a:r>
              <a:rPr lang="en-US" dirty="0" smtClean="0"/>
              <a:t>Center – 50 pixels down, 75 pixels to the right</a:t>
            </a:r>
          </a:p>
          <a:p>
            <a:pPr marL="0" indent="0">
              <a:buNone/>
            </a:pPr>
            <a:r>
              <a:rPr lang="en-US" dirty="0" smtClean="0"/>
              <a:t>Find:</a:t>
            </a:r>
          </a:p>
          <a:p>
            <a:pPr marL="0" indent="0">
              <a:buNone/>
            </a:pPr>
            <a:r>
              <a:rPr lang="en-US" dirty="0" smtClean="0"/>
              <a:t>     1. The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pix</a:t>
            </a:r>
            <a:r>
              <a:rPr lang="en-US" dirty="0" err="1" smtClean="0"/>
              <a:t>,j</a:t>
            </a:r>
            <a:r>
              <a:rPr lang="en-US" baseline="-25000" dirty="0" err="1" smtClean="0"/>
              <a:t>pix</a:t>
            </a:r>
            <a:r>
              <a:rPr lang="en-US" dirty="0" smtClean="0"/>
              <a:t> coordinates of the point (0,0,10)</a:t>
            </a:r>
          </a:p>
          <a:p>
            <a:pPr marL="0" indent="0">
              <a:buNone/>
            </a:pPr>
            <a:r>
              <a:rPr lang="en-US" dirty="0" smtClean="0"/>
              <a:t>     2. The </a:t>
            </a:r>
            <a:r>
              <a:rPr lang="en-US" dirty="0" err="1"/>
              <a:t>i</a:t>
            </a:r>
            <a:r>
              <a:rPr lang="en-US" baseline="-25000" dirty="0" err="1"/>
              <a:t>pix</a:t>
            </a:r>
            <a:r>
              <a:rPr lang="en-US" dirty="0" err="1"/>
              <a:t>,j</a:t>
            </a:r>
            <a:r>
              <a:rPr lang="en-US" baseline="-25000" dirty="0" err="1"/>
              <a:t>pix</a:t>
            </a:r>
            <a:r>
              <a:rPr lang="en-US" dirty="0"/>
              <a:t> coordinates </a:t>
            </a:r>
            <a:r>
              <a:rPr lang="en-US" dirty="0" smtClean="0"/>
              <a:t>of the point (0,10,10)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913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 for Lab Exercise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 a pixel at [100, 400], find the location of the pixel on the unit plane (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𝑢𝑛𝑖𝑡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𝑢𝑛𝑖𝑡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Also given: f = 100 pixels/unit (both directions), </a:t>
                </a:r>
                <a:br>
                  <a:rPr lang="en-US" dirty="0" smtClean="0"/>
                </a:br>
                <a:r>
                  <a:rPr lang="en-US" dirty="0" smtClean="0"/>
                  <a:t>c = [200,300]</a:t>
                </a:r>
              </a:p>
              <a:p>
                <a:pPr lvl="1"/>
                <a:r>
                  <a:rPr lang="en-US" dirty="0" smtClean="0"/>
                  <a:t>(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comes first in all coordinates given here)</a:t>
                </a:r>
              </a:p>
              <a:p>
                <a:r>
                  <a:rPr lang="en-US" dirty="0"/>
                  <a:t>Given a pixel at [100, </a:t>
                </a:r>
                <a:r>
                  <a:rPr lang="en-US" dirty="0" smtClean="0"/>
                  <a:t>345], </a:t>
                </a:r>
                <a:r>
                  <a:rPr lang="en-US" dirty="0"/>
                  <a:t>find the location of the pixel on the unit plane.</a:t>
                </a:r>
              </a:p>
              <a:p>
                <a:pPr lvl="1"/>
                <a:r>
                  <a:rPr lang="en-US" dirty="0"/>
                  <a:t>Also given: </a:t>
                </a:r>
                <a:r>
                  <a:rPr lang="en-US" dirty="0" smtClean="0"/>
                  <a:t>f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 </a:t>
                </a:r>
                <a:r>
                  <a:rPr lang="en-US" dirty="0"/>
                  <a:t>= 100 </a:t>
                </a:r>
                <a:r>
                  <a:rPr lang="en-US" dirty="0" smtClean="0"/>
                  <a:t>pixels/unit, </a:t>
                </a:r>
                <a:r>
                  <a:rPr lang="en-US" dirty="0" err="1" smtClean="0"/>
                  <a:t>f</a:t>
                </a:r>
                <a:r>
                  <a:rPr lang="en-US" baseline="-25000" dirty="0" err="1" smtClean="0"/>
                  <a:t>j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:r>
                  <a:rPr lang="en-US" dirty="0" smtClean="0"/>
                  <a:t>90 </a:t>
                </a:r>
                <a:r>
                  <a:rPr lang="en-US" dirty="0"/>
                  <a:t>pixels/unit</a:t>
                </a:r>
                <a:r>
                  <a:rPr lang="en-US" dirty="0" smtClean="0"/>
                  <a:t>, </a:t>
                </a:r>
                <a:r>
                  <a:rPr lang="en-US" dirty="0"/>
                  <a:t>c = [200,300]</a:t>
                </a:r>
              </a:p>
              <a:p>
                <a:pPr lvl="1"/>
                <a:r>
                  <a:rPr lang="en-US" dirty="0"/>
                  <a:t>(</a:t>
                </a:r>
                <a:r>
                  <a:rPr lang="en-US" dirty="0" err="1"/>
                  <a:t>i</a:t>
                </a:r>
                <a:r>
                  <a:rPr lang="en-US" dirty="0"/>
                  <a:t> comes first in all coordinates given here)</a:t>
                </a:r>
              </a:p>
              <a:p>
                <a:pPr lvl="1"/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41" t="-1796" r="-2074" b="-10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65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Exercise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, j, </a:t>
                </a:r>
                <a:r>
                  <a:rPr lang="en-US" b="1" dirty="0" smtClean="0"/>
                  <a:t>and z</a:t>
                </a:r>
                <a:r>
                  <a:rPr lang="en-US" dirty="0" smtClean="0"/>
                  <a:t>… find x and y</a:t>
                </a:r>
              </a:p>
              <a:p>
                <a:r>
                  <a:rPr lang="en-US" dirty="0"/>
                  <a:t>Given a pixel at [</a:t>
                </a:r>
                <a:r>
                  <a:rPr lang="en-US" dirty="0" smtClean="0"/>
                  <a:t>100pix, 400pix]</a:t>
                </a:r>
                <a:endParaRPr lang="en-US" dirty="0"/>
              </a:p>
              <a:p>
                <a:pPr lvl="1"/>
                <a:r>
                  <a:rPr lang="en-US" dirty="0"/>
                  <a:t>Also given: f = 100 pixels/unit (both directions), </a:t>
                </a:r>
                <a:br>
                  <a:rPr lang="en-US" dirty="0"/>
                </a:br>
                <a:r>
                  <a:rPr lang="en-US" dirty="0"/>
                  <a:t>c = [200,300</a:t>
                </a:r>
                <a:r>
                  <a:rPr lang="en-US" dirty="0" smtClean="0"/>
                  <a:t>]</a:t>
                </a:r>
              </a:p>
              <a:p>
                <a:pPr lvl="1"/>
                <a:r>
                  <a:rPr lang="en-US" dirty="0" smtClean="0"/>
                  <a:t>Also given: The depth of the point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 smtClean="0"/>
                  <a:t>) is 50 </a:t>
                </a:r>
                <a:r>
                  <a:rPr lang="en-US" i="1" dirty="0" smtClean="0"/>
                  <a:t>cm</a:t>
                </a:r>
              </a:p>
              <a:p>
                <a:r>
                  <a:rPr lang="en-US" b="1" i="1" dirty="0" smtClean="0"/>
                  <a:t>Find</a:t>
                </a:r>
                <a:r>
                  <a:rPr lang="en-US" i="1" dirty="0" smtClean="0"/>
                  <a:t> </a:t>
                </a:r>
                <a:r>
                  <a:rPr lang="en-US" dirty="0" smtClean="0"/>
                  <a:t>the position of the point (</a:t>
                </a:r>
                <a:r>
                  <a:rPr lang="en-US" dirty="0" err="1" smtClean="0"/>
                  <a:t>x,y,z</a:t>
                </a:r>
                <a:r>
                  <a:rPr lang="en-US" dirty="0" smtClean="0"/>
                  <a:t>) in 3D space.</a:t>
                </a:r>
              </a:p>
              <a:p>
                <a:r>
                  <a:rPr lang="en-US" b="1" i="1" dirty="0" smtClean="0"/>
                  <a:t>Include </a:t>
                </a:r>
                <a:r>
                  <a:rPr lang="en-US" dirty="0" smtClean="0"/>
                  <a:t>units.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41" t="-1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5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Extrinsic Calibration – Camera not at origin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5" name="Parallelogram 4"/>
          <p:cNvSpPr/>
          <p:nvPr/>
        </p:nvSpPr>
        <p:spPr bwMode="auto">
          <a:xfrm rot="1000599" flipV="1">
            <a:off x="1707879" y="3384082"/>
            <a:ext cx="1905000" cy="1123206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792480" y="3134364"/>
            <a:ext cx="1112520" cy="8113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792480" y="3945685"/>
            <a:ext cx="1036320" cy="3215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792480" y="3945685"/>
            <a:ext cx="2636520" cy="8113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792480" y="3604330"/>
            <a:ext cx="2636520" cy="3413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792480" y="3945684"/>
            <a:ext cx="754380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2597421" y="3907586"/>
            <a:ext cx="69579" cy="9291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990600" y="4000500"/>
            <a:ext cx="1606821" cy="1104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95894" y="5202674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Principal Point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962400" y="5105400"/>
            <a:ext cx="494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Optic axis intersects unit plane perpendicularly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 flipV="1">
            <a:off x="4561282" y="3945686"/>
            <a:ext cx="848918" cy="11010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H="1">
            <a:off x="6034694" y="2091350"/>
            <a:ext cx="518506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553200" y="2091350"/>
            <a:ext cx="1524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6553200" y="2091350"/>
            <a:ext cx="0" cy="1676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768541" y="348738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272417" y="194250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929269" y="163415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076849" y="2094778"/>
            <a:ext cx="4245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Axes may not be aligned with camera’s.</a:t>
            </a:r>
          </a:p>
          <a:p>
            <a:r>
              <a:rPr lang="en-US" dirty="0" smtClean="0"/>
              <a:t>Origin may not be optic center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117687" y="4496231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Optic</a:t>
            </a:r>
          </a:p>
          <a:p>
            <a:r>
              <a:rPr lang="en-US" dirty="0" smtClean="0"/>
              <a:t>Center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308448" y="4000500"/>
            <a:ext cx="503632" cy="4982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5539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6-DOF transform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719263"/>
                <a:ext cx="9144000" cy="441166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sz="2400" i="1" dirty="0" smtClean="0">
                    <a:latin typeface="Cambria Math" panose="02040503050406030204" pitchFamily="18" charset="0"/>
                  </a:rPr>
                </a:br>
                <a:r>
                  <a:rPr lang="en-US" sz="240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sz="2400" i="1" dirty="0" smtClean="0">
                    <a:latin typeface="Cambria Math" panose="02040503050406030204" pitchFamily="18" charset="0"/>
                  </a:rPr>
                </a:br>
                <a:r>
                  <a:rPr lang="en-US" sz="240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sz="2400" i="1" dirty="0" smtClean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1,2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1,3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2,2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2,3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3,2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3,3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719263"/>
                <a:ext cx="9144000" cy="4411662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907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calibration of a camera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719263"/>
                <a:ext cx="8839200" cy="4411662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1,2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1,3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2,2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2,3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3,2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3,3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dirty="0" smtClean="0"/>
                  <a:t>Exercise: How many numbers are needed to calibrate this camera?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719263"/>
                <a:ext cx="8839200" cy="4411662"/>
              </a:xfrm>
              <a:blipFill>
                <a:blip r:embed="rId3"/>
                <a:stretch>
                  <a:fillRect l="-1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3276600" y="1512888"/>
            <a:ext cx="3810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>
            <a:off x="3810000" y="1512888"/>
            <a:ext cx="3048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7" name="Cloud 6"/>
          <p:cNvSpPr/>
          <p:nvPr/>
        </p:nvSpPr>
        <p:spPr bwMode="auto">
          <a:xfrm>
            <a:off x="3581400" y="750887"/>
            <a:ext cx="4114800" cy="850901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Because we chose 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ight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-handed coordinate system</a:t>
            </a:r>
          </a:p>
        </p:txBody>
      </p:sp>
    </p:spTree>
    <p:extLst>
      <p:ext uri="{BB962C8B-B14F-4D97-AF65-F5344CB8AC3E}">
        <p14:creationId xmlns:p14="http://schemas.microsoft.com/office/powerpoint/2010/main" val="324659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Stopped Here Winter 2016-2017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3509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Extrinsics</a:t>
            </a:r>
            <a:r>
              <a:rPr lang="en-US" dirty="0" smtClean="0"/>
              <a:t>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changes as the camera moves</a:t>
            </a:r>
          </a:p>
          <a:p>
            <a:r>
              <a:rPr lang="en-US" dirty="0" smtClean="0"/>
              <a:t>Translation – position of optic center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x,y,z</a:t>
            </a:r>
            <a:r>
              <a:rPr lang="en-US" dirty="0" smtClean="0"/>
              <a:t>] – 3 numbers</a:t>
            </a:r>
          </a:p>
          <a:p>
            <a:r>
              <a:rPr lang="en-US" dirty="0" smtClean="0"/>
              <a:t>Rotation – Multiplication of three rotation matrices, around each axis</a:t>
            </a:r>
          </a:p>
          <a:p>
            <a:pPr lvl="1"/>
            <a:r>
              <a:rPr lang="en-US" dirty="0" smtClean="0"/>
              <a:t>Roll, pitch, yaw – 3 numbers</a:t>
            </a:r>
          </a:p>
          <a:p>
            <a:pPr lvl="1"/>
            <a:r>
              <a:rPr lang="en-US" dirty="0" smtClean="0"/>
              <a:t>Matrix has 9 numbers, but these can </a:t>
            </a:r>
          </a:p>
          <a:p>
            <a:pPr marL="344487" lvl="1" indent="0">
              <a:buNone/>
            </a:pPr>
            <a:r>
              <a:rPr lang="en-US" dirty="0"/>
              <a:t> </a:t>
            </a:r>
            <a:r>
              <a:rPr lang="en-US" dirty="0" smtClean="0"/>
              <a:t>be found from just 3, and will always have values</a:t>
            </a:r>
          </a:p>
          <a:p>
            <a:pPr marL="344487" lvl="1" indent="0">
              <a:buNone/>
            </a:pPr>
            <a:r>
              <a:rPr lang="en-US" dirty="0"/>
              <a:t> </a:t>
            </a:r>
            <a:r>
              <a:rPr lang="en-US" dirty="0" smtClean="0"/>
              <a:t>between -1 and 1; very constrained.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21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Pinhole Camera coordinate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5" name="Parallelogram 4"/>
          <p:cNvSpPr/>
          <p:nvPr/>
        </p:nvSpPr>
        <p:spPr bwMode="auto">
          <a:xfrm rot="1000599" flipV="1">
            <a:off x="1707879" y="3384082"/>
            <a:ext cx="1905000" cy="1123206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804324" y="3123218"/>
            <a:ext cx="1112520" cy="8113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792480" y="3945685"/>
            <a:ext cx="2636520" cy="8113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792480" y="3604330"/>
            <a:ext cx="2636520" cy="3413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792480" y="3945684"/>
            <a:ext cx="754380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2598218" y="3896600"/>
            <a:ext cx="69579" cy="9291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H="1">
            <a:off x="792479" y="2960696"/>
            <a:ext cx="101880" cy="8863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66329" y="2632548"/>
            <a:ext cx="165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Optic center, </a:t>
            </a:r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962400" y="5105400"/>
            <a:ext cx="494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Optic axis intersects unit plane perpendicularly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 flipV="1">
            <a:off x="4561282" y="3945686"/>
            <a:ext cx="848918" cy="11010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H="1">
            <a:off x="-27695" y="3934742"/>
            <a:ext cx="832021" cy="1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804325" y="3918806"/>
            <a:ext cx="19050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804325" y="3918806"/>
            <a:ext cx="0" cy="1676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99525" y="555947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16539" y="44479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6202" y="344289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</a:t>
            </a:r>
            <a:endParaRPr lang="en-US" dirty="0"/>
          </a:p>
        </p:txBody>
      </p:sp>
      <p:cxnSp>
        <p:nvCxnSpPr>
          <p:cNvPr id="23" name="Straight Arrow Connector 22"/>
          <p:cNvCxnSpPr>
            <a:endCxn id="31" idx="4"/>
          </p:cNvCxnSpPr>
          <p:nvPr/>
        </p:nvCxnSpPr>
        <p:spPr bwMode="auto">
          <a:xfrm flipH="1" flipV="1">
            <a:off x="2632211" y="4000500"/>
            <a:ext cx="172295" cy="10726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138299" y="520267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Principle </a:t>
            </a:r>
            <a:r>
              <a:rPr lang="en-US" dirty="0" smtClean="0"/>
              <a:t>point, c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6202" y="6218581"/>
            <a:ext cx="5480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Right-hand coordinate system forces z backwards…</a:t>
            </a:r>
          </a:p>
        </p:txBody>
      </p:sp>
    </p:spTree>
    <p:extLst>
      <p:ext uri="{BB962C8B-B14F-4D97-AF65-F5344CB8AC3E}">
        <p14:creationId xmlns:p14="http://schemas.microsoft.com/office/powerpoint/2010/main" val="38238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Radial Distortion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we took a picture of concentric circles…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5" name="Oval 4"/>
          <p:cNvSpPr/>
          <p:nvPr/>
        </p:nvSpPr>
        <p:spPr bwMode="auto">
          <a:xfrm>
            <a:off x="762000" y="2895600"/>
            <a:ext cx="3200400" cy="3048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990600" y="3113314"/>
            <a:ext cx="2743200" cy="261257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203960" y="3323772"/>
            <a:ext cx="2301240" cy="21916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953000" y="2968171"/>
            <a:ext cx="3048000" cy="290285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105400" y="3113314"/>
            <a:ext cx="2743200" cy="261257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318760" y="3323772"/>
            <a:ext cx="2301240" cy="21916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33400" y="2677886"/>
            <a:ext cx="3657600" cy="348342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876800" y="2895600"/>
            <a:ext cx="3200400" cy="3048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884420" y="1676400"/>
            <a:ext cx="41148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It might come out like…</a:t>
            </a:r>
            <a:endParaRPr lang="en-US" kern="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528060" y="6161314"/>
            <a:ext cx="4114800" cy="112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This is radial distortion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6963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Radial Distortion Pinhole Camera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Projection model:</a:t>
            </a:r>
          </a:p>
          <a:p>
            <a:pPr marL="0" indent="0">
              <a:buNone/>
            </a:pPr>
            <a:r>
              <a:rPr lang="en-US" dirty="0" smtClean="0"/>
              <a:t>Light projects along straight line onto unit plane</a:t>
            </a:r>
          </a:p>
          <a:p>
            <a:pPr marL="0" indent="0">
              <a:buNone/>
            </a:pPr>
            <a:r>
              <a:rPr lang="en-US" b="1" i="1" dirty="0" smtClean="0"/>
              <a:t>Within unit plane,</a:t>
            </a:r>
            <a:r>
              <a:rPr lang="en-US" dirty="0" smtClean="0"/>
              <a:t> account for radial distortion</a:t>
            </a:r>
          </a:p>
          <a:p>
            <a:pPr marL="0" indent="0">
              <a:buNone/>
            </a:pPr>
            <a:r>
              <a:rPr lang="en-US" dirty="0" smtClean="0"/>
              <a:t>To find the pixel index in each dimension,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multiply by pixels/unit (focal length)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add the index of the optic center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27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 for radial </a:t>
            </a:r>
            <a:r>
              <a:rPr lang="en-US" dirty="0" err="1" smtClean="0"/>
              <a:t>distotion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</a:t>
                </a:r>
                <a:r>
                  <a:rPr lang="en-US" baseline="-25000" dirty="0" err="1" smtClean="0"/>
                  <a:t>new</a:t>
                </a:r>
                <a:r>
                  <a:rPr lang="en-US" dirty="0" smtClean="0"/>
                  <a:t> = </a:t>
                </a:r>
                <a:r>
                  <a:rPr lang="en-US" dirty="0" err="1"/>
                  <a:t>i</a:t>
                </a:r>
                <a:r>
                  <a:rPr lang="en-US" baseline="-25000" dirty="0" err="1" smtClean="0"/>
                  <a:t>old</a:t>
                </a:r>
                <a:r>
                  <a:rPr lang="en-US" baseline="-25000" dirty="0" smtClean="0"/>
                  <a:t> </a:t>
                </a:r>
                <a:r>
                  <a:rPr lang="en-US" dirty="0" smtClean="0"/>
                  <a:t>(1+c</a:t>
                </a:r>
                <a:r>
                  <a:rPr lang="en-US" baseline="-25000" dirty="0" smtClean="0"/>
                  <a:t>x1</a:t>
                </a:r>
                <a:r>
                  <a:rPr lang="en-US" dirty="0" smtClean="0"/>
                  <a:t>i</a:t>
                </a:r>
                <a:r>
                  <a:rPr lang="en-US" baseline="-25000" dirty="0" smtClean="0"/>
                  <a:t>old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+c</a:t>
                </a:r>
                <a:r>
                  <a:rPr lang="en-US" baseline="-25000" dirty="0" smtClean="0"/>
                  <a:t>x2</a:t>
                </a:r>
                <a:r>
                  <a:rPr lang="en-US" dirty="0"/>
                  <a:t>i</a:t>
                </a:r>
                <a:r>
                  <a:rPr lang="en-US" baseline="-25000" dirty="0" smtClean="0"/>
                  <a:t>old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+…)</a:t>
                </a:r>
              </a:p>
              <a:p>
                <a:r>
                  <a:rPr lang="en-US" dirty="0" err="1" smtClean="0"/>
                  <a:t>j</a:t>
                </a:r>
                <a:r>
                  <a:rPr lang="en-US" baseline="-25000" dirty="0" err="1" smtClean="0"/>
                  <a:t>new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:r>
                  <a:rPr lang="en-US" dirty="0" err="1"/>
                  <a:t>j</a:t>
                </a:r>
                <a:r>
                  <a:rPr lang="en-US" baseline="-25000" dirty="0" err="1" smtClean="0"/>
                  <a:t>old</a:t>
                </a:r>
                <a:r>
                  <a:rPr lang="en-US" baseline="-25000" dirty="0" smtClean="0"/>
                  <a:t> </a:t>
                </a:r>
                <a:r>
                  <a:rPr lang="en-US" dirty="0"/>
                  <a:t>(</a:t>
                </a:r>
                <a:r>
                  <a:rPr lang="en-US" dirty="0" smtClean="0"/>
                  <a:t>1+c</a:t>
                </a:r>
                <a:r>
                  <a:rPr lang="en-US" baseline="-25000" dirty="0" smtClean="0"/>
                  <a:t>y1</a:t>
                </a:r>
                <a:r>
                  <a:rPr lang="en-US" dirty="0" smtClean="0"/>
                  <a:t>j</a:t>
                </a:r>
                <a:r>
                  <a:rPr lang="en-US" baseline="-25000" dirty="0" smtClean="0"/>
                  <a:t>old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+c</a:t>
                </a:r>
                <a:r>
                  <a:rPr lang="en-US" baseline="-25000" dirty="0" smtClean="0"/>
                  <a:t>y2</a:t>
                </a:r>
                <a:r>
                  <a:rPr lang="en-US" dirty="0"/>
                  <a:t>j</a:t>
                </a:r>
                <a:r>
                  <a:rPr lang="en-US" baseline="-25000" dirty="0" smtClean="0"/>
                  <a:t>old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+…)</a:t>
                </a:r>
              </a:p>
              <a:p>
                <a:pPr marL="0" indent="0">
                  <a:buNone/>
                </a:pPr>
                <a:endParaRPr lang="en-US" baseline="-25000" dirty="0"/>
              </a:p>
              <a:p>
                <a:pPr marL="0" indent="0">
                  <a:buNone/>
                </a:pPr>
                <a:r>
                  <a:rPr lang="en-US" dirty="0" smtClean="0"/>
                  <a:t>This is a vector function: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𝑛𝑒𝑤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𝑛𝑒𝑤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𝑟𝑎𝑑𝑖𝑎𝑙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𝑜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𝑙𝑑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𝑜𝑙𝑑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Cambria Math" panose="02040503050406030204" pitchFamily="18" charset="0"/>
                  </a:rPr>
                  <a:t>(Both old and new are unit rather than pixel coordinates)</a:t>
                </a:r>
                <a:endParaRPr lang="en-US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aseline="-25000" dirty="0" smtClean="0"/>
              </a:p>
              <a:p>
                <a:pPr marL="0" indent="0">
                  <a:buNone/>
                </a:pPr>
                <a:endParaRPr lang="en-US" baseline="-25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704" t="-1796" b="-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57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Radial Distortion </a:t>
            </a:r>
            <a:r>
              <a:rPr lang="en-US" dirty="0" err="1" smtClean="0"/>
              <a:t>Intrinsics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719263"/>
                <a:ext cx="8839200" cy="4411662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𝑗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𝑟𝑎𝑑𝑖𝑎𝑙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4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</m:mr>
                                <m:m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</m:mr>
                                <m:m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𝑧</m:t>
                                        </m:r>
                                      </m:e>
                                    </m:acc>
                                  </m:e>
                                </m:mr>
                                <m:m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𝑣</m:t>
                                        </m:r>
                                      </m:e>
                                    </m:acc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𝑚𝑎𝑔𝑖𝑐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h𝑒𝑟𝑒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Exercise: How many numbers are needed to calibrate this camera?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719263"/>
                <a:ext cx="8839200" cy="4411662"/>
              </a:xfrm>
              <a:blipFill>
                <a:blip r:embed="rId2"/>
                <a:stretch>
                  <a:fillRect l="-1586" b="-6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629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Extrinsic Calibration – Camera not at origin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5" name="Parallelogram 4"/>
          <p:cNvSpPr/>
          <p:nvPr/>
        </p:nvSpPr>
        <p:spPr bwMode="auto">
          <a:xfrm rot="1000599" flipV="1">
            <a:off x="1707879" y="3384082"/>
            <a:ext cx="1905000" cy="1123206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792480" y="3134364"/>
            <a:ext cx="1112520" cy="8113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792480" y="3945685"/>
            <a:ext cx="1036320" cy="3215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792480" y="3945685"/>
            <a:ext cx="2636520" cy="8113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792480" y="3604330"/>
            <a:ext cx="2636520" cy="3413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792480" y="3945684"/>
            <a:ext cx="754380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2597421" y="3907586"/>
            <a:ext cx="69579" cy="9291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990600" y="4000500"/>
            <a:ext cx="1606821" cy="1104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95894" y="5202674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Principal Point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962400" y="5105400"/>
            <a:ext cx="494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Optic axis intersects unit plane perpendicularly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 flipV="1">
            <a:off x="4561282" y="3945686"/>
            <a:ext cx="848918" cy="11010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H="1">
            <a:off x="6034694" y="2091350"/>
            <a:ext cx="518506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553200" y="2091350"/>
            <a:ext cx="1524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6553200" y="2091350"/>
            <a:ext cx="0" cy="1676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768541" y="348738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272417" y="194250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929269" y="163415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076849" y="2094778"/>
            <a:ext cx="4245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Axes may not be aligned with camera’s.</a:t>
            </a:r>
          </a:p>
          <a:p>
            <a:r>
              <a:rPr lang="en-US" dirty="0" smtClean="0"/>
              <a:t>Origin may not be optic center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117687" y="4496231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Optic</a:t>
            </a:r>
          </a:p>
          <a:p>
            <a:r>
              <a:rPr lang="en-US" dirty="0" smtClean="0"/>
              <a:t>Center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308448" y="4000500"/>
            <a:ext cx="503632" cy="4982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4440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calibration of a camera with radial distortion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719263"/>
                <a:ext cx="8839200" cy="4411662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?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Exercise: How many numbers are needed to calibrate this camera?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? --- Radial distortion magic here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719263"/>
                <a:ext cx="8839200" cy="4411662"/>
              </a:xfrm>
              <a:blipFill>
                <a:blip r:embed="rId2"/>
                <a:stretch>
                  <a:fillRect l="-1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86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Homography</a:t>
            </a:r>
            <a:r>
              <a:rPr lang="en-US" dirty="0" smtClean="0"/>
              <a:t> as a “picture of a picture”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719263"/>
                <a:ext cx="9144000" cy="441166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Suppose we take a picture of a picture with a pinhole camera that does not use radial distortion.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The original picture is on a plane, and we can represent points on that plane as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𝑎𝑚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𝑐𝑎𝑚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"1"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1,2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1,3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2,2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2,3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3,2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3,3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/>
                                      </a:rPr>
                                      <m:t>𝑜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719263"/>
                <a:ext cx="9144000" cy="4411662"/>
              </a:xfrm>
              <a:blipFill>
                <a:blip r:embed="rId2"/>
                <a:stretch>
                  <a:fillRect l="-1600" t="-1796" r="-2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2360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[Draw 2-D projection here]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6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or right-handed coordinate system?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Left Handed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Used by</a:t>
            </a:r>
          </a:p>
          <a:p>
            <a:pPr lvl="1"/>
            <a:r>
              <a:rPr lang="en-US" dirty="0" smtClean="0"/>
              <a:t>DirectX (Microsoft)</a:t>
            </a:r>
          </a:p>
          <a:p>
            <a:pPr lvl="1"/>
            <a:r>
              <a:rPr lang="en-US" dirty="0" smtClean="0"/>
              <a:t>POV-Ray (Pixar?)</a:t>
            </a:r>
          </a:p>
          <a:p>
            <a:pPr lvl="1"/>
            <a:r>
              <a:rPr lang="en-US" dirty="0" err="1" smtClean="0"/>
              <a:t>RenderMan</a:t>
            </a:r>
            <a:r>
              <a:rPr lang="en-US" dirty="0" smtClean="0"/>
              <a:t> (Pixar)</a:t>
            </a:r>
          </a:p>
          <a:p>
            <a:pPr lvl="1"/>
            <a:r>
              <a:rPr lang="en-US" dirty="0" smtClean="0"/>
              <a:t>VRML</a:t>
            </a:r>
          </a:p>
          <a:p>
            <a:pPr lvl="1"/>
            <a:r>
              <a:rPr lang="en-US" dirty="0" smtClean="0"/>
              <a:t>Glide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 = x/z</a:t>
            </a:r>
          </a:p>
          <a:p>
            <a:r>
              <a:rPr lang="en-US" dirty="0"/>
              <a:t>j = </a:t>
            </a:r>
            <a:r>
              <a:rPr lang="en-US" dirty="0" smtClean="0"/>
              <a:t>y/z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Right Handed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Used by</a:t>
            </a:r>
          </a:p>
          <a:p>
            <a:pPr lvl="1"/>
            <a:r>
              <a:rPr lang="en-US" dirty="0" smtClean="0"/>
              <a:t>OpenGL (e.g., NVIDIA)</a:t>
            </a:r>
          </a:p>
          <a:p>
            <a:pPr lvl="1"/>
            <a:r>
              <a:rPr lang="en-US" dirty="0" smtClean="0"/>
              <a:t>Physicists (simulation)</a:t>
            </a:r>
          </a:p>
          <a:p>
            <a:pPr lvl="1"/>
            <a:r>
              <a:rPr lang="en-US" dirty="0" smtClean="0"/>
              <a:t>The cross-product (?)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i</a:t>
            </a:r>
            <a:r>
              <a:rPr lang="en-US" dirty="0" smtClean="0"/>
              <a:t> = -x/z</a:t>
            </a:r>
          </a:p>
          <a:p>
            <a:r>
              <a:rPr lang="en-US" dirty="0" smtClean="0"/>
              <a:t>j = -y/z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9"/>
          <p:cNvSpPr/>
          <p:nvPr/>
        </p:nvSpPr>
        <p:spPr>
          <a:xfrm>
            <a:off x="304800" y="62439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http://softwareengineering.stackexchange.com/questions/17519/why-does-directx-use-a-left-handed-coordinate-system#</a:t>
            </a:r>
          </a:p>
        </p:txBody>
      </p:sp>
    </p:spTree>
    <p:extLst>
      <p:ext uri="{BB962C8B-B14F-4D97-AF65-F5344CB8AC3E}">
        <p14:creationId xmlns:p14="http://schemas.microsoft.com/office/powerpoint/2010/main" val="194058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Pinhole Camera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(linear in homogeneous coordinates)</a:t>
            </a:r>
          </a:p>
          <a:p>
            <a:pPr marL="0" indent="0">
              <a:buNone/>
            </a:pPr>
            <a:r>
              <a:rPr lang="en-US" dirty="0" smtClean="0"/>
              <a:t>Projection model:</a:t>
            </a:r>
          </a:p>
          <a:p>
            <a:pPr marL="0" indent="0">
              <a:buNone/>
            </a:pPr>
            <a:r>
              <a:rPr lang="en-US" dirty="0" smtClean="0"/>
              <a:t>Light projects along straight line onto unit plane</a:t>
            </a:r>
          </a:p>
          <a:p>
            <a:pPr marL="0" indent="0">
              <a:buNone/>
            </a:pPr>
            <a:r>
              <a:rPr lang="en-US" dirty="0" smtClean="0"/>
              <a:t>To find the pixel index in each dimension,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multiply by pixels/unit (focal length)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add the index of the optic center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86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Unit (or “</a:t>
            </a:r>
            <a:r>
              <a:rPr lang="en-US" dirty="0" err="1" smtClean="0"/>
              <a:t>unitless</a:t>
            </a:r>
            <a:r>
              <a:rPr lang="en-US" dirty="0" smtClean="0"/>
              <a:t>”) camera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19263"/>
                <a:ext cx="8229600" cy="4411662"/>
              </a:xfrm>
            </p:spPr>
            <p:txBody>
              <a:bodyPr/>
              <a:lstStyle/>
              <a:p>
                <a:r>
                  <a:rPr lang="en-US" dirty="0" smtClean="0"/>
                  <a:t>Consider the equation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Substitute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acc>
                      <m:accPr>
                        <m:chr m:val="̃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acc>
                      <m:accPr>
                        <m:chr m:val="̃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To get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i="1" dirty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acc>
                      <m:r>
                        <a:rPr lang="en-US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19263"/>
                <a:ext cx="8229600" cy="4411662"/>
              </a:xfrm>
              <a:blipFill>
                <a:blip r:embed="rId3"/>
                <a:stretch>
                  <a:fillRect l="-741" t="-1796" b="-24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8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Re-write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i="1" dirty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i="1" dirty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acc>
                      <m:r>
                        <a:rPr lang="en-US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 smtClean="0"/>
                  <a:t>In matrix form. Use [x;y;z;1] as the vector on the right-hand side of the equation.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41" t="-1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78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Calibration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Intrinsic Parameters describe the part of the calibration that does not change if you move or rotate the camera</a:t>
                </a:r>
              </a:p>
              <a:p>
                <a:r>
                  <a:rPr lang="en-US" dirty="0" smtClean="0"/>
                  <a:t>“Unit” camera: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e>
                                </m:acc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41" t="-1796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20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from </a:t>
            </a:r>
            <a:r>
              <a:rPr lang="en-US" dirty="0" err="1" smtClean="0"/>
              <a:t>unitless</a:t>
            </a:r>
            <a:r>
              <a:rPr lang="en-US" dirty="0" smtClean="0"/>
              <a:t> to pixel coordinates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𝑝𝑖𝑥𝑒𝑙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𝑗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𝑝𝑖𝑥𝑒𝑙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𝑤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𝑝𝑖𝑥𝑒𝑙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𝑢𝑛𝑖𝑡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 dirty="0"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𝑢𝑛𝑖𝑡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𝑢𝑛𝑖𝑡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f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 = focal length in the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direction (pixels per unit distance along unit plane in the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direction)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f</a:t>
                </a:r>
                <a:r>
                  <a:rPr lang="en-US" baseline="-25000" dirty="0" err="1" smtClean="0"/>
                  <a:t>j</a:t>
                </a:r>
                <a:r>
                  <a:rPr lang="en-US" dirty="0" smtClean="0"/>
                  <a:t> = focal length in the j direction (pixels per unit distance along unit plane in the j direction)</a:t>
                </a:r>
              </a:p>
              <a:p>
                <a:pPr marL="0" indent="0">
                  <a:buNone/>
                </a:pPr>
                <a:r>
                  <a:rPr lang="en-US" dirty="0" smtClean="0"/>
                  <a:t>c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 = center of the image, measured in pixels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c</a:t>
                </a:r>
                <a:r>
                  <a:rPr lang="en-US" baseline="-25000" dirty="0" err="1" smtClean="0"/>
                  <a:t>j</a:t>
                </a:r>
                <a:r>
                  <a:rPr lang="en-US" dirty="0"/>
                  <a:t> </a:t>
                </a:r>
                <a:r>
                  <a:rPr lang="en-US" dirty="0" smtClean="0"/>
                  <a:t>= center of the image, measured in pixels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r="-1111" b="-9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321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16369</TotalTime>
  <Words>823</Words>
  <Application>Microsoft Office PowerPoint</Application>
  <PresentationFormat>On-screen Show (4:3)</PresentationFormat>
  <Paragraphs>252</Paragraphs>
  <Slides>26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Cambria Math</vt:lpstr>
      <vt:lpstr>Tahoma</vt:lpstr>
      <vt:lpstr>Times New Roman</vt:lpstr>
      <vt:lpstr>Wingdings</vt:lpstr>
      <vt:lpstr>2_Network</vt:lpstr>
      <vt:lpstr>CS-498  Computer Vision</vt:lpstr>
      <vt:lpstr>Pinhole Camera coordinate System</vt:lpstr>
      <vt:lpstr>Projection</vt:lpstr>
      <vt:lpstr>Left or right-handed coordinate system?</vt:lpstr>
      <vt:lpstr>Linear Pinhole Camera</vt:lpstr>
      <vt:lpstr>Exercise: Unit (or “unitless”) camera</vt:lpstr>
      <vt:lpstr>Exercise:</vt:lpstr>
      <vt:lpstr>Intrinsic Calibration</vt:lpstr>
      <vt:lpstr>Conversion from unitless to pixel coordinates</vt:lpstr>
      <vt:lpstr>To find intrinsic calibration with pixel coordinates:</vt:lpstr>
      <vt:lpstr>“Full” camera</vt:lpstr>
      <vt:lpstr>Exercise</vt:lpstr>
      <vt:lpstr>Prep for Lab Exercise</vt:lpstr>
      <vt:lpstr>Lab Exercise</vt:lpstr>
      <vt:lpstr>Extrinsic Calibration – Camera not at origin</vt:lpstr>
      <vt:lpstr>Full 6-DOF transform</vt:lpstr>
      <vt:lpstr>Full calibration of a camera </vt:lpstr>
      <vt:lpstr>Stopped Here Winter 2016-2017</vt:lpstr>
      <vt:lpstr>Extrinsics Parameters</vt:lpstr>
      <vt:lpstr>Radial Distortion</vt:lpstr>
      <vt:lpstr>Radial Distortion Pinhole Camera</vt:lpstr>
      <vt:lpstr>Equations for radial distotion</vt:lpstr>
      <vt:lpstr>Radial Distortion Intrinsics</vt:lpstr>
      <vt:lpstr>Extrinsic Calibration – Camera not at origin</vt:lpstr>
      <vt:lpstr>Full calibration of a camera with radial distortion</vt:lpstr>
      <vt:lpstr>Homography as a “picture of a picture”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946</cp:revision>
  <cp:lastPrinted>2015-01-23T14:58:57Z</cp:lastPrinted>
  <dcterms:created xsi:type="dcterms:W3CDTF">1999-09-06T21:32:20Z</dcterms:created>
  <dcterms:modified xsi:type="dcterms:W3CDTF">2017-01-24T17:37:57Z</dcterms:modified>
</cp:coreProperties>
</file>