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2"/>
  </p:notesMasterIdLst>
  <p:handoutMasterIdLst>
    <p:handoutMasterId r:id="rId13"/>
  </p:handoutMasterIdLst>
  <p:sldIdLst>
    <p:sldId id="365" r:id="rId2"/>
    <p:sldId id="419" r:id="rId3"/>
    <p:sldId id="420" r:id="rId4"/>
    <p:sldId id="386" r:id="rId5"/>
    <p:sldId id="416" r:id="rId6"/>
    <p:sldId id="417" r:id="rId7"/>
    <p:sldId id="424" r:id="rId8"/>
    <p:sldId id="418" r:id="rId9"/>
    <p:sldId id="423" r:id="rId10"/>
    <p:sldId id="422" r:id="rId11"/>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6">
          <p15:clr>
            <a:srgbClr val="A4A3A4"/>
          </p15:clr>
        </p15:guide>
        <p15:guide id="2" pos="22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A0075"/>
    <a:srgbClr val="5600AC"/>
    <a:srgbClr val="34006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64481" autoAdjust="0"/>
  </p:normalViewPr>
  <p:slideViewPr>
    <p:cSldViewPr>
      <p:cViewPr varScale="1">
        <p:scale>
          <a:sx n="41" d="100"/>
          <a:sy n="41" d="100"/>
        </p:scale>
        <p:origin x="1402" y="3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6"/>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89275" cy="469900"/>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defTabSz="945905">
              <a:defRPr sz="1200">
                <a:latin typeface="Tahoma" pitchFamily="34" charset="0"/>
              </a:defRPr>
            </a:lvl1pPr>
          </a:lstStyle>
          <a:p>
            <a:pPr>
              <a:defRPr/>
            </a:pPr>
            <a:r>
              <a:rPr lang="en-US"/>
              <a:t>CS-498</a:t>
            </a:r>
          </a:p>
        </p:txBody>
      </p:sp>
      <p:sp>
        <p:nvSpPr>
          <p:cNvPr id="33795" name="Rectangle 3"/>
          <p:cNvSpPr>
            <a:spLocks noGrp="1" noChangeArrowheads="1"/>
          </p:cNvSpPr>
          <p:nvPr>
            <p:ph type="dt" sz="quarter" idx="1"/>
          </p:nvPr>
        </p:nvSpPr>
        <p:spPr bwMode="auto">
          <a:xfrm>
            <a:off x="4043363" y="0"/>
            <a:ext cx="3089275" cy="469900"/>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algn="r" defTabSz="945905">
              <a:defRPr sz="1200">
                <a:latin typeface="Tahoma" pitchFamily="34" charset="0"/>
              </a:defRPr>
            </a:lvl1pPr>
          </a:lstStyle>
          <a:p>
            <a:pPr>
              <a:defRPr/>
            </a:pPr>
            <a:fld id="{32B32498-105D-4F90-A7F2-EF83F66561A3}" type="datetime3">
              <a:rPr lang="en-US"/>
              <a:pPr>
                <a:defRPr/>
              </a:pPr>
              <a:t>10 February 2017</a:t>
            </a:fld>
            <a:endParaRPr lang="en-US"/>
          </a:p>
        </p:txBody>
      </p:sp>
      <p:sp>
        <p:nvSpPr>
          <p:cNvPr id="33796" name="Rectangle 4"/>
          <p:cNvSpPr>
            <a:spLocks noGrp="1" noChangeArrowheads="1"/>
          </p:cNvSpPr>
          <p:nvPr>
            <p:ph type="ftr" sz="quarter" idx="2"/>
          </p:nvPr>
        </p:nvSpPr>
        <p:spPr bwMode="auto">
          <a:xfrm>
            <a:off x="0" y="8948738"/>
            <a:ext cx="3089275" cy="469900"/>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defTabSz="945905">
              <a:defRPr sz="1200">
                <a:latin typeface="Tahoma" pitchFamily="34" charset="0"/>
              </a:defRPr>
            </a:lvl1pPr>
          </a:lstStyle>
          <a:p>
            <a:pPr>
              <a:defRPr/>
            </a:pPr>
            <a:r>
              <a:rPr lang="en-US"/>
              <a:t>Dr. Josiah Yoder</a:t>
            </a:r>
          </a:p>
        </p:txBody>
      </p:sp>
      <p:sp>
        <p:nvSpPr>
          <p:cNvPr id="33797" name="Rectangle 5"/>
          <p:cNvSpPr>
            <a:spLocks noGrp="1" noChangeArrowheads="1"/>
          </p:cNvSpPr>
          <p:nvPr>
            <p:ph type="sldNum" sz="quarter" idx="3"/>
          </p:nvPr>
        </p:nvSpPr>
        <p:spPr bwMode="auto">
          <a:xfrm>
            <a:off x="4043363" y="8948738"/>
            <a:ext cx="3089275" cy="469900"/>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algn="r" defTabSz="945905">
              <a:defRPr sz="1200">
                <a:latin typeface="Tahoma" pitchFamily="34" charset="0"/>
              </a:defRPr>
            </a:lvl1pPr>
          </a:lstStyle>
          <a:p>
            <a:pPr>
              <a:defRPr/>
            </a:pPr>
            <a:fld id="{DD2BF401-1B98-4271-A08F-066931A391FE}" type="slidenum">
              <a:rPr lang="en-US"/>
              <a:pPr>
                <a:defRPr/>
              </a:pPr>
              <a:t>‹#›</a:t>
            </a:fld>
            <a:endParaRPr lang="en-US"/>
          </a:p>
        </p:txBody>
      </p:sp>
    </p:spTree>
    <p:extLst>
      <p:ext uri="{BB962C8B-B14F-4D97-AF65-F5344CB8AC3E}">
        <p14:creationId xmlns:p14="http://schemas.microsoft.com/office/powerpoint/2010/main" val="4157033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122613" cy="449263"/>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defRPr sz="1200" b="1">
                <a:latin typeface="Times New Roman" pitchFamily="18" charset="0"/>
              </a:defRPr>
            </a:lvl1pPr>
          </a:lstStyle>
          <a:p>
            <a:pPr>
              <a:defRPr/>
            </a:pPr>
            <a:r>
              <a:rPr lang="en-US"/>
              <a:t>CS-498</a:t>
            </a:r>
          </a:p>
        </p:txBody>
      </p:sp>
      <p:sp>
        <p:nvSpPr>
          <p:cNvPr id="770051" name="Rectangle 3"/>
          <p:cNvSpPr>
            <a:spLocks noGrp="1" noChangeArrowheads="1"/>
          </p:cNvSpPr>
          <p:nvPr>
            <p:ph type="dt" idx="1"/>
          </p:nvPr>
        </p:nvSpPr>
        <p:spPr bwMode="auto">
          <a:xfrm>
            <a:off x="4013200" y="0"/>
            <a:ext cx="3119438" cy="449263"/>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lgn="r">
              <a:defRPr sz="1200" b="1">
                <a:latin typeface="Times New Roman" pitchFamily="18" charset="0"/>
              </a:defRPr>
            </a:lvl1pPr>
          </a:lstStyle>
          <a:p>
            <a:pPr>
              <a:defRPr/>
            </a:pPr>
            <a:fld id="{F3CB3431-B092-40AD-9E79-07537C70DE1B}" type="datetime1">
              <a:rPr lang="en-US"/>
              <a:pPr>
                <a:defRPr/>
              </a:pPr>
              <a:t>2/10/2017</a:t>
            </a:fld>
            <a:endParaRPr lang="en-US"/>
          </a:p>
        </p:txBody>
      </p:sp>
      <p:sp>
        <p:nvSpPr>
          <p:cNvPr id="770053" name="Rectangle 5"/>
          <p:cNvSpPr>
            <a:spLocks noGrp="1" noChangeArrowheads="1"/>
          </p:cNvSpPr>
          <p:nvPr>
            <p:ph type="body" sz="quarter" idx="3"/>
          </p:nvPr>
        </p:nvSpPr>
        <p:spPr bwMode="auto">
          <a:xfrm>
            <a:off x="965200" y="4484688"/>
            <a:ext cx="5202238" cy="4260850"/>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969375"/>
            <a:ext cx="3122613" cy="449263"/>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defRPr sz="1200" b="1">
                <a:latin typeface="Times New Roman" pitchFamily="18" charset="0"/>
              </a:defRPr>
            </a:lvl1pPr>
          </a:lstStyle>
          <a:p>
            <a:pPr>
              <a:defRPr/>
            </a:pPr>
            <a:r>
              <a:rPr lang="en-US"/>
              <a:t>Dr. Josiah Yoder</a:t>
            </a:r>
          </a:p>
        </p:txBody>
      </p:sp>
      <p:sp>
        <p:nvSpPr>
          <p:cNvPr id="770055" name="Rectangle 7"/>
          <p:cNvSpPr>
            <a:spLocks noGrp="1" noChangeArrowheads="1"/>
          </p:cNvSpPr>
          <p:nvPr>
            <p:ph type="sldNum" sz="quarter" idx="5"/>
          </p:nvPr>
        </p:nvSpPr>
        <p:spPr bwMode="auto">
          <a:xfrm>
            <a:off x="4013200" y="8969375"/>
            <a:ext cx="3119438" cy="449263"/>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lgn="r">
              <a:defRPr sz="1200" b="1">
                <a:latin typeface="Times New Roman" pitchFamily="18" charset="0"/>
              </a:defRPr>
            </a:lvl1pPr>
          </a:lstStyle>
          <a:p>
            <a:pPr>
              <a:defRPr/>
            </a:pPr>
            <a:fld id="{250D4903-2343-49CB-8D39-0F40E8FD1743}" type="slidenum">
              <a:rPr lang="en-US"/>
              <a:pPr>
                <a:defRPr/>
              </a:pPr>
              <a:t>‹#›</a:t>
            </a:fld>
            <a:endParaRPr lang="en-US"/>
          </a:p>
        </p:txBody>
      </p:sp>
      <p:pic>
        <p:nvPicPr>
          <p:cNvPr id="8199" name="Picture 8"/>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425" y="673100"/>
            <a:ext cx="4903788"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92704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25488" indent="-279400" eaLnBrk="0" hangingPunct="0">
              <a:spcBef>
                <a:spcPct val="30000"/>
              </a:spcBef>
              <a:defRPr kumimoji="1" sz="1200">
                <a:solidFill>
                  <a:schemeClr val="tx1"/>
                </a:solidFill>
                <a:latin typeface="Arial" charset="0"/>
              </a:defRPr>
            </a:lvl2pPr>
            <a:lvl3pPr marL="1117600" indent="-222250" eaLnBrk="0" hangingPunct="0">
              <a:spcBef>
                <a:spcPct val="30000"/>
              </a:spcBef>
              <a:defRPr kumimoji="1" sz="1200">
                <a:solidFill>
                  <a:schemeClr val="tx1"/>
                </a:solidFill>
                <a:latin typeface="Arial" charset="0"/>
              </a:defRPr>
            </a:lvl3pPr>
            <a:lvl4pPr marL="1565275" indent="-222250" eaLnBrk="0" hangingPunct="0">
              <a:spcBef>
                <a:spcPct val="30000"/>
              </a:spcBef>
              <a:defRPr kumimoji="1" sz="1200">
                <a:solidFill>
                  <a:schemeClr val="tx1"/>
                </a:solidFill>
                <a:latin typeface="Arial" charset="0"/>
              </a:defRPr>
            </a:lvl4pPr>
            <a:lvl5pPr marL="2012950" indent="-222250" eaLnBrk="0" hangingPunct="0">
              <a:spcBef>
                <a:spcPct val="30000"/>
              </a:spcBef>
              <a:defRPr kumimoji="1" sz="1200">
                <a:solidFill>
                  <a:schemeClr val="tx1"/>
                </a:solidFill>
                <a:latin typeface="Arial" charset="0"/>
              </a:defRPr>
            </a:lvl5pPr>
            <a:lvl6pPr marL="2470150" indent="-222250" eaLnBrk="0" fontAlgn="base" hangingPunct="0">
              <a:spcBef>
                <a:spcPct val="30000"/>
              </a:spcBef>
              <a:spcAft>
                <a:spcPct val="0"/>
              </a:spcAft>
              <a:defRPr kumimoji="1" sz="1200">
                <a:solidFill>
                  <a:schemeClr val="tx1"/>
                </a:solidFill>
                <a:latin typeface="Arial" charset="0"/>
              </a:defRPr>
            </a:lvl6pPr>
            <a:lvl7pPr marL="2927350" indent="-222250" eaLnBrk="0" fontAlgn="base" hangingPunct="0">
              <a:spcBef>
                <a:spcPct val="30000"/>
              </a:spcBef>
              <a:spcAft>
                <a:spcPct val="0"/>
              </a:spcAft>
              <a:defRPr kumimoji="1" sz="1200">
                <a:solidFill>
                  <a:schemeClr val="tx1"/>
                </a:solidFill>
                <a:latin typeface="Arial" charset="0"/>
              </a:defRPr>
            </a:lvl7pPr>
            <a:lvl8pPr marL="3384550" indent="-222250" eaLnBrk="0" fontAlgn="base" hangingPunct="0">
              <a:spcBef>
                <a:spcPct val="30000"/>
              </a:spcBef>
              <a:spcAft>
                <a:spcPct val="0"/>
              </a:spcAft>
              <a:defRPr kumimoji="1" sz="1200">
                <a:solidFill>
                  <a:schemeClr val="tx1"/>
                </a:solidFill>
                <a:latin typeface="Arial" charset="0"/>
              </a:defRPr>
            </a:lvl8pPr>
            <a:lvl9pPr marL="3841750" indent="-22225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r>
              <a:rPr kumimoji="0" lang="en-US" altLang="en-US" smtClean="0">
                <a:latin typeface="Times New Roman" pitchFamily="18" charset="0"/>
              </a:rPr>
              <a:t>CS-498</a:t>
            </a:r>
          </a:p>
        </p:txBody>
      </p:sp>
      <p:sp>
        <p:nvSpPr>
          <p:cNvPr id="92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25488" indent="-279400" eaLnBrk="0" hangingPunct="0">
              <a:spcBef>
                <a:spcPct val="30000"/>
              </a:spcBef>
              <a:defRPr kumimoji="1" sz="1200">
                <a:solidFill>
                  <a:schemeClr val="tx1"/>
                </a:solidFill>
                <a:latin typeface="Arial" charset="0"/>
              </a:defRPr>
            </a:lvl2pPr>
            <a:lvl3pPr marL="1117600" indent="-222250" eaLnBrk="0" hangingPunct="0">
              <a:spcBef>
                <a:spcPct val="30000"/>
              </a:spcBef>
              <a:defRPr kumimoji="1" sz="1200">
                <a:solidFill>
                  <a:schemeClr val="tx1"/>
                </a:solidFill>
                <a:latin typeface="Arial" charset="0"/>
              </a:defRPr>
            </a:lvl3pPr>
            <a:lvl4pPr marL="1565275" indent="-222250" eaLnBrk="0" hangingPunct="0">
              <a:spcBef>
                <a:spcPct val="30000"/>
              </a:spcBef>
              <a:defRPr kumimoji="1" sz="1200">
                <a:solidFill>
                  <a:schemeClr val="tx1"/>
                </a:solidFill>
                <a:latin typeface="Arial" charset="0"/>
              </a:defRPr>
            </a:lvl4pPr>
            <a:lvl5pPr marL="2012950" indent="-222250" eaLnBrk="0" hangingPunct="0">
              <a:spcBef>
                <a:spcPct val="30000"/>
              </a:spcBef>
              <a:defRPr kumimoji="1" sz="1200">
                <a:solidFill>
                  <a:schemeClr val="tx1"/>
                </a:solidFill>
                <a:latin typeface="Arial" charset="0"/>
              </a:defRPr>
            </a:lvl5pPr>
            <a:lvl6pPr marL="2470150" indent="-222250" eaLnBrk="0" fontAlgn="base" hangingPunct="0">
              <a:spcBef>
                <a:spcPct val="30000"/>
              </a:spcBef>
              <a:spcAft>
                <a:spcPct val="0"/>
              </a:spcAft>
              <a:defRPr kumimoji="1" sz="1200">
                <a:solidFill>
                  <a:schemeClr val="tx1"/>
                </a:solidFill>
                <a:latin typeface="Arial" charset="0"/>
              </a:defRPr>
            </a:lvl6pPr>
            <a:lvl7pPr marL="2927350" indent="-222250" eaLnBrk="0" fontAlgn="base" hangingPunct="0">
              <a:spcBef>
                <a:spcPct val="30000"/>
              </a:spcBef>
              <a:spcAft>
                <a:spcPct val="0"/>
              </a:spcAft>
              <a:defRPr kumimoji="1" sz="1200">
                <a:solidFill>
                  <a:schemeClr val="tx1"/>
                </a:solidFill>
                <a:latin typeface="Arial" charset="0"/>
              </a:defRPr>
            </a:lvl7pPr>
            <a:lvl8pPr marL="3384550" indent="-222250" eaLnBrk="0" fontAlgn="base" hangingPunct="0">
              <a:spcBef>
                <a:spcPct val="30000"/>
              </a:spcBef>
              <a:spcAft>
                <a:spcPct val="0"/>
              </a:spcAft>
              <a:defRPr kumimoji="1" sz="1200">
                <a:solidFill>
                  <a:schemeClr val="tx1"/>
                </a:solidFill>
                <a:latin typeface="Arial" charset="0"/>
              </a:defRPr>
            </a:lvl8pPr>
            <a:lvl9pPr marL="3841750" indent="-22225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C684AA2E-27AE-47C9-BF9E-50D51DC7156B}" type="datetime1">
              <a:rPr kumimoji="0" lang="en-US" altLang="en-US" smtClean="0">
                <a:latin typeface="Times New Roman" pitchFamily="18" charset="0"/>
              </a:rPr>
              <a:pPr eaLnBrk="1" hangingPunct="1">
                <a:spcBef>
                  <a:spcPct val="0"/>
                </a:spcBef>
              </a:pPr>
              <a:t>2/10/2017</a:t>
            </a:fld>
            <a:endParaRPr kumimoji="0" lang="en-US" altLang="en-US" smtClean="0">
              <a:latin typeface="Times New Roman" pitchFamily="18" charset="0"/>
            </a:endParaRPr>
          </a:p>
        </p:txBody>
      </p:sp>
      <p:sp>
        <p:nvSpPr>
          <p:cNvPr id="92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25488" indent="-279400" eaLnBrk="0" hangingPunct="0">
              <a:spcBef>
                <a:spcPct val="30000"/>
              </a:spcBef>
              <a:defRPr kumimoji="1" sz="1200">
                <a:solidFill>
                  <a:schemeClr val="tx1"/>
                </a:solidFill>
                <a:latin typeface="Arial" charset="0"/>
              </a:defRPr>
            </a:lvl2pPr>
            <a:lvl3pPr marL="1117600" indent="-222250" eaLnBrk="0" hangingPunct="0">
              <a:spcBef>
                <a:spcPct val="30000"/>
              </a:spcBef>
              <a:defRPr kumimoji="1" sz="1200">
                <a:solidFill>
                  <a:schemeClr val="tx1"/>
                </a:solidFill>
                <a:latin typeface="Arial" charset="0"/>
              </a:defRPr>
            </a:lvl3pPr>
            <a:lvl4pPr marL="1565275" indent="-222250" eaLnBrk="0" hangingPunct="0">
              <a:spcBef>
                <a:spcPct val="30000"/>
              </a:spcBef>
              <a:defRPr kumimoji="1" sz="1200">
                <a:solidFill>
                  <a:schemeClr val="tx1"/>
                </a:solidFill>
                <a:latin typeface="Arial" charset="0"/>
              </a:defRPr>
            </a:lvl4pPr>
            <a:lvl5pPr marL="2012950" indent="-222250" eaLnBrk="0" hangingPunct="0">
              <a:spcBef>
                <a:spcPct val="30000"/>
              </a:spcBef>
              <a:defRPr kumimoji="1" sz="1200">
                <a:solidFill>
                  <a:schemeClr val="tx1"/>
                </a:solidFill>
                <a:latin typeface="Arial" charset="0"/>
              </a:defRPr>
            </a:lvl5pPr>
            <a:lvl6pPr marL="2470150" indent="-222250" eaLnBrk="0" fontAlgn="base" hangingPunct="0">
              <a:spcBef>
                <a:spcPct val="30000"/>
              </a:spcBef>
              <a:spcAft>
                <a:spcPct val="0"/>
              </a:spcAft>
              <a:defRPr kumimoji="1" sz="1200">
                <a:solidFill>
                  <a:schemeClr val="tx1"/>
                </a:solidFill>
                <a:latin typeface="Arial" charset="0"/>
              </a:defRPr>
            </a:lvl6pPr>
            <a:lvl7pPr marL="2927350" indent="-222250" eaLnBrk="0" fontAlgn="base" hangingPunct="0">
              <a:spcBef>
                <a:spcPct val="30000"/>
              </a:spcBef>
              <a:spcAft>
                <a:spcPct val="0"/>
              </a:spcAft>
              <a:defRPr kumimoji="1" sz="1200">
                <a:solidFill>
                  <a:schemeClr val="tx1"/>
                </a:solidFill>
                <a:latin typeface="Arial" charset="0"/>
              </a:defRPr>
            </a:lvl7pPr>
            <a:lvl8pPr marL="3384550" indent="-222250" eaLnBrk="0" fontAlgn="base" hangingPunct="0">
              <a:spcBef>
                <a:spcPct val="30000"/>
              </a:spcBef>
              <a:spcAft>
                <a:spcPct val="0"/>
              </a:spcAft>
              <a:defRPr kumimoji="1" sz="1200">
                <a:solidFill>
                  <a:schemeClr val="tx1"/>
                </a:solidFill>
                <a:latin typeface="Arial" charset="0"/>
              </a:defRPr>
            </a:lvl8pPr>
            <a:lvl9pPr marL="3841750" indent="-22225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r>
              <a:rPr kumimoji="0" lang="en-US" altLang="en-US" smtClean="0">
                <a:latin typeface="Times New Roman" pitchFamily="18" charset="0"/>
              </a:rPr>
              <a:t>Dr. Josiah Yoder</a:t>
            </a:r>
          </a:p>
        </p:txBody>
      </p:sp>
      <p:sp>
        <p:nvSpPr>
          <p:cNvPr id="92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defRPr>
            </a:lvl1pPr>
            <a:lvl2pPr marL="725488" indent="-279400" eaLnBrk="0" hangingPunct="0">
              <a:spcBef>
                <a:spcPct val="30000"/>
              </a:spcBef>
              <a:defRPr kumimoji="1" sz="1200">
                <a:solidFill>
                  <a:schemeClr val="tx1"/>
                </a:solidFill>
                <a:latin typeface="Arial" charset="0"/>
              </a:defRPr>
            </a:lvl2pPr>
            <a:lvl3pPr marL="1117600" indent="-222250" eaLnBrk="0" hangingPunct="0">
              <a:spcBef>
                <a:spcPct val="30000"/>
              </a:spcBef>
              <a:defRPr kumimoji="1" sz="1200">
                <a:solidFill>
                  <a:schemeClr val="tx1"/>
                </a:solidFill>
                <a:latin typeface="Arial" charset="0"/>
              </a:defRPr>
            </a:lvl3pPr>
            <a:lvl4pPr marL="1565275" indent="-222250" eaLnBrk="0" hangingPunct="0">
              <a:spcBef>
                <a:spcPct val="30000"/>
              </a:spcBef>
              <a:defRPr kumimoji="1" sz="1200">
                <a:solidFill>
                  <a:schemeClr val="tx1"/>
                </a:solidFill>
                <a:latin typeface="Arial" charset="0"/>
              </a:defRPr>
            </a:lvl4pPr>
            <a:lvl5pPr marL="2012950" indent="-222250" eaLnBrk="0" hangingPunct="0">
              <a:spcBef>
                <a:spcPct val="30000"/>
              </a:spcBef>
              <a:defRPr kumimoji="1" sz="1200">
                <a:solidFill>
                  <a:schemeClr val="tx1"/>
                </a:solidFill>
                <a:latin typeface="Arial" charset="0"/>
              </a:defRPr>
            </a:lvl5pPr>
            <a:lvl6pPr marL="2470150" indent="-222250" eaLnBrk="0" fontAlgn="base" hangingPunct="0">
              <a:spcBef>
                <a:spcPct val="30000"/>
              </a:spcBef>
              <a:spcAft>
                <a:spcPct val="0"/>
              </a:spcAft>
              <a:defRPr kumimoji="1" sz="1200">
                <a:solidFill>
                  <a:schemeClr val="tx1"/>
                </a:solidFill>
                <a:latin typeface="Arial" charset="0"/>
              </a:defRPr>
            </a:lvl6pPr>
            <a:lvl7pPr marL="2927350" indent="-222250" eaLnBrk="0" fontAlgn="base" hangingPunct="0">
              <a:spcBef>
                <a:spcPct val="30000"/>
              </a:spcBef>
              <a:spcAft>
                <a:spcPct val="0"/>
              </a:spcAft>
              <a:defRPr kumimoji="1" sz="1200">
                <a:solidFill>
                  <a:schemeClr val="tx1"/>
                </a:solidFill>
                <a:latin typeface="Arial" charset="0"/>
              </a:defRPr>
            </a:lvl7pPr>
            <a:lvl8pPr marL="3384550" indent="-222250" eaLnBrk="0" fontAlgn="base" hangingPunct="0">
              <a:spcBef>
                <a:spcPct val="30000"/>
              </a:spcBef>
              <a:spcAft>
                <a:spcPct val="0"/>
              </a:spcAft>
              <a:defRPr kumimoji="1" sz="1200">
                <a:solidFill>
                  <a:schemeClr val="tx1"/>
                </a:solidFill>
                <a:latin typeface="Arial" charset="0"/>
              </a:defRPr>
            </a:lvl8pPr>
            <a:lvl9pPr marL="3841750" indent="-22225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8BEE5A40-C0F6-48B9-8234-71EBE0403AF3}" type="slidenum">
              <a:rPr kumimoji="0" lang="en-US" altLang="en-US" smtClean="0">
                <a:latin typeface="Times New Roman" pitchFamily="18" charset="0"/>
              </a:rPr>
              <a:pPr eaLnBrk="1" hangingPunct="1">
                <a:spcBef>
                  <a:spcPct val="0"/>
                </a:spcBef>
              </a:pPr>
              <a:t>1</a:t>
            </a:fld>
            <a:endParaRPr kumimoji="0" lang="en-US" altLang="en-US" smtClean="0">
              <a:latin typeface="Times New Roman" pitchFamily="18" charset="0"/>
            </a:endParaRPr>
          </a:p>
        </p:txBody>
      </p:sp>
      <p:sp>
        <p:nvSpPr>
          <p:cNvPr id="9222" name="Rectangle 2"/>
          <p:cNvSpPr>
            <a:spLocks noGrp="1" noRot="1" noChangeAspect="1" noChangeArrowheads="1" noTextEdit="1"/>
          </p:cNvSpPr>
          <p:nvPr>
            <p:ph type="sldImg"/>
          </p:nvPr>
        </p:nvSpPr>
        <p:spPr bwMode="auto">
          <a:xfrm>
            <a:off x="1174750" y="673100"/>
            <a:ext cx="4783138" cy="3587750"/>
          </a:xfrm>
          <a:prstGeom prst="rect">
            <a:avLst/>
          </a:prstGeom>
          <a:solidFill>
            <a:srgbClr val="FFFFFF"/>
          </a:solidFill>
          <a:ln>
            <a:solidFill>
              <a:srgbClr val="000000"/>
            </a:solidFill>
            <a:miter lim="800000"/>
            <a:headEnd/>
            <a:tailEnd/>
          </a:ln>
        </p:spPr>
      </p:sp>
      <p:sp>
        <p:nvSpPr>
          <p:cNvPr id="92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Print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17q2:Added after class</a:t>
            </a:r>
          </a:p>
          <a:p>
            <a:endParaRPr lang="en-US" dirty="0"/>
          </a:p>
        </p:txBody>
      </p:sp>
      <p:sp>
        <p:nvSpPr>
          <p:cNvPr id="4" name="Header Placeholder 3"/>
          <p:cNvSpPr>
            <a:spLocks noGrp="1"/>
          </p:cNvSpPr>
          <p:nvPr>
            <p:ph type="hdr" sz="quarter" idx="10"/>
          </p:nvPr>
        </p:nvSpPr>
        <p:spPr/>
        <p:txBody>
          <a:bodyPr/>
          <a:lstStyle/>
          <a:p>
            <a:pPr>
              <a:defRPr/>
            </a:pPr>
            <a:r>
              <a:rPr lang="en-US" smtClean="0"/>
              <a:t>CS-498</a:t>
            </a:r>
            <a:endParaRPr lang="en-US"/>
          </a:p>
        </p:txBody>
      </p:sp>
      <p:sp>
        <p:nvSpPr>
          <p:cNvPr id="5" name="Date Placeholder 4"/>
          <p:cNvSpPr>
            <a:spLocks noGrp="1"/>
          </p:cNvSpPr>
          <p:nvPr>
            <p:ph type="dt" idx="11"/>
          </p:nvPr>
        </p:nvSpPr>
        <p:spPr/>
        <p:txBody>
          <a:bodyPr/>
          <a:lstStyle/>
          <a:p>
            <a:pPr>
              <a:defRPr/>
            </a:pPr>
            <a:fld id="{F3CB3431-B092-40AD-9E79-07537C70DE1B}" type="datetime1">
              <a:rPr lang="en-US" smtClean="0"/>
              <a:pPr>
                <a:defRPr/>
              </a:pPr>
              <a:t>2/10/2017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250D4903-2343-49CB-8D39-0F40E8FD1743}" type="slidenum">
              <a:rPr lang="en-US" smtClean="0"/>
              <a:pPr>
                <a:defRPr/>
              </a:pPr>
              <a:t>4</a:t>
            </a:fld>
            <a:endParaRPr lang="en-US"/>
          </a:p>
        </p:txBody>
      </p:sp>
    </p:spTree>
    <p:extLst>
      <p:ext uri="{BB962C8B-B14F-4D97-AF65-F5344CB8AC3E}">
        <p14:creationId xmlns:p14="http://schemas.microsoft.com/office/powerpoint/2010/main" val="3060650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17q2:Added after class</a:t>
            </a:r>
          </a:p>
          <a:p>
            <a:endParaRPr lang="en-US" dirty="0"/>
          </a:p>
        </p:txBody>
      </p:sp>
      <p:sp>
        <p:nvSpPr>
          <p:cNvPr id="4" name="Header Placeholder 3"/>
          <p:cNvSpPr>
            <a:spLocks noGrp="1"/>
          </p:cNvSpPr>
          <p:nvPr>
            <p:ph type="hdr" sz="quarter" idx="10"/>
          </p:nvPr>
        </p:nvSpPr>
        <p:spPr/>
        <p:txBody>
          <a:bodyPr/>
          <a:lstStyle/>
          <a:p>
            <a:pPr>
              <a:defRPr/>
            </a:pPr>
            <a:r>
              <a:rPr lang="en-US" smtClean="0"/>
              <a:t>CS-498</a:t>
            </a:r>
            <a:endParaRPr lang="en-US"/>
          </a:p>
        </p:txBody>
      </p:sp>
      <p:sp>
        <p:nvSpPr>
          <p:cNvPr id="5" name="Date Placeholder 4"/>
          <p:cNvSpPr>
            <a:spLocks noGrp="1"/>
          </p:cNvSpPr>
          <p:nvPr>
            <p:ph type="dt" idx="11"/>
          </p:nvPr>
        </p:nvSpPr>
        <p:spPr/>
        <p:txBody>
          <a:bodyPr/>
          <a:lstStyle/>
          <a:p>
            <a:pPr>
              <a:defRPr/>
            </a:pPr>
            <a:fld id="{F3CB3431-B092-40AD-9E79-07537C70DE1B}" type="datetime1">
              <a:rPr lang="en-US" smtClean="0"/>
              <a:pPr>
                <a:defRPr/>
              </a:pPr>
              <a:t>2/10/2017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250D4903-2343-49CB-8D39-0F40E8FD1743}" type="slidenum">
              <a:rPr lang="en-US" smtClean="0"/>
              <a:pPr>
                <a:defRPr/>
              </a:pPr>
              <a:t>5</a:t>
            </a:fld>
            <a:endParaRPr lang="en-US"/>
          </a:p>
        </p:txBody>
      </p:sp>
    </p:spTree>
    <p:extLst>
      <p:ext uri="{BB962C8B-B14F-4D97-AF65-F5344CB8AC3E}">
        <p14:creationId xmlns:p14="http://schemas.microsoft.com/office/powerpoint/2010/main" val="2846601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6" name="Rectangle 7"/>
          <p:cNvSpPr>
            <a:spLocks noGrp="1" noChangeArrowheads="1"/>
          </p:cNvSpPr>
          <p:nvPr>
            <p:ph type="sldNum" sz="quarter" idx="12"/>
          </p:nvPr>
        </p:nvSpPr>
        <p:spPr>
          <a:ln/>
        </p:spPr>
        <p:txBody>
          <a:bodyPr/>
          <a:lstStyle>
            <a:lvl1pPr>
              <a:defRPr/>
            </a:lvl1pPr>
          </a:lstStyle>
          <a:p>
            <a:pPr>
              <a:defRPr/>
            </a:pPr>
            <a:fld id="{604C3F57-8EC5-42F6-B5BF-C99CB963DF70}" type="slidenum">
              <a:rPr lang="en-US" altLang="en-US"/>
              <a:pPr>
                <a:defRPr/>
              </a:pPr>
              <a:t>‹#›</a:t>
            </a:fld>
            <a:endParaRPr lang="en-US" altLang="en-US"/>
          </a:p>
        </p:txBody>
      </p:sp>
    </p:spTree>
    <p:extLst>
      <p:ext uri="{BB962C8B-B14F-4D97-AF65-F5344CB8AC3E}">
        <p14:creationId xmlns:p14="http://schemas.microsoft.com/office/powerpoint/2010/main" val="287413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6" name="Rectangle 7"/>
          <p:cNvSpPr>
            <a:spLocks noGrp="1" noChangeArrowheads="1"/>
          </p:cNvSpPr>
          <p:nvPr>
            <p:ph type="sldNum" sz="quarter" idx="12"/>
          </p:nvPr>
        </p:nvSpPr>
        <p:spPr>
          <a:ln/>
        </p:spPr>
        <p:txBody>
          <a:bodyPr/>
          <a:lstStyle>
            <a:lvl1pPr>
              <a:defRPr/>
            </a:lvl1pPr>
          </a:lstStyle>
          <a:p>
            <a:pPr>
              <a:defRPr/>
            </a:pPr>
            <a:fld id="{1AA0B6CB-ED6D-491A-B763-E80324513260}" type="slidenum">
              <a:rPr lang="en-US" altLang="en-US"/>
              <a:pPr>
                <a:defRPr/>
              </a:pPr>
              <a:t>‹#›</a:t>
            </a:fld>
            <a:endParaRPr lang="en-US" altLang="en-US"/>
          </a:p>
        </p:txBody>
      </p:sp>
    </p:spTree>
    <p:extLst>
      <p:ext uri="{BB962C8B-B14F-4D97-AF65-F5344CB8AC3E}">
        <p14:creationId xmlns:p14="http://schemas.microsoft.com/office/powerpoint/2010/main" val="269392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6" name="Rectangle 7"/>
          <p:cNvSpPr>
            <a:spLocks noGrp="1" noChangeArrowheads="1"/>
          </p:cNvSpPr>
          <p:nvPr>
            <p:ph type="sldNum" sz="quarter" idx="12"/>
          </p:nvPr>
        </p:nvSpPr>
        <p:spPr>
          <a:ln/>
        </p:spPr>
        <p:txBody>
          <a:bodyPr/>
          <a:lstStyle>
            <a:lvl1pPr>
              <a:defRPr/>
            </a:lvl1pPr>
          </a:lstStyle>
          <a:p>
            <a:pPr>
              <a:defRPr/>
            </a:pPr>
            <a:fld id="{91DCB6A7-8AD0-45E3-B2DF-741089AAA6EA}" type="slidenum">
              <a:rPr lang="en-US" altLang="en-US"/>
              <a:pPr>
                <a:defRPr/>
              </a:pPr>
              <a:t>‹#›</a:t>
            </a:fld>
            <a:endParaRPr lang="en-US" altLang="en-US"/>
          </a:p>
        </p:txBody>
      </p:sp>
    </p:spTree>
    <p:extLst>
      <p:ext uri="{BB962C8B-B14F-4D97-AF65-F5344CB8AC3E}">
        <p14:creationId xmlns:p14="http://schemas.microsoft.com/office/powerpoint/2010/main" val="87638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6" name="Rectangle 7"/>
          <p:cNvSpPr>
            <a:spLocks noGrp="1" noChangeArrowheads="1"/>
          </p:cNvSpPr>
          <p:nvPr>
            <p:ph type="sldNum" sz="quarter" idx="12"/>
          </p:nvPr>
        </p:nvSpPr>
        <p:spPr>
          <a:ln/>
        </p:spPr>
        <p:txBody>
          <a:bodyPr/>
          <a:lstStyle>
            <a:lvl1pPr>
              <a:defRPr/>
            </a:lvl1pPr>
          </a:lstStyle>
          <a:p>
            <a:pPr>
              <a:defRPr/>
            </a:pPr>
            <a:fld id="{2B59B0E4-B0FD-4184-922D-E3C7D347250E}" type="slidenum">
              <a:rPr lang="en-US" altLang="en-US"/>
              <a:pPr>
                <a:defRPr/>
              </a:pPr>
              <a:t>‹#›</a:t>
            </a:fld>
            <a:endParaRPr lang="en-US" altLang="en-US"/>
          </a:p>
        </p:txBody>
      </p:sp>
    </p:spTree>
    <p:extLst>
      <p:ext uri="{BB962C8B-B14F-4D97-AF65-F5344CB8AC3E}">
        <p14:creationId xmlns:p14="http://schemas.microsoft.com/office/powerpoint/2010/main" val="140143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6" name="Rectangle 7"/>
          <p:cNvSpPr>
            <a:spLocks noGrp="1" noChangeArrowheads="1"/>
          </p:cNvSpPr>
          <p:nvPr>
            <p:ph type="sldNum" sz="quarter" idx="12"/>
          </p:nvPr>
        </p:nvSpPr>
        <p:spPr>
          <a:ln/>
        </p:spPr>
        <p:txBody>
          <a:bodyPr/>
          <a:lstStyle>
            <a:lvl1pPr>
              <a:defRPr/>
            </a:lvl1pPr>
          </a:lstStyle>
          <a:p>
            <a:pPr>
              <a:defRPr/>
            </a:pPr>
            <a:fld id="{F30230D4-35D7-4E0D-9D5D-73D90A7388FF}" type="slidenum">
              <a:rPr lang="en-US" altLang="en-US"/>
              <a:pPr>
                <a:defRPr/>
              </a:pPr>
              <a:t>‹#›</a:t>
            </a:fld>
            <a:endParaRPr lang="en-US" altLang="en-US"/>
          </a:p>
        </p:txBody>
      </p:sp>
    </p:spTree>
    <p:extLst>
      <p:ext uri="{BB962C8B-B14F-4D97-AF65-F5344CB8AC3E}">
        <p14:creationId xmlns:p14="http://schemas.microsoft.com/office/powerpoint/2010/main" val="139301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34D99D1-A327-4101-A220-1AE484683996}" type="slidenum">
              <a:rPr lang="en-US" altLang="en-US"/>
              <a:pPr>
                <a:defRPr/>
              </a:pPr>
              <a:t>‹#›</a:t>
            </a:fld>
            <a:endParaRPr lang="en-US" altLang="en-US"/>
          </a:p>
        </p:txBody>
      </p:sp>
    </p:spTree>
    <p:extLst>
      <p:ext uri="{BB962C8B-B14F-4D97-AF65-F5344CB8AC3E}">
        <p14:creationId xmlns:p14="http://schemas.microsoft.com/office/powerpoint/2010/main" val="146033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9" name="Rectangle 7"/>
          <p:cNvSpPr>
            <a:spLocks noGrp="1" noChangeArrowheads="1"/>
          </p:cNvSpPr>
          <p:nvPr>
            <p:ph type="sldNum" sz="quarter" idx="12"/>
          </p:nvPr>
        </p:nvSpPr>
        <p:spPr>
          <a:ln/>
        </p:spPr>
        <p:txBody>
          <a:bodyPr/>
          <a:lstStyle>
            <a:lvl1pPr>
              <a:defRPr/>
            </a:lvl1pPr>
          </a:lstStyle>
          <a:p>
            <a:pPr>
              <a:defRPr/>
            </a:pPr>
            <a:fld id="{24257C6F-D659-492F-9A25-90B7F36414B7}" type="slidenum">
              <a:rPr lang="en-US" altLang="en-US"/>
              <a:pPr>
                <a:defRPr/>
              </a:pPr>
              <a:t>‹#›</a:t>
            </a:fld>
            <a:endParaRPr lang="en-US" altLang="en-US"/>
          </a:p>
        </p:txBody>
      </p:sp>
    </p:spTree>
    <p:extLst>
      <p:ext uri="{BB962C8B-B14F-4D97-AF65-F5344CB8AC3E}">
        <p14:creationId xmlns:p14="http://schemas.microsoft.com/office/powerpoint/2010/main" val="217885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5" name="Rectangle 7"/>
          <p:cNvSpPr>
            <a:spLocks noGrp="1" noChangeArrowheads="1"/>
          </p:cNvSpPr>
          <p:nvPr>
            <p:ph type="sldNum" sz="quarter" idx="12"/>
          </p:nvPr>
        </p:nvSpPr>
        <p:spPr>
          <a:ln/>
        </p:spPr>
        <p:txBody>
          <a:bodyPr/>
          <a:lstStyle>
            <a:lvl1pPr>
              <a:defRPr/>
            </a:lvl1pPr>
          </a:lstStyle>
          <a:p>
            <a:pPr>
              <a:defRPr/>
            </a:pPr>
            <a:fld id="{737B6062-158C-4C69-B0E5-8399264563C3}" type="slidenum">
              <a:rPr lang="en-US" altLang="en-US"/>
              <a:pPr>
                <a:defRPr/>
              </a:pPr>
              <a:t>‹#›</a:t>
            </a:fld>
            <a:endParaRPr lang="en-US" altLang="en-US"/>
          </a:p>
        </p:txBody>
      </p:sp>
    </p:spTree>
    <p:extLst>
      <p:ext uri="{BB962C8B-B14F-4D97-AF65-F5344CB8AC3E}">
        <p14:creationId xmlns:p14="http://schemas.microsoft.com/office/powerpoint/2010/main" val="322885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4" name="Rectangle 7"/>
          <p:cNvSpPr>
            <a:spLocks noGrp="1" noChangeArrowheads="1"/>
          </p:cNvSpPr>
          <p:nvPr>
            <p:ph type="sldNum" sz="quarter" idx="12"/>
          </p:nvPr>
        </p:nvSpPr>
        <p:spPr>
          <a:ln/>
        </p:spPr>
        <p:txBody>
          <a:bodyPr/>
          <a:lstStyle>
            <a:lvl1pPr>
              <a:defRPr/>
            </a:lvl1pPr>
          </a:lstStyle>
          <a:p>
            <a:pPr>
              <a:defRPr/>
            </a:pPr>
            <a:fld id="{170F3B32-54ED-411E-A1FC-529B2B65BA56}" type="slidenum">
              <a:rPr lang="en-US" altLang="en-US"/>
              <a:pPr>
                <a:defRPr/>
              </a:pPr>
              <a:t>‹#›</a:t>
            </a:fld>
            <a:endParaRPr lang="en-US" altLang="en-US"/>
          </a:p>
        </p:txBody>
      </p:sp>
    </p:spTree>
    <p:extLst>
      <p:ext uri="{BB962C8B-B14F-4D97-AF65-F5344CB8AC3E}">
        <p14:creationId xmlns:p14="http://schemas.microsoft.com/office/powerpoint/2010/main" val="2578852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7" name="Rectangle 7"/>
          <p:cNvSpPr>
            <a:spLocks noGrp="1" noChangeArrowheads="1"/>
          </p:cNvSpPr>
          <p:nvPr>
            <p:ph type="sldNum" sz="quarter" idx="12"/>
          </p:nvPr>
        </p:nvSpPr>
        <p:spPr>
          <a:ln/>
        </p:spPr>
        <p:txBody>
          <a:bodyPr/>
          <a:lstStyle>
            <a:lvl1pPr>
              <a:defRPr/>
            </a:lvl1pPr>
          </a:lstStyle>
          <a:p>
            <a:pPr>
              <a:defRPr/>
            </a:pPr>
            <a:fld id="{DF734224-40C2-44FE-8922-AA7FD351F6D4}" type="slidenum">
              <a:rPr lang="en-US" altLang="en-US"/>
              <a:pPr>
                <a:defRPr/>
              </a:pPr>
              <a:t>‹#›</a:t>
            </a:fld>
            <a:endParaRPr lang="en-US" altLang="en-US"/>
          </a:p>
        </p:txBody>
      </p:sp>
    </p:spTree>
    <p:extLst>
      <p:ext uri="{BB962C8B-B14F-4D97-AF65-F5344CB8AC3E}">
        <p14:creationId xmlns:p14="http://schemas.microsoft.com/office/powerpoint/2010/main" val="253292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CS-498 Dr. Josiah Yoder Slide style: Dr. Hornick</a:t>
            </a:r>
          </a:p>
        </p:txBody>
      </p:sp>
      <p:sp>
        <p:nvSpPr>
          <p:cNvPr id="7" name="Rectangle 7"/>
          <p:cNvSpPr>
            <a:spLocks noGrp="1" noChangeArrowheads="1"/>
          </p:cNvSpPr>
          <p:nvPr>
            <p:ph type="sldNum" sz="quarter" idx="12"/>
          </p:nvPr>
        </p:nvSpPr>
        <p:spPr>
          <a:ln/>
        </p:spPr>
        <p:txBody>
          <a:bodyPr/>
          <a:lstStyle>
            <a:lvl1pPr>
              <a:defRPr/>
            </a:lvl1pPr>
          </a:lstStyle>
          <a:p>
            <a:pPr>
              <a:defRPr/>
            </a:pPr>
            <a:fld id="{6ABE349C-629C-4522-9717-1DF58D71A863}" type="slidenum">
              <a:rPr lang="en-US" altLang="en-US"/>
              <a:pPr>
                <a:defRPr/>
              </a:pPr>
              <a:t>‹#›</a:t>
            </a:fld>
            <a:endParaRPr lang="en-US" altLang="en-US"/>
          </a:p>
        </p:txBody>
      </p:sp>
    </p:spTree>
    <p:extLst>
      <p:ext uri="{BB962C8B-B14F-4D97-AF65-F5344CB8AC3E}">
        <p14:creationId xmlns:p14="http://schemas.microsoft.com/office/powerpoint/2010/main" val="350331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a:t>CS-498 Dr. Josiah Yoder Slide style: Dr. Hornick</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4D28C7F2-73BA-4C17-BAA7-B81ED65AFFAB}" type="slidenum">
              <a:rPr lang="en-US" altLang="en-US" smtClean="0"/>
              <a:pPr>
                <a:defRPr/>
              </a:pPr>
              <a:t>‹#›</a:t>
            </a:fld>
            <a:endParaRPr lang="en-US" altLang="en-US" dirty="0"/>
          </a:p>
        </p:txBody>
      </p:sp>
      <p:pic>
        <p:nvPicPr>
          <p:cNvPr id="1032" name="Picture 40" descr="MSOE 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01000" y="228600"/>
            <a:ext cx="10668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en-US" smtClean="0"/>
              <a:t>CS-498 </a:t>
            </a:r>
            <a:br>
              <a:rPr lang="en-US" altLang="en-US" smtClean="0"/>
            </a:br>
            <a:r>
              <a:rPr lang="en-US" altLang="en-US" smtClean="0"/>
              <a:t>Computer Vision</a:t>
            </a:r>
          </a:p>
        </p:txBody>
      </p:sp>
      <p:sp>
        <p:nvSpPr>
          <p:cNvPr id="2051" name="Rectangle 3"/>
          <p:cNvSpPr>
            <a:spLocks noGrp="1" noChangeArrowheads="1"/>
          </p:cNvSpPr>
          <p:nvPr>
            <p:ph type="body" idx="1"/>
          </p:nvPr>
        </p:nvSpPr>
        <p:spPr/>
        <p:txBody>
          <a:bodyPr/>
          <a:lstStyle/>
          <a:p>
            <a:r>
              <a:rPr lang="en-US" altLang="en-US" smtClean="0"/>
              <a:t>Week 9, Day 1</a:t>
            </a:r>
            <a:endParaRPr lang="en-US" altLang="en-US" dirty="0" smtClean="0"/>
          </a:p>
        </p:txBody>
      </p:sp>
      <p:sp>
        <p:nvSpPr>
          <p:cNvPr id="20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fld id="{E2C9E849-C2FC-484D-B0D2-101E2CD3A2C1}" type="slidenum">
              <a:rPr lang="en-US" altLang="en-US" sz="2400" smtClean="0"/>
              <a:pPr eaLnBrk="1" hangingPunct="1">
                <a:spcBef>
                  <a:spcPct val="0"/>
                </a:spcBef>
                <a:buClrTx/>
                <a:buSzTx/>
                <a:buFontTx/>
                <a:buNone/>
              </a:pPr>
              <a:t>1</a:t>
            </a:fld>
            <a:endParaRPr lang="en-US" alt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543800" cy="1295400"/>
          </a:xfrm>
        </p:spPr>
        <p:txBody>
          <a:bodyPr/>
          <a:lstStyle/>
          <a:p>
            <a:r>
              <a:rPr lang="en-US" dirty="0" smtClean="0"/>
              <a:t>How does SIFT achieve rotation invariance while matching </a:t>
            </a:r>
            <a:r>
              <a:rPr lang="en-US" dirty="0" err="1" smtClean="0"/>
              <a:t>keypoints</a:t>
            </a:r>
            <a:r>
              <a:rPr lang="en-US" dirty="0" smtClean="0"/>
              <a:t>?</a:t>
            </a:r>
            <a:endParaRPr lang="en-US" dirty="0"/>
          </a:p>
        </p:txBody>
      </p:sp>
      <p:sp>
        <p:nvSpPr>
          <p:cNvPr id="3" name="Content Placeholder 2"/>
          <p:cNvSpPr>
            <a:spLocks noGrp="1"/>
          </p:cNvSpPr>
          <p:nvPr>
            <p:ph idx="1"/>
          </p:nvPr>
        </p:nvSpPr>
        <p:spPr>
          <a:xfrm>
            <a:off x="457200" y="2285999"/>
            <a:ext cx="8229600" cy="3844925"/>
          </a:xfrm>
        </p:spPr>
        <p:txBody>
          <a:bodyPr/>
          <a:lstStyle/>
          <a:p>
            <a:r>
              <a:rPr lang="en-US" dirty="0" smtClean="0"/>
              <a:t>It collects gradient directions and magnitudes around each </a:t>
            </a:r>
            <a:r>
              <a:rPr lang="en-US" dirty="0" err="1" smtClean="0"/>
              <a:t>keypoint</a:t>
            </a:r>
            <a:r>
              <a:rPr lang="en-US" dirty="0" smtClean="0"/>
              <a:t>, figures out the most prominent orientation, and assigns it to the </a:t>
            </a:r>
            <a:r>
              <a:rPr lang="en-US" dirty="0" err="1" smtClean="0"/>
              <a:t>keypoint</a:t>
            </a:r>
            <a:r>
              <a:rPr lang="en-US" dirty="0" smtClean="0"/>
              <a:t>.</a:t>
            </a:r>
          </a:p>
          <a:p>
            <a:r>
              <a:rPr lang="en-US" dirty="0" smtClean="0"/>
              <a:t>…Since the two features being compared are rotated to match each other’s dominant orientation regardless of how the feature was oriented in the original image, SIFT achieves rotation invariance when matching </a:t>
            </a:r>
            <a:r>
              <a:rPr lang="en-US" dirty="0" err="1" smtClean="0"/>
              <a:t>keypoints</a:t>
            </a:r>
            <a:endParaRPr lang="en-US" dirty="0" smtClean="0"/>
          </a:p>
          <a:p>
            <a:r>
              <a:rPr lang="en-US" dirty="0" smtClean="0"/>
              <a:t>Each feature has an orientation, which allows then for two features that are the same to be matched.</a:t>
            </a:r>
          </a:p>
        </p:txBody>
      </p:sp>
      <p:sp>
        <p:nvSpPr>
          <p:cNvPr id="4" name="Slide Number Placeholder 3"/>
          <p:cNvSpPr>
            <a:spLocks noGrp="1"/>
          </p:cNvSpPr>
          <p:nvPr>
            <p:ph type="sldNum" sz="quarter" idx="12"/>
          </p:nvPr>
        </p:nvSpPr>
        <p:spPr/>
        <p:txBody>
          <a:bodyPr/>
          <a:lstStyle/>
          <a:p>
            <a:pPr>
              <a:defRPr/>
            </a:pPr>
            <a:fld id="{2B59B0E4-B0FD-4184-922D-E3C7D347250E}" type="slidenum">
              <a:rPr lang="en-US" altLang="en-US" smtClean="0"/>
              <a:pPr>
                <a:defRPr/>
              </a:pPr>
              <a:t>10</a:t>
            </a:fld>
            <a:endParaRPr lang="en-US" altLang="en-US"/>
          </a:p>
        </p:txBody>
      </p:sp>
    </p:spTree>
    <p:extLst>
      <p:ext uri="{BB962C8B-B14F-4D97-AF65-F5344CB8AC3E}">
        <p14:creationId xmlns:p14="http://schemas.microsoft.com/office/powerpoint/2010/main" val="2308093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935162"/>
          </a:xfrm>
        </p:spPr>
        <p:txBody>
          <a:bodyPr/>
          <a:lstStyle/>
          <a:p>
            <a:r>
              <a:rPr lang="en-US" dirty="0" smtClean="0"/>
              <a:t>Turn to your neighbor. One person should answer this to the other:</a:t>
            </a:r>
            <a:endParaRPr lang="en-US" dirty="0"/>
          </a:p>
        </p:txBody>
      </p:sp>
      <p:sp>
        <p:nvSpPr>
          <p:cNvPr id="3" name="Content Placeholder 2"/>
          <p:cNvSpPr>
            <a:spLocks noGrp="1"/>
          </p:cNvSpPr>
          <p:nvPr>
            <p:ph idx="1"/>
          </p:nvPr>
        </p:nvSpPr>
        <p:spPr>
          <a:xfrm>
            <a:off x="457200" y="2209799"/>
            <a:ext cx="8229600" cy="3921125"/>
          </a:xfrm>
        </p:spPr>
        <p:txBody>
          <a:bodyPr/>
          <a:lstStyle/>
          <a:p>
            <a:r>
              <a:rPr lang="en-US" dirty="0" smtClean="0"/>
              <a:t>What is the difference between Supervised and Reinforcement Learning?</a:t>
            </a:r>
            <a:endParaRPr lang="en-US" dirty="0"/>
          </a:p>
        </p:txBody>
      </p:sp>
      <p:sp>
        <p:nvSpPr>
          <p:cNvPr id="4" name="Slide Number Placeholder 3"/>
          <p:cNvSpPr>
            <a:spLocks noGrp="1"/>
          </p:cNvSpPr>
          <p:nvPr>
            <p:ph type="sldNum" sz="quarter" idx="12"/>
          </p:nvPr>
        </p:nvSpPr>
        <p:spPr/>
        <p:txBody>
          <a:bodyPr/>
          <a:lstStyle/>
          <a:p>
            <a:pPr>
              <a:defRPr/>
            </a:pPr>
            <a:fld id="{2B59B0E4-B0FD-4184-922D-E3C7D347250E}" type="slidenum">
              <a:rPr lang="en-US" altLang="en-US" smtClean="0"/>
              <a:pPr>
                <a:defRPr/>
              </a:pPr>
              <a:t>2</a:t>
            </a:fld>
            <a:endParaRPr lang="en-US" altLang="en-US"/>
          </a:p>
        </p:txBody>
      </p:sp>
    </p:spTree>
    <p:extLst>
      <p:ext uri="{BB962C8B-B14F-4D97-AF65-F5344CB8AC3E}">
        <p14:creationId xmlns:p14="http://schemas.microsoft.com/office/powerpoint/2010/main" val="2689198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935162"/>
          </a:xfrm>
        </p:spPr>
        <p:txBody>
          <a:bodyPr/>
          <a:lstStyle/>
          <a:p>
            <a:r>
              <a:rPr lang="en-US" dirty="0" smtClean="0"/>
              <a:t>Turn to your neighbor. The other should answer this to the first:</a:t>
            </a:r>
            <a:endParaRPr lang="en-US" dirty="0"/>
          </a:p>
        </p:txBody>
      </p:sp>
      <p:sp>
        <p:nvSpPr>
          <p:cNvPr id="3" name="Content Placeholder 2"/>
          <p:cNvSpPr>
            <a:spLocks noGrp="1"/>
          </p:cNvSpPr>
          <p:nvPr>
            <p:ph idx="1"/>
          </p:nvPr>
        </p:nvSpPr>
        <p:spPr>
          <a:xfrm>
            <a:off x="457200" y="2209799"/>
            <a:ext cx="8229600" cy="3921125"/>
          </a:xfrm>
        </p:spPr>
        <p:txBody>
          <a:bodyPr/>
          <a:lstStyle/>
          <a:p>
            <a:r>
              <a:rPr lang="en-US" dirty="0" smtClean="0"/>
              <a:t>What is the difference between SIFT </a:t>
            </a:r>
            <a:r>
              <a:rPr lang="en-US" dirty="0"/>
              <a:t>interest-point </a:t>
            </a:r>
            <a:r>
              <a:rPr lang="en-US" dirty="0" smtClean="0"/>
              <a:t>detection </a:t>
            </a:r>
            <a:r>
              <a:rPr lang="en-US" smtClean="0"/>
              <a:t>and SIFT </a:t>
            </a:r>
            <a:r>
              <a:rPr lang="en-US" dirty="0" err="1" smtClean="0"/>
              <a:t>keypoint</a:t>
            </a:r>
            <a:r>
              <a:rPr lang="en-US" dirty="0" smtClean="0"/>
              <a:t> matching?</a:t>
            </a:r>
            <a:endParaRPr lang="en-US" dirty="0"/>
          </a:p>
        </p:txBody>
      </p:sp>
      <p:sp>
        <p:nvSpPr>
          <p:cNvPr id="4" name="Slide Number Placeholder 3"/>
          <p:cNvSpPr>
            <a:spLocks noGrp="1"/>
          </p:cNvSpPr>
          <p:nvPr>
            <p:ph type="sldNum" sz="quarter" idx="12"/>
          </p:nvPr>
        </p:nvSpPr>
        <p:spPr/>
        <p:txBody>
          <a:bodyPr/>
          <a:lstStyle/>
          <a:p>
            <a:pPr>
              <a:defRPr/>
            </a:pPr>
            <a:fld id="{2B59B0E4-B0FD-4184-922D-E3C7D347250E}" type="slidenum">
              <a:rPr lang="en-US" altLang="en-US" smtClean="0"/>
              <a:pPr>
                <a:defRPr/>
              </a:pPr>
              <a:t>3</a:t>
            </a:fld>
            <a:endParaRPr lang="en-US" altLang="en-US"/>
          </a:p>
        </p:txBody>
      </p:sp>
    </p:spTree>
    <p:extLst>
      <p:ext uri="{BB962C8B-B14F-4D97-AF65-F5344CB8AC3E}">
        <p14:creationId xmlns:p14="http://schemas.microsoft.com/office/powerpoint/2010/main" val="768370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543800" cy="1295400"/>
          </a:xfrm>
        </p:spPr>
        <p:txBody>
          <a:bodyPr/>
          <a:lstStyle/>
          <a:p>
            <a:r>
              <a:rPr lang="en-US" dirty="0" smtClean="0"/>
              <a:t>How does SIFT interest-point detection achieve illumination invariance?</a:t>
            </a:r>
            <a:endParaRPr lang="en-US" dirty="0"/>
          </a:p>
        </p:txBody>
      </p:sp>
      <p:sp>
        <p:nvSpPr>
          <p:cNvPr id="3" name="Content Placeholder 2"/>
          <p:cNvSpPr>
            <a:spLocks noGrp="1"/>
          </p:cNvSpPr>
          <p:nvPr>
            <p:ph idx="1"/>
          </p:nvPr>
        </p:nvSpPr>
        <p:spPr>
          <a:xfrm>
            <a:off x="457200" y="1981199"/>
            <a:ext cx="8229600" cy="4149725"/>
          </a:xfrm>
        </p:spPr>
        <p:txBody>
          <a:bodyPr/>
          <a:lstStyle/>
          <a:p>
            <a:r>
              <a:rPr lang="en-US" dirty="0" smtClean="0"/>
              <a:t>By normalizing the feature vectors and removing large vectors</a:t>
            </a:r>
          </a:p>
          <a:p>
            <a:r>
              <a:rPr lang="en-US" dirty="0" smtClean="0"/>
              <a:t>It takes the difference between two layers in the filtered stack of images which produces an image that won’t provide points at higher illumination but rather the difference areas</a:t>
            </a:r>
          </a:p>
          <a:p>
            <a:r>
              <a:rPr lang="en-US" dirty="0" smtClean="0"/>
              <a:t>Normalizing of the entries of the feature vector makes the descriptor invariant  to changes in contrast or brightness</a:t>
            </a:r>
            <a:endParaRPr lang="en-US" dirty="0"/>
          </a:p>
        </p:txBody>
      </p:sp>
      <p:sp>
        <p:nvSpPr>
          <p:cNvPr id="4" name="Slide Number Placeholder 3"/>
          <p:cNvSpPr>
            <a:spLocks noGrp="1"/>
          </p:cNvSpPr>
          <p:nvPr>
            <p:ph type="sldNum" sz="quarter" idx="12"/>
          </p:nvPr>
        </p:nvSpPr>
        <p:spPr/>
        <p:txBody>
          <a:bodyPr/>
          <a:lstStyle/>
          <a:p>
            <a:pPr>
              <a:defRPr/>
            </a:pPr>
            <a:fld id="{2B59B0E4-B0FD-4184-922D-E3C7D347250E}" type="slidenum">
              <a:rPr lang="en-US" altLang="en-US" smtClean="0"/>
              <a:pPr>
                <a:defRPr/>
              </a:pPr>
              <a:t>4</a:t>
            </a:fld>
            <a:endParaRPr lang="en-US" altLang="en-US"/>
          </a:p>
        </p:txBody>
      </p:sp>
    </p:spTree>
    <p:extLst>
      <p:ext uri="{BB962C8B-B14F-4D97-AF65-F5344CB8AC3E}">
        <p14:creationId xmlns:p14="http://schemas.microsoft.com/office/powerpoint/2010/main" val="152462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543800" cy="1295400"/>
          </a:xfrm>
        </p:spPr>
        <p:txBody>
          <a:bodyPr/>
          <a:lstStyle/>
          <a:p>
            <a:r>
              <a:rPr lang="en-US" smtClean="0"/>
              <a:t>How does SIFT achieve illumination invariance while matching keypoints?</a:t>
            </a:r>
            <a:endParaRPr lang="en-US" dirty="0"/>
          </a:p>
        </p:txBody>
      </p:sp>
      <p:sp>
        <p:nvSpPr>
          <p:cNvPr id="3" name="Content Placeholder 2"/>
          <p:cNvSpPr>
            <a:spLocks noGrp="1"/>
          </p:cNvSpPr>
          <p:nvPr>
            <p:ph idx="1"/>
          </p:nvPr>
        </p:nvSpPr>
        <p:spPr>
          <a:xfrm>
            <a:off x="457200" y="1981199"/>
            <a:ext cx="8229600" cy="4149725"/>
          </a:xfrm>
        </p:spPr>
        <p:txBody>
          <a:bodyPr/>
          <a:lstStyle/>
          <a:p>
            <a:r>
              <a:rPr lang="en-US" dirty="0" smtClean="0"/>
              <a:t>By normalizing the entries of the feature vector</a:t>
            </a:r>
          </a:p>
          <a:p>
            <a:r>
              <a:rPr lang="en-US" dirty="0" smtClean="0"/>
              <a:t>By removing large magnitude features</a:t>
            </a:r>
          </a:p>
          <a:p>
            <a:r>
              <a:rPr lang="en-US" dirty="0" smtClean="0"/>
              <a:t>… this makes the descriptor invariant to changes in contrast. We also put </a:t>
            </a:r>
            <a:r>
              <a:rPr lang="en-US" dirty="0" smtClean="0"/>
              <a:t>a </a:t>
            </a:r>
            <a:r>
              <a:rPr lang="en-US" dirty="0" smtClean="0"/>
              <a:t>threshold in the feature vector.</a:t>
            </a:r>
          </a:p>
          <a:p>
            <a:r>
              <a:rPr lang="en-US" dirty="0" smtClean="0"/>
              <a:t>Normalizing of the entries of the feature vector makes the descriptor invariant  to changes in contrast or brightness</a:t>
            </a:r>
            <a:endParaRPr lang="en-US" dirty="0"/>
          </a:p>
        </p:txBody>
      </p:sp>
      <p:sp>
        <p:nvSpPr>
          <p:cNvPr id="4" name="Slide Number Placeholder 3"/>
          <p:cNvSpPr>
            <a:spLocks noGrp="1"/>
          </p:cNvSpPr>
          <p:nvPr>
            <p:ph type="sldNum" sz="quarter" idx="12"/>
          </p:nvPr>
        </p:nvSpPr>
        <p:spPr/>
        <p:txBody>
          <a:bodyPr/>
          <a:lstStyle/>
          <a:p>
            <a:pPr>
              <a:defRPr/>
            </a:pPr>
            <a:fld id="{2B59B0E4-B0FD-4184-922D-E3C7D347250E}" type="slidenum">
              <a:rPr lang="en-US" altLang="en-US" smtClean="0"/>
              <a:pPr>
                <a:defRPr/>
              </a:pPr>
              <a:t>5</a:t>
            </a:fld>
            <a:endParaRPr lang="en-US" altLang="en-US"/>
          </a:p>
        </p:txBody>
      </p:sp>
    </p:spTree>
    <p:extLst>
      <p:ext uri="{BB962C8B-B14F-4D97-AF65-F5344CB8AC3E}">
        <p14:creationId xmlns:p14="http://schemas.microsoft.com/office/powerpoint/2010/main" val="1365566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the edge filter sum to 0?</a:t>
            </a:r>
            <a:endParaRPr lang="en-US" dirty="0"/>
          </a:p>
        </p:txBody>
      </p:sp>
      <p:sp>
        <p:nvSpPr>
          <p:cNvPr id="3" name="Content Placeholder 2"/>
          <p:cNvSpPr>
            <a:spLocks noGrp="1"/>
          </p:cNvSpPr>
          <p:nvPr>
            <p:ph idx="1"/>
          </p:nvPr>
        </p:nvSpPr>
        <p:spPr/>
        <p:txBody>
          <a:bodyPr/>
          <a:lstStyle/>
          <a:p>
            <a:r>
              <a:rPr lang="en-US" dirty="0" smtClean="0"/>
              <a:t>Otherwise there will be some left over value that exists because one side was weighted more than the other</a:t>
            </a:r>
          </a:p>
          <a:p>
            <a:r>
              <a:rPr lang="en-US" dirty="0" smtClean="0"/>
              <a:t>If the image is 100% smooth, we want to have a 0 response</a:t>
            </a:r>
          </a:p>
          <a:p>
            <a:r>
              <a:rPr lang="en-US" dirty="0"/>
              <a:t>Two neighbor pixels of the center pixel are subtracted. If the values are not the same, we want to get the correct </a:t>
            </a:r>
            <a:r>
              <a:rPr lang="en-US" dirty="0" smtClean="0"/>
              <a:t>value</a:t>
            </a:r>
          </a:p>
          <a:p>
            <a:r>
              <a:rPr lang="en-US" dirty="0" smtClean="0"/>
              <a:t>To weight the pixels equally – reduces response to irrelevant background</a:t>
            </a:r>
          </a:p>
        </p:txBody>
      </p:sp>
      <p:sp>
        <p:nvSpPr>
          <p:cNvPr id="4" name="Slide Number Placeholder 3"/>
          <p:cNvSpPr>
            <a:spLocks noGrp="1"/>
          </p:cNvSpPr>
          <p:nvPr>
            <p:ph type="sldNum" sz="quarter" idx="12"/>
          </p:nvPr>
        </p:nvSpPr>
        <p:spPr/>
        <p:txBody>
          <a:bodyPr/>
          <a:lstStyle/>
          <a:p>
            <a:pPr>
              <a:defRPr/>
            </a:pPr>
            <a:fld id="{2B59B0E4-B0FD-4184-922D-E3C7D347250E}" type="slidenum">
              <a:rPr lang="en-US" altLang="en-US" smtClean="0"/>
              <a:pPr>
                <a:defRPr/>
              </a:pPr>
              <a:t>6</a:t>
            </a:fld>
            <a:endParaRPr lang="en-US" altLang="en-US"/>
          </a:p>
        </p:txBody>
      </p:sp>
    </p:spTree>
    <p:extLst>
      <p:ext uri="{BB962C8B-B14F-4D97-AF65-F5344CB8AC3E}">
        <p14:creationId xmlns:p14="http://schemas.microsoft.com/office/powerpoint/2010/main" val="1940044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 Winter 2016-2017</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B59B0E4-B0FD-4184-922D-E3C7D347250E}" type="slidenum">
              <a:rPr lang="en-US" altLang="en-US" smtClean="0"/>
              <a:pPr>
                <a:defRPr/>
              </a:pPr>
              <a:t>7</a:t>
            </a:fld>
            <a:endParaRPr lang="en-US" altLang="en-US"/>
          </a:p>
        </p:txBody>
      </p:sp>
    </p:spTree>
    <p:extLst>
      <p:ext uri="{BB962C8B-B14F-4D97-AF65-F5344CB8AC3E}">
        <p14:creationId xmlns:p14="http://schemas.microsoft.com/office/powerpoint/2010/main" val="2503560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a blurring filer sum to 1?</a:t>
            </a:r>
            <a:endParaRPr lang="en-US" dirty="0"/>
          </a:p>
        </p:txBody>
      </p:sp>
      <p:sp>
        <p:nvSpPr>
          <p:cNvPr id="3" name="Content Placeholder 2"/>
          <p:cNvSpPr>
            <a:spLocks noGrp="1"/>
          </p:cNvSpPr>
          <p:nvPr>
            <p:ph idx="1"/>
          </p:nvPr>
        </p:nvSpPr>
        <p:spPr/>
        <p:txBody>
          <a:bodyPr/>
          <a:lstStyle/>
          <a:p>
            <a:r>
              <a:rPr lang="en-US" dirty="0" smtClean="0"/>
              <a:t>The average is applied without affecting the filter’s brightness. A sum greater than 1 yields a brighter image ….</a:t>
            </a:r>
          </a:p>
          <a:p>
            <a:r>
              <a:rPr lang="en-US" dirty="0" smtClean="0"/>
              <a:t>If the sum is not 1, it is either brighter (if it is greater) or darker (if it is less).</a:t>
            </a:r>
          </a:p>
          <a:p>
            <a:r>
              <a:rPr lang="en-US" dirty="0" smtClean="0"/>
              <a:t>The sum can not be greater than 1 because otherwise the value of the pixel could be greater than the maximum possible – it could overflow.</a:t>
            </a:r>
            <a:endParaRPr lang="en-US" dirty="0"/>
          </a:p>
        </p:txBody>
      </p:sp>
      <p:sp>
        <p:nvSpPr>
          <p:cNvPr id="4" name="Slide Number Placeholder 3"/>
          <p:cNvSpPr>
            <a:spLocks noGrp="1"/>
          </p:cNvSpPr>
          <p:nvPr>
            <p:ph type="sldNum" sz="quarter" idx="12"/>
          </p:nvPr>
        </p:nvSpPr>
        <p:spPr/>
        <p:txBody>
          <a:bodyPr/>
          <a:lstStyle/>
          <a:p>
            <a:pPr>
              <a:defRPr/>
            </a:pPr>
            <a:fld id="{2B59B0E4-B0FD-4184-922D-E3C7D347250E}" type="slidenum">
              <a:rPr lang="en-US" altLang="en-US" smtClean="0"/>
              <a:pPr>
                <a:defRPr/>
              </a:pPr>
              <a:t>8</a:t>
            </a:fld>
            <a:endParaRPr lang="en-US" altLang="en-US"/>
          </a:p>
        </p:txBody>
      </p:sp>
    </p:spTree>
    <p:extLst>
      <p:ext uri="{BB962C8B-B14F-4D97-AF65-F5344CB8AC3E}">
        <p14:creationId xmlns:p14="http://schemas.microsoft.com/office/powerpoint/2010/main" val="1659985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How does SIFT interest-point detection achieve rotation invariance?</a:t>
            </a:r>
            <a:endParaRPr lang="en-US" dirty="0"/>
          </a:p>
        </p:txBody>
      </p:sp>
      <p:sp>
        <p:nvSpPr>
          <p:cNvPr id="3" name="Content Placeholder 2"/>
          <p:cNvSpPr>
            <a:spLocks noGrp="1"/>
          </p:cNvSpPr>
          <p:nvPr>
            <p:ph idx="1"/>
          </p:nvPr>
        </p:nvSpPr>
        <p:spPr>
          <a:xfrm>
            <a:off x="457200" y="2057399"/>
            <a:ext cx="8229600" cy="4073525"/>
          </a:xfrm>
        </p:spPr>
        <p:txBody>
          <a:bodyPr/>
          <a:lstStyle/>
          <a:p>
            <a:r>
              <a:rPr lang="en-US" dirty="0" smtClean="0"/>
              <a:t>The gradients around the </a:t>
            </a:r>
            <a:r>
              <a:rPr lang="en-US" dirty="0" err="1" smtClean="0"/>
              <a:t>keypoint</a:t>
            </a:r>
            <a:r>
              <a:rPr lang="en-US" dirty="0" smtClean="0"/>
              <a:t> are rotated by the dominant angle</a:t>
            </a:r>
          </a:p>
          <a:p>
            <a:r>
              <a:rPr lang="en-US" dirty="0" smtClean="0"/>
              <a:t>It checks the points all around a </a:t>
            </a:r>
            <a:r>
              <a:rPr lang="en-US" dirty="0" err="1" smtClean="0"/>
              <a:t>givn</a:t>
            </a:r>
            <a:r>
              <a:rPr lang="en-US" dirty="0" smtClean="0"/>
              <a:t> point to check if it is an extreme point, therefore rotation won’t matter</a:t>
            </a:r>
          </a:p>
          <a:p>
            <a:r>
              <a:rPr lang="en-US" dirty="0" smtClean="0"/>
              <a:t>It collects gradient directions and magnitudes around each </a:t>
            </a:r>
            <a:r>
              <a:rPr lang="en-US" dirty="0" err="1" smtClean="0"/>
              <a:t>keypoint</a:t>
            </a:r>
            <a:r>
              <a:rPr lang="en-US" dirty="0" smtClean="0"/>
              <a:t>, finds the most prominent orientation, and assigns it to the </a:t>
            </a:r>
            <a:r>
              <a:rPr lang="en-US" dirty="0" err="1" smtClean="0"/>
              <a:t>keypoint</a:t>
            </a:r>
            <a:r>
              <a:rPr lang="en-US" dirty="0" smtClean="0"/>
              <a:t>.</a:t>
            </a:r>
          </a:p>
          <a:p>
            <a:r>
              <a:rPr lang="en-US" dirty="0" smtClean="0"/>
              <a:t>It computes the magnitude and direction of change in the area around each </a:t>
            </a:r>
            <a:r>
              <a:rPr lang="en-US" dirty="0" err="1" smtClean="0"/>
              <a:t>keypoint</a:t>
            </a:r>
            <a:r>
              <a:rPr lang="en-US" dirty="0" smtClean="0"/>
              <a:t>. From these vectors, the “general direction” of the region can be calculated, producing another vector. When comparing two </a:t>
            </a:r>
            <a:r>
              <a:rPr lang="en-US" dirty="0" err="1" smtClean="0"/>
              <a:t>keypoints</a:t>
            </a:r>
            <a:r>
              <a:rPr lang="en-US" dirty="0" smtClean="0"/>
              <a:t>, the vector of the first point is rotated to align with that of the second point; the other vectors in the area around the </a:t>
            </a:r>
            <a:r>
              <a:rPr lang="en-US" dirty="0" err="1" smtClean="0"/>
              <a:t>keypoint</a:t>
            </a:r>
            <a:r>
              <a:rPr lang="en-US" dirty="0" smtClean="0"/>
              <a:t> are rotated by the same angle, aligning everything to the rotated image and allowing the magnitude/direction of the points to be compared despite rotation.</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2B59B0E4-B0FD-4184-922D-E3C7D347250E}" type="slidenum">
              <a:rPr lang="en-US" altLang="en-US" smtClean="0"/>
              <a:pPr>
                <a:defRPr/>
              </a:pPr>
              <a:t>9</a:t>
            </a:fld>
            <a:endParaRPr lang="en-US" altLang="en-US"/>
          </a:p>
        </p:txBody>
      </p:sp>
    </p:spTree>
    <p:extLst>
      <p:ext uri="{BB962C8B-B14F-4D97-AF65-F5344CB8AC3E}">
        <p14:creationId xmlns:p14="http://schemas.microsoft.com/office/powerpoint/2010/main" val="1032563963"/>
      </p:ext>
    </p:extLst>
  </p:cSld>
  <p:clrMapOvr>
    <a:masterClrMapping/>
  </p:clrMapOvr>
</p:sld>
</file>

<file path=ppt/theme/theme1.xml><?xml version="1.0" encoding="utf-8"?>
<a:theme xmlns:a="http://schemas.openxmlformats.org/drawingml/2006/main" name="2_Network">
  <a:themeElements>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miter lim="800000"/>
          <a:headEnd type="none" w="med" len="med"/>
          <a:tailEnd type="none" w="med" len="med"/>
        </a:ln>
        <a:effec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16949</TotalTime>
  <Words>631</Words>
  <Application>Microsoft Office PowerPoint</Application>
  <PresentationFormat>On-screen Show (4:3)</PresentationFormat>
  <Paragraphs>59</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Tahoma</vt:lpstr>
      <vt:lpstr>Times New Roman</vt:lpstr>
      <vt:lpstr>Wingdings</vt:lpstr>
      <vt:lpstr>2_Network</vt:lpstr>
      <vt:lpstr>CS-498  Computer Vision</vt:lpstr>
      <vt:lpstr>Turn to your neighbor. One person should answer this to the other:</vt:lpstr>
      <vt:lpstr>Turn to your neighbor. The other should answer this to the first:</vt:lpstr>
      <vt:lpstr>How does SIFT interest-point detection achieve illumination invariance?</vt:lpstr>
      <vt:lpstr>How does SIFT achieve illumination invariance while matching keypoints?</vt:lpstr>
      <vt:lpstr>Why should the edge filter sum to 0?</vt:lpstr>
      <vt:lpstr>Stopped Here Winter 2016-2017</vt:lpstr>
      <vt:lpstr>Why should a blurring filer sum to 1?</vt:lpstr>
      <vt:lpstr>How does SIFT interest-point detection achieve rotation invariance?</vt:lpstr>
      <vt:lpstr>How does SIFT achieve rotation invariance while matching keypoints?</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959</cp:revision>
  <cp:lastPrinted>2015-01-23T14:58:57Z</cp:lastPrinted>
  <dcterms:created xsi:type="dcterms:W3CDTF">1999-09-06T21:32:20Z</dcterms:created>
  <dcterms:modified xsi:type="dcterms:W3CDTF">2017-02-10T16:09:04Z</dcterms:modified>
</cp:coreProperties>
</file>