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7"/>
  </p:notesMasterIdLst>
  <p:handoutMasterIdLst>
    <p:handoutMasterId r:id="rId18"/>
  </p:handoutMasterIdLst>
  <p:sldIdLst>
    <p:sldId id="384" r:id="rId2"/>
    <p:sldId id="408" r:id="rId3"/>
    <p:sldId id="398" r:id="rId4"/>
    <p:sldId id="400" r:id="rId5"/>
    <p:sldId id="402" r:id="rId6"/>
    <p:sldId id="403" r:id="rId7"/>
    <p:sldId id="406" r:id="rId8"/>
    <p:sldId id="405" r:id="rId9"/>
    <p:sldId id="407" r:id="rId10"/>
    <p:sldId id="401" r:id="rId11"/>
    <p:sldId id="399" r:id="rId12"/>
    <p:sldId id="410" r:id="rId13"/>
    <p:sldId id="397" r:id="rId14"/>
    <p:sldId id="411" r:id="rId15"/>
    <p:sldId id="395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88420" autoAdjust="0"/>
  </p:normalViewPr>
  <p:slideViewPr>
    <p:cSldViewPr>
      <p:cViewPr>
        <p:scale>
          <a:sx n="44" d="100"/>
          <a:sy n="44" d="100"/>
        </p:scale>
        <p:origin x="-2640" y="-8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t" anchorCtr="0" compatLnSpc="1">
            <a:prstTxWarp prst="textNoShape">
              <a:avLst/>
            </a:prstTxWarp>
          </a:bodyPr>
          <a:lstStyle>
            <a:lvl1pPr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855" y="0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t" anchorCtr="0" compatLnSpc="1">
            <a:prstTxWarp prst="textNoShape">
              <a:avLst/>
            </a:prstTxWarp>
          </a:bodyPr>
          <a:lstStyle>
            <a:lvl1pPr algn="r"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12 September 2014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2192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b" anchorCtr="0" compatLnSpc="1">
            <a:prstTxWarp prst="textNoShape">
              <a:avLst/>
            </a:prstTxWarp>
          </a:bodyPr>
          <a:lstStyle>
            <a:lvl1pPr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855" y="9122192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b" anchorCtr="0" compatLnSpc="1">
            <a:prstTxWarp prst="textNoShape">
              <a:avLst/>
            </a:prstTxWarp>
          </a:bodyPr>
          <a:lstStyle>
            <a:lvl1pPr algn="r"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08675B6-9F8F-4469-BFFB-4D5EDC416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24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202537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5919" y="1"/>
            <a:ext cx="3199281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02B90E0-E88E-44BD-8C2E-CAC11645AFA7}" type="datetime1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905" y="4571615"/>
            <a:ext cx="5335391" cy="43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43229"/>
            <a:ext cx="3202537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5919" y="9143229"/>
            <a:ext cx="3199281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8136FFCC-A219-439D-8C75-3FFE1E322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271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49" y="686147"/>
            <a:ext cx="5029302" cy="37721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06457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For Later:</a:t>
            </a:r>
          </a:p>
          <a:p>
            <a:r>
              <a:rPr lang="en-US" altLang="en-US" dirty="0" smtClean="0"/>
              <a:t>http://www.qmatica.com/DataStructures/Trees/AVL/AVLTree.html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Perhaps Later</a:t>
            </a:r>
          </a:p>
          <a:p>
            <a:r>
              <a:rPr lang="en-US" altLang="en-US" dirty="0" smtClean="0"/>
              <a:t> - Using generics</a:t>
            </a:r>
          </a:p>
          <a:p>
            <a:r>
              <a:rPr lang="en-US" altLang="en-US" dirty="0" smtClean="0"/>
              <a:t>         - Casting Thing&lt;Circle&gt; to Thing&lt;Shape&gt; or vice-versa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For future </a:t>
            </a:r>
            <a:r>
              <a:rPr lang="en-US" altLang="en-US" b="1" dirty="0" smtClean="0"/>
              <a:t>HW / in-class</a:t>
            </a:r>
            <a:r>
              <a:rPr lang="en-US" altLang="en-US" b="1" baseline="0" dirty="0" smtClean="0"/>
              <a:t> exercises</a:t>
            </a:r>
          </a:p>
          <a:p>
            <a:r>
              <a:rPr lang="en-US" altLang="en-US" baseline="0" dirty="0" smtClean="0"/>
              <a:t> - </a:t>
            </a:r>
            <a:r>
              <a:rPr lang="en-US" altLang="en-US" dirty="0" smtClean="0"/>
              <a:t>Draw </a:t>
            </a:r>
            <a:r>
              <a:rPr lang="en-US" altLang="en-US" baseline="0" dirty="0" smtClean="0"/>
              <a:t>detailed memory-map diagrams of linked-lists and </a:t>
            </a:r>
            <a:r>
              <a:rPr lang="en-US" altLang="en-US" baseline="0" dirty="0" err="1" smtClean="0"/>
              <a:t>ArrayLists</a:t>
            </a:r>
            <a:endParaRPr lang="en-US" altLang="en-US" baseline="0" dirty="0" smtClean="0"/>
          </a:p>
          <a:p>
            <a:endParaRPr lang="en-US" altLang="en-US" baseline="0" dirty="0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SE-1011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A04F7D-C497-40C5-8770-B81CC2EEC387}" type="datetime1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9/12/2014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CE8897-F131-4734-A726-4C4C789ED030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kumimoji="0"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02B90E0-E88E-44BD-8C2E-CAC11645AFA7}" type="datetime1">
              <a:rPr lang="en-US" smtClean="0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136FFCC-A219-439D-8C75-3FFE1E322D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02B90E0-E88E-44BD-8C2E-CAC11645AFA7}" type="datetime1">
              <a:rPr lang="en-US" smtClean="0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136FFCC-A219-439D-8C75-3FFE1E322D4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5915-B277-47BF-A522-CF197A24A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13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EE110-468E-4B3C-9584-7A6BE92799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900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DEEFE2BE-0925-4414-90BB-00CF8F43E0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33" r:id="rId1"/>
    <p:sldLayoutId id="2147485031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SE-1011</a:t>
            </a:r>
            <a:br>
              <a:rPr lang="en-US" altLang="en-US" dirty="0" smtClean="0"/>
            </a:br>
            <a:r>
              <a:rPr lang="en-US" altLang="en-US" dirty="0" smtClean="0"/>
              <a:t>Intro to Software Engineering I</a:t>
            </a:r>
          </a:p>
        </p:txBody>
      </p:sp>
      <p:sp>
        <p:nvSpPr>
          <p:cNvPr id="10243" name="Content Placeholder 12"/>
          <p:cNvSpPr>
            <a:spLocks noGrp="1"/>
          </p:cNvSpPr>
          <p:nvPr>
            <p:ph idx="1"/>
          </p:nvPr>
        </p:nvSpPr>
        <p:spPr>
          <a:xfrm>
            <a:off x="457200" y="1719262"/>
            <a:ext cx="8458200" cy="513873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Week 1, Class </a:t>
            </a:r>
            <a:r>
              <a:rPr lang="en-US" altLang="en-US" dirty="0"/>
              <a:t>3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Introductions, continued (perhaps)</a:t>
            </a:r>
          </a:p>
          <a:p>
            <a:pPr lvl="1"/>
            <a:r>
              <a:rPr lang="en-US" altLang="en-US" dirty="0" smtClean="0"/>
              <a:t>Java Syntax</a:t>
            </a:r>
          </a:p>
          <a:p>
            <a:pPr lvl="1"/>
            <a:r>
              <a:rPr lang="en-US" altLang="en-US" dirty="0" smtClean="0"/>
              <a:t>Developing </a:t>
            </a:r>
            <a:r>
              <a:rPr lang="en-US" altLang="en-US" dirty="0" smtClean="0"/>
              <a:t>Code</a:t>
            </a:r>
          </a:p>
          <a:p>
            <a:pPr lvl="2"/>
            <a:r>
              <a:rPr lang="en-US" altLang="en-US" dirty="0" smtClean="0"/>
              <a:t>Compiling Code</a:t>
            </a:r>
          </a:p>
          <a:p>
            <a:pPr lvl="2"/>
            <a:r>
              <a:rPr lang="en-US" altLang="en-US" dirty="0" smtClean="0"/>
              <a:t>Running Code</a:t>
            </a:r>
          </a:p>
          <a:p>
            <a:pPr lvl="1"/>
            <a:r>
              <a:rPr lang="en-US" altLang="en-US" dirty="0" smtClean="0"/>
              <a:t>Types of errors</a:t>
            </a:r>
          </a:p>
          <a:p>
            <a:pPr lvl="1"/>
            <a:r>
              <a:rPr lang="en-US" altLang="en-US" dirty="0" smtClean="0"/>
              <a:t>In-class example!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marL="344487" lvl="1" indent="0">
              <a:buNone/>
            </a:pPr>
            <a:endParaRPr lang="en-US" alt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smtClean="0"/>
              <a:t>SE-1011 Dr. Josiah Yoder Slide style: Dr. Hornick</a:t>
            </a:r>
            <a:endParaRPr lang="en-US" altLang="en-US" sz="1000" dirty="0" smtClean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A334A66-4E22-4238-9C8E-9AD0DCC7FF4B}" type="slidenum">
              <a:rPr lang="en-US" altLang="en-US" sz="2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Java Syntax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&lt;imports&gt;</a:t>
            </a:r>
            <a:r>
              <a:rPr lang="en-US" dirty="0"/>
              <a:t> → </a:t>
            </a:r>
            <a:r>
              <a:rPr lang="en-US" i="1" dirty="0"/>
              <a:t>[&lt;imports&gt;]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i="1" dirty="0"/>
              <a:t>&lt;import&gt;</a:t>
            </a:r>
          </a:p>
          <a:p>
            <a:pPr marL="0" indent="0">
              <a:buNone/>
            </a:pPr>
            <a:r>
              <a:rPr lang="en-US" dirty="0" smtClean="0"/>
              <a:t>&lt;import&gt;</a:t>
            </a:r>
            <a:r>
              <a:rPr lang="en-US" dirty="0"/>
              <a:t> → </a:t>
            </a:r>
            <a:r>
              <a:rPr lang="en-US" dirty="0" smtClean="0"/>
              <a:t>import </a:t>
            </a:r>
            <a:r>
              <a:rPr lang="en-US" i="1" dirty="0" smtClean="0"/>
              <a:t>&lt;package-name&gt;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870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Snippets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// Simple class</a:t>
            </a:r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class </a:t>
            </a:r>
            <a:r>
              <a:rPr lang="en-US" dirty="0" err="1"/>
              <a:t>HelloWorld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     // Print something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("something")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// Declare x to be an integer …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// Assign 5 to x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x = 5;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55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directory</a:t>
            </a:r>
          </a:p>
          <a:p>
            <a:pPr lvl="1"/>
            <a:r>
              <a:rPr lang="en-US" dirty="0" smtClean="0"/>
              <a:t>D</a:t>
            </a:r>
            <a:r>
              <a:rPr lang="en-US" dirty="0"/>
              <a:t>:\</a:t>
            </a:r>
            <a:r>
              <a:rPr lang="en-US" dirty="0" smtClean="0"/>
              <a:t>MyDocs\IdeaProjects\SE1011\src</a:t>
            </a:r>
          </a:p>
          <a:p>
            <a:pPr lvl="1"/>
            <a:r>
              <a:rPr lang="en-US" dirty="0" smtClean="0"/>
              <a:t>(Can find with Right-click -&gt; “Show in Explorer”)</a:t>
            </a:r>
          </a:p>
          <a:p>
            <a:r>
              <a:rPr lang="en-US" dirty="0" smtClean="0"/>
              <a:t>Binary directory</a:t>
            </a:r>
          </a:p>
          <a:p>
            <a:pPr lvl="1"/>
            <a:r>
              <a:rPr lang="en-US" dirty="0"/>
              <a:t>D:\</a:t>
            </a:r>
            <a:r>
              <a:rPr lang="en-US" dirty="0" smtClean="0"/>
              <a:t>MyDocs\IdeaProjects\SE1011\out\production\ReturnLabs\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80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Snippets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// Simple class</a:t>
            </a:r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class </a:t>
            </a:r>
            <a:r>
              <a:rPr lang="en-US" dirty="0" err="1"/>
              <a:t>HelloWorld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     // Print something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("something")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// Declare x to be an integer …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// Assign 5 to x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x = 5;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811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example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Your turn!</a:t>
                </a:r>
              </a:p>
              <a:p>
                <a:pPr marL="0" indent="0">
                  <a:buNone/>
                </a:pPr>
                <a:r>
                  <a:rPr lang="en-US" dirty="0" smtClean="0"/>
                  <a:t>Write a program to print the quotient of two numbers</a:t>
                </a:r>
                <a:r>
                  <a:rPr lang="en-US" dirty="0" smtClean="0"/>
                  <a:t>.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𝑔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.   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</m:box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1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2942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6C5915-B277-47BF-A522-CF197A24A43A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Syntax: The rules defining the structure of a program</a:t>
            </a:r>
          </a:p>
          <a:p>
            <a:r>
              <a:rPr lang="en-US" dirty="0" smtClean="0"/>
              <a:t>Semantics: The meaning of a program</a:t>
            </a:r>
          </a:p>
          <a:p>
            <a:r>
              <a:rPr lang="en-US" dirty="0" smtClean="0"/>
              <a:t>Literal: A value inserted directly into the program; e.g., 1, 4.5, or “Hello!”</a:t>
            </a:r>
          </a:p>
          <a:p>
            <a:r>
              <a:rPr lang="en-US" dirty="0" smtClean="0"/>
              <a:t>Declaration: Defining a variable, providing its name and type.</a:t>
            </a:r>
          </a:p>
          <a:p>
            <a:r>
              <a:rPr lang="en-US" dirty="0" smtClean="0"/>
              <a:t>Assignment: Specifying a (potentially new) value for a variable to hold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81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Syntax “Legos”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Rules:</a:t>
            </a:r>
          </a:p>
          <a:p>
            <a:pPr marL="0" indent="0">
              <a:buNone/>
            </a:pPr>
            <a:r>
              <a:rPr lang="en-US" i="1" dirty="0" smtClean="0"/>
              <a:t>&lt;expression&gt; </a:t>
            </a:r>
            <a:r>
              <a:rPr lang="en-US" dirty="0" smtClean="0"/>
              <a:t>→ </a:t>
            </a:r>
            <a:r>
              <a:rPr lang="en-US" i="1" dirty="0" smtClean="0"/>
              <a:t>&lt;expression&gt; + </a:t>
            </a:r>
            <a:r>
              <a:rPr lang="en-US" i="1" dirty="0"/>
              <a:t>&lt;expression</a:t>
            </a:r>
            <a:r>
              <a:rPr lang="en-US" i="1" dirty="0" smtClean="0"/>
              <a:t>&gt;</a:t>
            </a:r>
          </a:p>
          <a:p>
            <a:pPr marL="0" indent="0">
              <a:buNone/>
            </a:pPr>
            <a:r>
              <a:rPr lang="en-US" i="1" dirty="0"/>
              <a:t>&lt;expression</a:t>
            </a:r>
            <a:r>
              <a:rPr lang="en-US" i="1" dirty="0" smtClean="0"/>
              <a:t>&gt;</a:t>
            </a:r>
            <a:r>
              <a:rPr lang="en-US" i="1" dirty="0"/>
              <a:t> </a:t>
            </a:r>
            <a:r>
              <a:rPr lang="en-US" dirty="0"/>
              <a:t>→ </a:t>
            </a:r>
            <a:r>
              <a:rPr lang="en-US" i="1" dirty="0"/>
              <a:t> </a:t>
            </a:r>
            <a:r>
              <a:rPr lang="en-US" dirty="0"/>
              <a:t>1</a:t>
            </a:r>
            <a:endParaRPr lang="en-US" dirty="0" smtClean="0"/>
          </a:p>
          <a:p>
            <a:pPr marL="0" indent="0">
              <a:buNone/>
            </a:pPr>
            <a:r>
              <a:rPr lang="en-US" i="1" dirty="0"/>
              <a:t>&lt;expression</a:t>
            </a:r>
            <a:r>
              <a:rPr lang="en-US" i="1" dirty="0" smtClean="0"/>
              <a:t>&gt; </a:t>
            </a:r>
            <a:r>
              <a:rPr lang="en-US" dirty="0" smtClean="0"/>
              <a:t>→ </a:t>
            </a:r>
            <a:r>
              <a:rPr lang="en-US" i="1" dirty="0" smtClean="0"/>
              <a:t> </a:t>
            </a:r>
            <a:r>
              <a:rPr lang="en-US" dirty="0" smtClean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i="1" dirty="0" smtClean="0"/>
              <a:t>&lt;expression&gt;</a:t>
            </a:r>
          </a:p>
          <a:p>
            <a:pPr marL="0" indent="0">
              <a:buNone/>
            </a:pPr>
            <a:r>
              <a:rPr lang="en-US" i="1" dirty="0" smtClean="0"/>
              <a:t>&lt;expression&gt; + &lt;expression&gt;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i="1" dirty="0" smtClean="0"/>
              <a:t> + &lt;expression&gt;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i="1" dirty="0" smtClean="0"/>
              <a:t> + </a:t>
            </a:r>
            <a:r>
              <a:rPr lang="en-US" dirty="0" smtClean="0"/>
              <a:t>2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0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Java Syntax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Rules:</a:t>
            </a:r>
          </a:p>
          <a:p>
            <a:pPr marL="0" indent="0">
              <a:buNone/>
            </a:pPr>
            <a:r>
              <a:rPr lang="en-US" i="1" dirty="0" smtClean="0"/>
              <a:t>&lt;Java file&gt; </a:t>
            </a:r>
            <a:r>
              <a:rPr lang="en-US" dirty="0" smtClean="0"/>
              <a:t>→ 	</a:t>
            </a:r>
            <a:r>
              <a:rPr lang="en-US" i="1" dirty="0" smtClean="0"/>
              <a:t>[&lt;package&gt;]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	[&lt;imports&gt;]</a:t>
            </a:r>
          </a:p>
          <a:p>
            <a:pPr marL="0" indent="0">
              <a:buNone/>
            </a:pPr>
            <a:r>
              <a:rPr lang="en-US" i="1" dirty="0"/>
              <a:t>			</a:t>
            </a:r>
            <a:r>
              <a:rPr lang="en-US" i="1" dirty="0" smtClean="0"/>
              <a:t>&lt;class&gt;</a:t>
            </a:r>
          </a:p>
          <a:p>
            <a:pPr marL="0" indent="0">
              <a:buNone/>
            </a:pPr>
            <a:r>
              <a:rPr lang="en-US" i="1" dirty="0" smtClean="0"/>
              <a:t>&lt;package&gt; </a:t>
            </a:r>
            <a:r>
              <a:rPr lang="en-US" dirty="0" smtClean="0"/>
              <a:t>→ package </a:t>
            </a:r>
            <a:r>
              <a:rPr lang="en-US" i="1" dirty="0" smtClean="0"/>
              <a:t>&lt;package-name&gt;;</a:t>
            </a:r>
          </a:p>
          <a:p>
            <a:pPr marL="0" indent="0">
              <a:buNone/>
            </a:pPr>
            <a:r>
              <a:rPr lang="en-US" dirty="0" smtClean="0"/>
              <a:t>e.g.  package lab1.yoder;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193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Java Syntax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Rules:</a:t>
            </a:r>
          </a:p>
          <a:p>
            <a:pPr marL="0" indent="0">
              <a:buNone/>
            </a:pPr>
            <a:r>
              <a:rPr lang="en-US" sz="2000" b="1" i="1" dirty="0" smtClean="0"/>
              <a:t>&lt;class&gt;</a:t>
            </a:r>
            <a:r>
              <a:rPr lang="en-US" sz="2000" b="1" dirty="0" smtClean="0"/>
              <a:t> </a:t>
            </a:r>
            <a:r>
              <a:rPr lang="en-US" sz="2000" b="1" dirty="0"/>
              <a:t>→ </a:t>
            </a:r>
            <a:r>
              <a:rPr lang="en-US" sz="2000" b="1" dirty="0" smtClean="0"/>
              <a:t>	public class </a:t>
            </a:r>
            <a:r>
              <a:rPr lang="en-US" sz="2000" b="1" i="1" dirty="0" smtClean="0"/>
              <a:t>&lt;class-name&gt;</a:t>
            </a:r>
            <a:r>
              <a:rPr lang="en-US" sz="2000" b="1" dirty="0" smtClean="0"/>
              <a:t> {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		</a:t>
            </a:r>
            <a:r>
              <a:rPr lang="en-US" sz="2000" b="1" i="1" dirty="0" smtClean="0"/>
              <a:t>[&lt;methods&gt;]</a:t>
            </a:r>
          </a:p>
          <a:p>
            <a:pPr marL="0" indent="0">
              <a:buNone/>
            </a:pPr>
            <a:r>
              <a:rPr lang="en-US" sz="2000" b="1" i="1" dirty="0"/>
              <a:t>	</a:t>
            </a:r>
            <a:r>
              <a:rPr lang="en-US" sz="2000" b="1" i="1" dirty="0" smtClean="0"/>
              <a:t>	</a:t>
            </a:r>
            <a:r>
              <a:rPr lang="en-US" sz="2000" b="1" dirty="0" smtClean="0"/>
              <a:t>}</a:t>
            </a:r>
          </a:p>
          <a:p>
            <a:pPr marL="0" indent="0">
              <a:buNone/>
            </a:pPr>
            <a:r>
              <a:rPr lang="en-US" sz="2000" b="1" i="1" dirty="0" smtClean="0"/>
              <a:t>&lt;methods&gt;</a:t>
            </a:r>
            <a:r>
              <a:rPr lang="en-US" sz="2000" b="1" dirty="0" smtClean="0"/>
              <a:t> →	</a:t>
            </a:r>
            <a:r>
              <a:rPr lang="en-US" sz="2000" b="1" i="1" dirty="0" smtClean="0"/>
              <a:t>&lt;method&gt;</a:t>
            </a:r>
          </a:p>
          <a:p>
            <a:pPr marL="0" indent="0">
              <a:buNone/>
            </a:pPr>
            <a:r>
              <a:rPr lang="en-US" sz="2000" b="1" i="1" dirty="0" smtClean="0"/>
              <a:t>&lt;method&gt; </a:t>
            </a:r>
            <a:r>
              <a:rPr lang="en-US" sz="2000" b="1" dirty="0" smtClean="0"/>
              <a:t>→	</a:t>
            </a:r>
            <a:r>
              <a:rPr lang="en-US" sz="1800" b="1" dirty="0" smtClean="0"/>
              <a:t>public static void main(String[] ignored) {</a:t>
            </a:r>
            <a:r>
              <a:rPr lang="en-US" sz="2800" b="1" dirty="0" smtClean="0"/>
              <a:t>	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b="1" dirty="0" smtClean="0"/>
              <a:t>		</a:t>
            </a:r>
            <a:r>
              <a:rPr lang="en-US" sz="1800" b="1" i="1" dirty="0" smtClean="0"/>
              <a:t>[&lt;statements&gt;]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b="1" dirty="0" smtClean="0"/>
              <a:t>	}</a:t>
            </a:r>
          </a:p>
          <a:p>
            <a:pPr marL="0" indent="0">
              <a:buNone/>
            </a:pPr>
            <a:endParaRPr lang="en-US" sz="1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27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Java Syntax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Board Example: Making a Java Program!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16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Java Syntax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Rules:</a:t>
            </a:r>
          </a:p>
          <a:p>
            <a:pPr marL="0" indent="0">
              <a:buNone/>
            </a:pPr>
            <a:r>
              <a:rPr lang="en-US" sz="1800" b="1" i="1" dirty="0" smtClean="0"/>
              <a:t>&lt;statements&gt;</a:t>
            </a:r>
            <a:r>
              <a:rPr lang="en-US" sz="1800" b="1" i="1" dirty="0"/>
              <a:t>→ 	</a:t>
            </a:r>
            <a:r>
              <a:rPr lang="en-US" sz="1800" b="1" i="1" dirty="0" smtClean="0"/>
              <a:t>[&lt;statements&gt;]</a:t>
            </a:r>
          </a:p>
          <a:p>
            <a:pPr marL="0" indent="0">
              <a:buNone/>
            </a:pPr>
            <a:r>
              <a:rPr lang="en-US" sz="1800" b="1" i="1" dirty="0"/>
              <a:t>	</a:t>
            </a:r>
            <a:r>
              <a:rPr lang="en-US" sz="1800" b="1" i="1" dirty="0" smtClean="0"/>
              <a:t>	&lt;statement&gt;</a:t>
            </a:r>
          </a:p>
          <a:p>
            <a:pPr marL="0" indent="0">
              <a:buNone/>
            </a:pPr>
            <a:r>
              <a:rPr lang="en-US" sz="1800" b="1" i="1" dirty="0" smtClean="0"/>
              <a:t>&lt;statement&gt; → &lt;declaration-statement&gt;;</a:t>
            </a:r>
          </a:p>
          <a:p>
            <a:pPr marL="0" indent="0">
              <a:buNone/>
            </a:pPr>
            <a:r>
              <a:rPr lang="en-US" sz="1800" b="1" i="1" dirty="0" smtClean="0"/>
              <a:t>&lt;statement&gt; → &lt;action-statement&gt;;</a:t>
            </a:r>
          </a:p>
          <a:p>
            <a:pPr marL="0" indent="0">
              <a:buNone/>
            </a:pPr>
            <a:r>
              <a:rPr lang="en-US" sz="1800" b="1" i="1" dirty="0" smtClean="0"/>
              <a:t>&lt;declaration-statement&gt; → &lt;type&gt; &lt;variable-name&gt;</a:t>
            </a:r>
          </a:p>
          <a:p>
            <a:pPr marL="0" indent="0">
              <a:buNone/>
            </a:pPr>
            <a:r>
              <a:rPr lang="en-US" sz="1800" b="1" i="1" dirty="0" smtClean="0"/>
              <a:t>&lt;type&gt;</a:t>
            </a:r>
            <a:r>
              <a:rPr lang="en-US" sz="1800" b="1" i="1" dirty="0"/>
              <a:t> → </a:t>
            </a:r>
            <a:r>
              <a:rPr lang="en-US" sz="1800" b="1" dirty="0" err="1" smtClean="0"/>
              <a:t>int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i="1" dirty="0"/>
              <a:t>&lt;type&gt; → </a:t>
            </a:r>
            <a:r>
              <a:rPr lang="en-US" sz="1800" b="1" dirty="0" smtClean="0"/>
              <a:t>long</a:t>
            </a:r>
            <a:endParaRPr lang="en-US" sz="1800" b="1" dirty="0"/>
          </a:p>
          <a:p>
            <a:pPr marL="0" indent="0">
              <a:buNone/>
            </a:pPr>
            <a:r>
              <a:rPr lang="en-US" sz="1800" b="1" i="1" dirty="0"/>
              <a:t>&lt;type&gt; → </a:t>
            </a:r>
            <a:r>
              <a:rPr lang="en-US" sz="1800" b="1" dirty="0" smtClean="0"/>
              <a:t>float</a:t>
            </a:r>
            <a:endParaRPr lang="en-US" sz="1800" b="1" dirty="0"/>
          </a:p>
          <a:p>
            <a:pPr marL="0" indent="0">
              <a:buNone/>
            </a:pPr>
            <a:r>
              <a:rPr lang="en-US" sz="1800" b="1" i="1" dirty="0" smtClean="0"/>
              <a:t>&lt;</a:t>
            </a:r>
            <a:r>
              <a:rPr lang="en-US" sz="1800" b="1" i="1" dirty="0"/>
              <a:t>type&gt; → </a:t>
            </a:r>
            <a:r>
              <a:rPr lang="en-US" sz="1800" b="1" dirty="0" smtClean="0"/>
              <a:t>double</a:t>
            </a:r>
            <a:endParaRPr lang="en-US" sz="1800" b="1" dirty="0"/>
          </a:p>
          <a:p>
            <a:pPr marL="0" indent="0">
              <a:buNone/>
            </a:pPr>
            <a:r>
              <a:rPr lang="en-US" sz="1800" b="1" i="1" dirty="0"/>
              <a:t>&lt;type&gt; → </a:t>
            </a:r>
            <a:r>
              <a:rPr lang="en-US" sz="1800" b="1" dirty="0" smtClean="0"/>
              <a:t>char</a:t>
            </a:r>
            <a:endParaRPr lang="en-US" sz="1800" b="1" dirty="0"/>
          </a:p>
          <a:p>
            <a:pPr marL="0" indent="0">
              <a:buNone/>
            </a:pPr>
            <a:endParaRPr lang="en-US" sz="1800" b="1" i="1" dirty="0" smtClean="0"/>
          </a:p>
          <a:p>
            <a:pPr marL="0" indent="0">
              <a:buNone/>
            </a:pPr>
            <a:r>
              <a:rPr lang="en-US" sz="1800" b="1" i="1" dirty="0" smtClean="0"/>
              <a:t>Board Example: Declaring a variable</a:t>
            </a:r>
            <a:endParaRPr lang="en-US" sz="1800" b="1" i="1" dirty="0"/>
          </a:p>
          <a:p>
            <a:pPr marL="0" indent="0">
              <a:buNone/>
            </a:pPr>
            <a:endParaRPr lang="en-US" sz="1800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35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Java Syntax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Rules:</a:t>
            </a:r>
          </a:p>
          <a:p>
            <a:pPr marL="0" indent="0">
              <a:buNone/>
            </a:pPr>
            <a:r>
              <a:rPr lang="en-US" sz="1800" b="1" i="1" dirty="0"/>
              <a:t>&lt;statements&gt;→ 	[&lt;statements&gt;]</a:t>
            </a:r>
          </a:p>
          <a:p>
            <a:pPr marL="0" indent="0">
              <a:buNone/>
            </a:pPr>
            <a:r>
              <a:rPr lang="en-US" sz="1800" b="1" i="1" dirty="0"/>
              <a:t>		&lt;statement&gt;</a:t>
            </a:r>
          </a:p>
          <a:p>
            <a:pPr marL="0" indent="0">
              <a:buNone/>
            </a:pPr>
            <a:r>
              <a:rPr lang="en-US" sz="1800" b="1" i="1" dirty="0"/>
              <a:t>&lt;statement&gt; → &lt;declaration-statement&gt;</a:t>
            </a:r>
            <a:r>
              <a:rPr lang="en-US" sz="1800" b="1" dirty="0"/>
              <a:t>;</a:t>
            </a:r>
          </a:p>
          <a:p>
            <a:pPr marL="0" indent="0">
              <a:buNone/>
            </a:pPr>
            <a:r>
              <a:rPr lang="en-US" sz="1800" b="1" i="1" dirty="0"/>
              <a:t>&lt;statement&gt; → </a:t>
            </a:r>
            <a:r>
              <a:rPr lang="en-US" sz="1800" b="1" i="1" dirty="0" smtClean="0"/>
              <a:t>&lt;action-statement</a:t>
            </a:r>
            <a:r>
              <a:rPr lang="en-US" sz="1800" b="1" dirty="0"/>
              <a:t>&gt;;</a:t>
            </a:r>
          </a:p>
          <a:p>
            <a:pPr marL="0" indent="0">
              <a:buNone/>
            </a:pPr>
            <a:r>
              <a:rPr lang="en-US" sz="1800" b="1" i="1" dirty="0" smtClean="0"/>
              <a:t>&lt;action-statement</a:t>
            </a:r>
            <a:r>
              <a:rPr lang="en-US" sz="1800" b="1" i="1" dirty="0"/>
              <a:t>&gt; → </a:t>
            </a:r>
            <a:r>
              <a:rPr lang="en-US" sz="1800" b="1" i="1" dirty="0" smtClean="0"/>
              <a:t>&lt;expression&gt;</a:t>
            </a:r>
            <a:endParaRPr lang="en-US" sz="1800" b="1" dirty="0"/>
          </a:p>
          <a:p>
            <a:pPr marL="0" indent="0">
              <a:buNone/>
            </a:pPr>
            <a:endParaRPr lang="en-US" sz="1800" b="1" i="1" dirty="0"/>
          </a:p>
          <a:p>
            <a:pPr marL="0" indent="0">
              <a:buNone/>
            </a:pPr>
            <a:endParaRPr lang="en-US" sz="1800" b="1" i="1" dirty="0"/>
          </a:p>
          <a:p>
            <a:pPr marL="0" indent="0">
              <a:buNone/>
            </a:pPr>
            <a:endParaRPr lang="en-US" sz="1800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29200" y="6364857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549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Java Syntax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i="1" dirty="0" smtClean="0"/>
              <a:t>Rules:</a:t>
            </a:r>
            <a:endParaRPr lang="en-US" sz="2000" b="1" i="1" dirty="0" smtClean="0"/>
          </a:p>
          <a:p>
            <a:pPr marL="0" indent="0">
              <a:buNone/>
            </a:pPr>
            <a:r>
              <a:rPr lang="en-US" sz="2000" b="1" i="1" dirty="0" smtClean="0"/>
              <a:t>&lt;</a:t>
            </a:r>
            <a:r>
              <a:rPr lang="en-US" sz="2000" b="1" i="1" dirty="0"/>
              <a:t>expression&gt; → &lt;expression&gt; &lt;operator&gt; &lt;expression&gt;</a:t>
            </a:r>
          </a:p>
          <a:p>
            <a:pPr marL="0" indent="0">
              <a:buNone/>
            </a:pPr>
            <a:r>
              <a:rPr lang="en-US" sz="2000" b="1" i="1" dirty="0"/>
              <a:t>&lt;expression&gt; → </a:t>
            </a:r>
            <a:r>
              <a:rPr lang="en-US" sz="2000" b="1" i="1" dirty="0" smtClean="0"/>
              <a:t>&lt;variable-name&gt;</a:t>
            </a:r>
            <a:r>
              <a:rPr lang="en-US" sz="2000" b="1" i="1" dirty="0"/>
              <a:t> </a:t>
            </a:r>
            <a:r>
              <a:rPr lang="en-US" sz="2000" b="1" i="1" dirty="0" smtClean="0"/>
              <a:t>		</a:t>
            </a:r>
            <a:r>
              <a:rPr lang="en-US" sz="2000" b="1" dirty="0" smtClean="0"/>
              <a:t>(</a:t>
            </a:r>
            <a:r>
              <a:rPr lang="en-US" sz="2000" b="1" dirty="0"/>
              <a:t>e.g. </a:t>
            </a:r>
            <a:r>
              <a:rPr lang="en-US" sz="2000" b="1" dirty="0" smtClean="0"/>
              <a:t>circumference)</a:t>
            </a:r>
          </a:p>
          <a:p>
            <a:pPr marL="0" indent="0">
              <a:buNone/>
            </a:pPr>
            <a:r>
              <a:rPr lang="en-US" sz="2000" b="1" i="1" dirty="0"/>
              <a:t>&lt;expression&gt; → </a:t>
            </a:r>
            <a:r>
              <a:rPr lang="en-US" sz="2000" b="1" i="1" dirty="0" smtClean="0"/>
              <a:t>&lt;numeric-literal&gt;          	</a:t>
            </a:r>
            <a:r>
              <a:rPr lang="en-US" sz="2000" b="1" dirty="0" smtClean="0"/>
              <a:t>(e.g. 1 or 4.5)</a:t>
            </a:r>
          </a:p>
          <a:p>
            <a:pPr marL="0" indent="0">
              <a:buNone/>
            </a:pPr>
            <a:r>
              <a:rPr lang="en-US" sz="2000" b="1" i="1" dirty="0" smtClean="0"/>
              <a:t>&lt;</a:t>
            </a:r>
            <a:r>
              <a:rPr lang="en-US" sz="2000" b="1" i="1" dirty="0"/>
              <a:t>operator&gt; → *</a:t>
            </a:r>
          </a:p>
          <a:p>
            <a:pPr marL="0" indent="0">
              <a:buNone/>
            </a:pPr>
            <a:r>
              <a:rPr lang="en-US" sz="2000" b="1" i="1" dirty="0"/>
              <a:t>&lt;operator&gt; → /</a:t>
            </a:r>
          </a:p>
          <a:p>
            <a:pPr marL="0" indent="0">
              <a:buNone/>
            </a:pPr>
            <a:r>
              <a:rPr lang="en-US" sz="2000" b="1" i="1" dirty="0"/>
              <a:t>&lt;operator&gt; → -</a:t>
            </a:r>
          </a:p>
          <a:p>
            <a:pPr marL="0" indent="0">
              <a:buNone/>
            </a:pPr>
            <a:r>
              <a:rPr lang="en-US" sz="2000" b="1" i="1" dirty="0"/>
              <a:t>&lt;operator&gt; → +</a:t>
            </a:r>
          </a:p>
          <a:p>
            <a:pPr marL="0" indent="0">
              <a:buNone/>
            </a:pPr>
            <a:r>
              <a:rPr lang="en-US" sz="2000" b="1" i="1" dirty="0"/>
              <a:t>&lt;operator&gt; → </a:t>
            </a:r>
            <a:r>
              <a:rPr lang="en-US" sz="2000" b="1" i="1" dirty="0" smtClean="0"/>
              <a:t>=</a:t>
            </a:r>
          </a:p>
          <a:p>
            <a:pPr marL="0" indent="0">
              <a:buNone/>
            </a:pPr>
            <a:endParaRPr lang="en-US" sz="2000" b="1" i="1" dirty="0" smtClean="0"/>
          </a:p>
          <a:p>
            <a:pPr marL="0" indent="0">
              <a:buNone/>
            </a:pPr>
            <a:r>
              <a:rPr lang="en-US" sz="2000" b="1" i="1" dirty="0"/>
              <a:t>Board Example: Making an expression</a:t>
            </a:r>
            <a:endParaRPr lang="en-US" sz="2000" b="1" i="1" dirty="0" smtClean="0"/>
          </a:p>
          <a:p>
            <a:pPr marL="0" indent="0">
              <a:buNone/>
            </a:pPr>
            <a:endParaRPr lang="en-US" sz="2000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4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24080</TotalTime>
  <Words>649</Words>
  <Application>Microsoft Office PowerPoint</Application>
  <PresentationFormat>On-screen Show (4:3)</PresentationFormat>
  <Paragraphs>166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2_Network</vt:lpstr>
      <vt:lpstr>SE-1011 Intro to Software Engineering I</vt:lpstr>
      <vt:lpstr>Definitions:</vt:lpstr>
      <vt:lpstr>Simple Syntax “Legos”</vt:lpstr>
      <vt:lpstr>Simple Java Syntax (1)</vt:lpstr>
      <vt:lpstr>Simple Java Syntax (2)</vt:lpstr>
      <vt:lpstr>Simple Java Syntax (3)</vt:lpstr>
      <vt:lpstr>Simple Java Syntax (4)</vt:lpstr>
      <vt:lpstr>Simple Java Syntax (5)</vt:lpstr>
      <vt:lpstr>Simple Java Syntax (6)</vt:lpstr>
      <vt:lpstr>Simple Java Syntax (7)</vt:lpstr>
      <vt:lpstr>Code Snippets</vt:lpstr>
      <vt:lpstr>Example Paths</vt:lpstr>
      <vt:lpstr>Code Snippets</vt:lpstr>
      <vt:lpstr>In-class example</vt:lpstr>
      <vt:lpstr>PowerPoint Presentation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Josiah A Yoder - Post Meeting</cp:lastModifiedBy>
  <cp:revision>1245</cp:revision>
  <cp:lastPrinted>2014-03-10T12:46:22Z</cp:lastPrinted>
  <dcterms:created xsi:type="dcterms:W3CDTF">1999-09-06T21:32:20Z</dcterms:created>
  <dcterms:modified xsi:type="dcterms:W3CDTF">2014-09-12T20:11:05Z</dcterms:modified>
</cp:coreProperties>
</file>