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365" r:id="rId2"/>
    <p:sldId id="389" r:id="rId3"/>
    <p:sldId id="366" r:id="rId4"/>
    <p:sldId id="367" r:id="rId5"/>
    <p:sldId id="368" r:id="rId6"/>
    <p:sldId id="369" r:id="rId7"/>
    <p:sldId id="370" r:id="rId8"/>
    <p:sldId id="371" r:id="rId9"/>
    <p:sldId id="372" r:id="rId10"/>
    <p:sldId id="373" r:id="rId11"/>
    <p:sldId id="374" r:id="rId12"/>
    <p:sldId id="375" r:id="rId13"/>
    <p:sldId id="376" r:id="rId14"/>
    <p:sldId id="377" r:id="rId15"/>
    <p:sldId id="378" r:id="rId16"/>
    <p:sldId id="379" r:id="rId17"/>
    <p:sldId id="380" r:id="rId18"/>
    <p:sldId id="381" r:id="rId19"/>
    <p:sldId id="382" r:id="rId20"/>
    <p:sldId id="383" r:id="rId21"/>
    <p:sldId id="384" r:id="rId22"/>
    <p:sldId id="385" r:id="rId23"/>
    <p:sldId id="386" r:id="rId24"/>
    <p:sldId id="387" r:id="rId25"/>
    <p:sldId id="388" r:id="rId26"/>
  </p:sldIdLst>
  <p:sldSz cx="9144000" cy="6858000" type="screen4x3"/>
  <p:notesSz cx="7132638" cy="9418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48" autoAdjust="0"/>
    <p:restoredTop sz="63057" autoAdjust="0"/>
  </p:normalViewPr>
  <p:slideViewPr>
    <p:cSldViewPr>
      <p:cViewPr varScale="1">
        <p:scale>
          <a:sx n="41" d="100"/>
          <a:sy n="41" d="100"/>
        </p:scale>
        <p:origin x="1389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SE1021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16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ahoma" panose="020B0604030504040204" pitchFamily="34" charset="0"/>
              </a:defRPr>
            </a:lvl1pPr>
          </a:lstStyle>
          <a:p>
            <a:pPr>
              <a:defRPr/>
            </a:pPr>
            <a:fld id="{B8B368EC-6A19-4F2A-BCEF-1925A9F191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SE1021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CEBCDAD7-F8DC-4187-BD60-A823F7D327FD}" type="datetime1">
              <a:rPr lang="en-US"/>
              <a:pPr>
                <a:defRPr/>
              </a:pPr>
              <a:t>2/16/2017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22F95FF-C5B2-473C-BE1C-924C631814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5488" indent="-2794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7600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2950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>
                <a:latin typeface="Times New Roman" panose="02020603050405020304" pitchFamily="18" charset="0"/>
              </a:rPr>
              <a:t>SE1021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5488" indent="-2794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7600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2950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8BDB33-C75D-4B14-A6C1-46C23FD33E05}" type="datetime1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2/16/2017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5488" indent="-2794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7600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2950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US" altLang="en-US" smtClean="0">
                <a:latin typeface="Times New Roman" panose="02020603050405020304" pitchFamily="18" charset="0"/>
              </a:rPr>
              <a:t>Dr. Yoder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5488" indent="-2794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17600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65275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2950" indent="-2222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2CD2E3E-203F-4571-BCBA-2A833F48AD1B}" type="slidenum">
              <a:rPr kumimoji="0"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anose="02020603050405020304" pitchFamily="18" charset="0"/>
            </a:endParaRPr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0410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13580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604801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893621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77820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424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88451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0624067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87960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133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76084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988630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7305079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7239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2" name="Shape 2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73894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32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06293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51031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974948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828868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582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24613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23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SE-1021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AAFF21-68FB-4DE9-AC6E-E2B049B118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613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DEC1E-8E9A-427A-83E8-DF81405836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9480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D4074-B9C3-4C78-89D3-9B07E60379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974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/>
          <p:nvPr/>
        </p:nvSpPr>
        <p:spPr>
          <a:xfrm>
            <a:off x="7356366" y="6755100"/>
            <a:ext cx="8936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" name="Shape 32"/>
          <p:cNvSpPr/>
          <p:nvPr/>
        </p:nvSpPr>
        <p:spPr>
          <a:xfrm>
            <a:off x="8250311" y="6755100"/>
            <a:ext cx="8936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0" y="6755100"/>
            <a:ext cx="893699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893709" y="6755100"/>
            <a:ext cx="6462600" cy="102899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8285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>
            <a:off x="0" y="0"/>
            <a:ext cx="9144000" cy="5323800"/>
          </a:xfrm>
          <a:prstGeom prst="rect">
            <a:avLst/>
          </a:prstGeom>
          <a:solidFill>
            <a:srgbClr val="2185C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buClr>
                <a:srgbClr val="FFFFFF"/>
              </a:buClr>
              <a:buNone/>
              <a:defRPr b="1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buClr>
                <a:srgbClr val="FFFFFF"/>
              </a:buClr>
              <a:buSzPct val="100000"/>
              <a:buNone/>
              <a:defRPr sz="2400" b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/>
          <p:nvPr/>
        </p:nvSpPr>
        <p:spPr>
          <a:xfrm>
            <a:off x="3047703" y="5323800"/>
            <a:ext cx="3047700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>
            <a:off x="6096270" y="5323800"/>
            <a:ext cx="3047700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" y="5323800"/>
            <a:ext cx="30477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3417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color background">
    <p:bg>
      <p:bgPr>
        <a:solidFill>
          <a:srgbClr val="2185C5"/>
        </a:solid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7356366" y="6755100"/>
            <a:ext cx="893699" cy="102899"/>
          </a:xfrm>
          <a:prstGeom prst="rect">
            <a:avLst/>
          </a:prstGeom>
          <a:solidFill>
            <a:srgbClr val="FF9715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8250311" y="6755100"/>
            <a:ext cx="893699" cy="102899"/>
          </a:xfrm>
          <a:prstGeom prst="rect">
            <a:avLst/>
          </a:prstGeom>
          <a:solidFill>
            <a:srgbClr val="F2025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" name="Shape 72"/>
          <p:cNvSpPr/>
          <p:nvPr/>
        </p:nvSpPr>
        <p:spPr>
          <a:xfrm>
            <a:off x="0" y="6755100"/>
            <a:ext cx="893699" cy="1028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3" name="Shape 73"/>
          <p:cNvSpPr/>
          <p:nvPr/>
        </p:nvSpPr>
        <p:spPr>
          <a:xfrm>
            <a:off x="893709" y="6755100"/>
            <a:ext cx="6462600" cy="102899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74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SE-1021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3378A0-7F3F-45F8-AD3D-7A6B42241B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17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F9E0-B7CE-4DAD-A363-07BCF57F3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4172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C4DC4-BDC0-4B93-BE3F-B2CADA31CC1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802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15A9E-AF5E-4160-A9AF-AA0E385936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939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74E4F-B380-42CF-A0AA-90EE682D97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796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151B9-31B0-4BA0-A31F-CAB819BECC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8694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265E3-0E90-46A9-85BF-AC8CC934F7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3799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F4C4-98EA-4040-8A91-24D9527F41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924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SE-1021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400"/>
            </a:lvl1pPr>
          </a:lstStyle>
          <a:p>
            <a:pPr>
              <a:defRPr/>
            </a:pPr>
            <a:fld id="{08599C8C-6831-4980-9CB1-BCEFB2BABC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05" r:id="rId1"/>
    <p:sldLayoutId id="2147484706" r:id="rId2"/>
    <p:sldLayoutId id="2147484707" r:id="rId3"/>
    <p:sldLayoutId id="2147484708" r:id="rId4"/>
    <p:sldLayoutId id="2147484709" r:id="rId5"/>
    <p:sldLayoutId id="2147484710" r:id="rId6"/>
    <p:sldLayoutId id="2147484711" r:id="rId7"/>
    <p:sldLayoutId id="2147484712" r:id="rId8"/>
    <p:sldLayoutId id="2147484713" r:id="rId9"/>
    <p:sldLayoutId id="2147484714" r:id="rId10"/>
    <p:sldLayoutId id="2147484715" r:id="rId11"/>
    <p:sldLayoutId id="2147484716" r:id="rId12"/>
    <p:sldLayoutId id="2147484717" r:id="rId13"/>
    <p:sldLayoutId id="2147484718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4yWbMopNsMGcRlCmK5mqXFnTZyGdz8X3wdAi2ZtMLPk/edit?usp=sharing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ocs.google.com/document/d/1dqeFWEeRYa9qE969UpZiLVmM65_4p_BoSK8nhNUsvvA/edit?usp=shari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soe.us/taylor/se1021/Outcome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securecoding.cert.org/confluence/display/seccode/Top+10+Secure+Coding+Practices" TargetMode="External"/><Relationship Id="rId5" Type="http://schemas.openxmlformats.org/officeDocument/2006/relationships/hyperlink" Target="http://www.oracle.com/technetwork/java/seccodeguide-139067.html" TargetMode="External"/><Relationship Id="rId4" Type="http://schemas.openxmlformats.org/officeDocument/2006/relationships/hyperlink" Target="https://goo.gl/JDzAWk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SE-1021</a:t>
            </a:r>
            <a:br>
              <a:rPr lang="en-US" altLang="en-US" smtClean="0"/>
            </a:br>
            <a:r>
              <a:rPr lang="en-US" altLang="en-US" smtClean="0"/>
              <a:t>Software Engineering II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4411663"/>
          </a:xfrm>
        </p:spPr>
        <p:txBody>
          <a:bodyPr/>
          <a:lstStyle/>
          <a:p>
            <a:r>
              <a:rPr lang="en-US" altLang="en-US" dirty="0" smtClean="0"/>
              <a:t>Week 10, Class 1</a:t>
            </a:r>
          </a:p>
          <a:p>
            <a:pPr lvl="1"/>
            <a:r>
              <a:rPr lang="en-US" altLang="en-US" dirty="0" smtClean="0"/>
              <a:t>Security</a:t>
            </a:r>
          </a:p>
          <a:p>
            <a:pPr marL="344487" lvl="1" indent="0">
              <a:buNone/>
            </a:pPr>
            <a:endParaRPr lang="en-US" altLang="en-US" dirty="0" smtClean="0"/>
          </a:p>
          <a:p>
            <a:pPr lvl="2"/>
            <a:endParaRPr lang="en-US" altLang="en-US" dirty="0" smtClean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0" hangingPunct="0">
              <a:buFont typeface="Wingdings" panose="05000000000000000000" pitchFamily="2" charset="2"/>
              <a:buNone/>
            </a:pPr>
            <a:fld id="{30E03810-099B-4DB3-8FF9-7A343FE086D2}" type="slidenum">
              <a:rPr lang="en-US" altLang="en-US" smtClean="0"/>
              <a:pPr eaLnBrk="0" hangingPunct="0">
                <a:buFont typeface="Wingdings" panose="05000000000000000000" pitchFamily="2" charset="2"/>
                <a:buNone/>
              </a:pPr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Design Principles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Principle of Least Privilege </a:t>
            </a:r>
            <a:r>
              <a:rPr lang="en"/>
              <a:t>- A minimalistic approach to granting access rights to tools and data.  This limits data changes and prevents potential damage from occurring.</a:t>
            </a:r>
          </a:p>
        </p:txBody>
      </p:sp>
    </p:spTree>
    <p:extLst>
      <p:ext uri="{BB962C8B-B14F-4D97-AF65-F5344CB8AC3E}">
        <p14:creationId xmlns:p14="http://schemas.microsoft.com/office/powerpoint/2010/main" val="9275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Design Principles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Economy of Mechanism </a:t>
            </a:r>
            <a:r>
              <a:rPr lang="en"/>
              <a:t>- Systems should be designed as simple and as small as possible.  This reduces the likelihood of design and implementation errors that could result in unauthorized access.</a:t>
            </a:r>
          </a:p>
        </p:txBody>
      </p:sp>
    </p:spTree>
    <p:extLst>
      <p:ext uri="{BB962C8B-B14F-4D97-AF65-F5344CB8AC3E}">
        <p14:creationId xmlns:p14="http://schemas.microsoft.com/office/powerpoint/2010/main" val="239371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Design Principles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Open Design </a:t>
            </a:r>
            <a:r>
              <a:rPr lang="en"/>
              <a:t>- Security of a  system and its algorithms should not be dependent on the secrecy of its design or implementation.  Security is implemented on proven, open standards.</a:t>
            </a:r>
          </a:p>
        </p:txBody>
      </p:sp>
    </p:spTree>
    <p:extLst>
      <p:ext uri="{BB962C8B-B14F-4D97-AF65-F5344CB8AC3E}">
        <p14:creationId xmlns:p14="http://schemas.microsoft.com/office/powerpoint/2010/main" val="33023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Design Principles</a:t>
            </a: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Psychological Acceptability </a:t>
            </a:r>
            <a:r>
              <a:rPr lang="en"/>
              <a:t>- Implementation should protect a system, but not hamper the users.  The program should be just as easy to use, or access, as if the security mechanisms weren’t present.</a:t>
            </a:r>
          </a:p>
        </p:txBody>
      </p:sp>
    </p:spTree>
    <p:extLst>
      <p:ext uri="{BB962C8B-B14F-4D97-AF65-F5344CB8AC3E}">
        <p14:creationId xmlns:p14="http://schemas.microsoft.com/office/powerpoint/2010/main" val="90575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Design Principles</a:t>
            </a:r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Fail Secure </a:t>
            </a:r>
            <a:r>
              <a:rPr lang="en"/>
              <a:t>- Limit the amount of information exposed when failing.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Weakest Link</a:t>
            </a:r>
            <a:r>
              <a:rPr lang="en"/>
              <a:t> - A system is only as strong as its weakest link.</a:t>
            </a:r>
          </a:p>
        </p:txBody>
      </p:sp>
    </p:spTree>
    <p:extLst>
      <p:ext uri="{BB962C8B-B14F-4D97-AF65-F5344CB8AC3E}">
        <p14:creationId xmlns:p14="http://schemas.microsoft.com/office/powerpoint/2010/main" val="427804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7ECEFD"/>
                </a:solidFill>
              </a:rPr>
              <a:t>2.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165" name="Shape 165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some practices for secure coding in Java?</a:t>
            </a:r>
          </a:p>
        </p:txBody>
      </p:sp>
    </p:spTree>
    <p:extLst>
      <p:ext uri="{BB962C8B-B14F-4D97-AF65-F5344CB8AC3E}">
        <p14:creationId xmlns:p14="http://schemas.microsoft.com/office/powerpoint/2010/main" val="2015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/>
        </p:nvSpPr>
        <p:spPr>
          <a:xfrm>
            <a:off x="893700" y="3550"/>
            <a:ext cx="3232500" cy="3125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ctrTitle" idx="4294967295"/>
          </p:nvPr>
        </p:nvSpPr>
        <p:spPr>
          <a:xfrm>
            <a:off x="778225" y="3177925"/>
            <a:ext cx="66231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</a:rPr>
              <a:t>Be Defensive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subTitle" idx="4294967295"/>
          </p:nvPr>
        </p:nvSpPr>
        <p:spPr>
          <a:xfrm>
            <a:off x="778225" y="4929750"/>
            <a:ext cx="6623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Program as if your system is under attack.</a:t>
            </a:r>
          </a:p>
        </p:txBody>
      </p:sp>
      <p:grpSp>
        <p:nvGrpSpPr>
          <p:cNvPr id="173" name="Shape 173"/>
          <p:cNvGrpSpPr/>
          <p:nvPr/>
        </p:nvGrpSpPr>
        <p:grpSpPr>
          <a:xfrm>
            <a:off x="1404426" y="434913"/>
            <a:ext cx="2211055" cy="2262673"/>
            <a:chOff x="534947" y="4261940"/>
            <a:chExt cx="496052" cy="496080"/>
          </a:xfrm>
        </p:grpSpPr>
        <p:sp>
          <p:nvSpPr>
            <p:cNvPr id="174" name="Shape 174"/>
            <p:cNvSpPr/>
            <p:nvPr/>
          </p:nvSpPr>
          <p:spPr>
            <a:xfrm>
              <a:off x="534947" y="4261940"/>
              <a:ext cx="496052" cy="496080"/>
            </a:xfrm>
            <a:custGeom>
              <a:avLst/>
              <a:gdLst/>
              <a:ahLst/>
              <a:cxnLst/>
              <a:rect l="0" t="0" r="0" b="0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2025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0" t="0" r="0" b="0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2025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0" t="0" r="0" b="0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2025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0" t="0" r="0" b="0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2025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0612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9924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 b="1"/>
              <a:t>“Prefer to have obviously no flaws rather than no obvious flaws”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Design and write code such that it does not require clever logic to see that it is safe.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Avoid duplication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Code and data do not tend to be treated consistently when duplicated. 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 b="1"/>
              <a:t>Establish trust boundaries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/>
              <a:t>Data that crosses boundaries should be sanitized and validated.</a:t>
            </a:r>
          </a:p>
        </p:txBody>
      </p:sp>
    </p:spTree>
    <p:extLst>
      <p:ext uri="{BB962C8B-B14F-4D97-AF65-F5344CB8AC3E}">
        <p14:creationId xmlns:p14="http://schemas.microsoft.com/office/powerpoint/2010/main" val="347352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3820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dirty="0"/>
              <a:t>Encapsulate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Allocate behaviors and provide succinct interfaces.  Fields should be private and accessors avoided.  An interface, class, package, or module should form a coherent set of behaviors.</a:t>
            </a:r>
          </a:p>
          <a:p>
            <a:pPr marL="495300" indent="-4572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ct val="100000"/>
            </a:pPr>
            <a:r>
              <a:rPr lang="en" b="1" dirty="0"/>
              <a:t>Beware of activities that may use disproportionate resources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Requesting large image sizes for vector graphics.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Integer overflows.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Infinite loops.</a:t>
            </a:r>
          </a:p>
        </p:txBody>
      </p:sp>
    </p:spTree>
    <p:extLst>
      <p:ext uri="{BB962C8B-B14F-4D97-AF65-F5344CB8AC3E}">
        <p14:creationId xmlns:p14="http://schemas.microsoft.com/office/powerpoint/2010/main" val="276450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533400" y="1831450"/>
            <a:ext cx="83820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dirty="0"/>
              <a:t>Release resources in all cases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Treat every open operation as if it requires an explicit close operation.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Ensure that any output buffers are flushed in the case that output was otherwise successful. If the flush fails, the code should exit via an </a:t>
            </a:r>
            <a:r>
              <a:rPr lang="en" dirty="0" smtClean="0"/>
              <a:t>exception.</a:t>
            </a:r>
          </a:p>
          <a:p>
            <a:pPr marL="565150" indent="-228600"/>
            <a:r>
              <a:rPr lang="en" b="1" dirty="0" smtClean="0"/>
              <a:t>Purge </a:t>
            </a:r>
            <a:r>
              <a:rPr lang="en" b="1" dirty="0"/>
              <a:t>sensitive information from exceptions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Exception objects may convey sensitive information.  Consider a FileNotFoundException for a config file.</a:t>
            </a:r>
          </a:p>
        </p:txBody>
      </p:sp>
    </p:spTree>
    <p:extLst>
      <p:ext uri="{BB962C8B-B14F-4D97-AF65-F5344CB8AC3E}">
        <p14:creationId xmlns:p14="http://schemas.microsoft.com/office/powerpoint/2010/main" val="10881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Slides by Dr. Dennis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SE-1021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3378A0-7F3F-45F8-AD3D-7A6B42241B7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78693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indent="-457200"/>
            <a:r>
              <a:rPr lang="en" b="1" dirty="0"/>
              <a:t>Do not log highly sensitive information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Some information, such as Social Security numbers (SSNs) and passwords, is highly sensitive. </a:t>
            </a:r>
            <a:endParaRPr lang="en" dirty="0" smtClean="0"/>
          </a:p>
          <a:p>
            <a:pPr marL="565150" indent="-228600"/>
            <a:r>
              <a:rPr lang="en" b="1" dirty="0" smtClean="0"/>
              <a:t>Consider </a:t>
            </a:r>
            <a:r>
              <a:rPr lang="en" b="1" dirty="0"/>
              <a:t>purging highly sensitive from memory after use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It may be appropriate to zero memory containing the data immediately after use rather than waiting for the garbage collection mechanism. (</a:t>
            </a:r>
            <a:r>
              <a:rPr lang="en" dirty="0">
                <a:highlight>
                  <a:srgbClr val="FFFF00"/>
                </a:highlight>
              </a:rPr>
              <a:t>No good way for this in Java</a:t>
            </a:r>
            <a:r>
              <a:rPr lang="en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31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304800" y="1831450"/>
            <a:ext cx="8610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dirty="0"/>
              <a:t>Release resources in all cases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Treat every open operation as if it requires an explicit close operation.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Ensure that any output buffers are flushed in the case that output was otherwise successful. If the flush fails, the code should exit via an exception.</a:t>
            </a:r>
          </a:p>
          <a:p>
            <a:pPr marL="495300" indent="-4572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ct val="100000"/>
            </a:pPr>
            <a:r>
              <a:rPr lang="en" b="1" dirty="0"/>
              <a:t>Purge sensitive information from exceptions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Exception objects may convey sensitive information.  Consider a FileNotFoundException for a config file.</a:t>
            </a:r>
          </a:p>
        </p:txBody>
      </p:sp>
    </p:spTree>
    <p:extLst>
      <p:ext uri="{BB962C8B-B14F-4D97-AF65-F5344CB8AC3E}">
        <p14:creationId xmlns:p14="http://schemas.microsoft.com/office/powerpoint/2010/main" val="152955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457200" y="1831450"/>
            <a:ext cx="83820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dirty="0"/>
              <a:t>Generate valid formatting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Attacks exploiting special characters as inputs, incorrect escaping, or others to cause incorrect formatting are well-documented.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Use well-tested libraries for output, e.g. xml.  If non-exist, create simple classes that cleanly handle formatting and only formatting of the output.</a:t>
            </a:r>
          </a:p>
          <a:p>
            <a:pPr marL="495300" indent="-4572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ct val="100000"/>
            </a:pPr>
            <a:r>
              <a:rPr lang="en" b="1" dirty="0"/>
              <a:t>XML and HTML generation requires care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Sanitize untrusted data before including in HTML or XML</a:t>
            </a:r>
          </a:p>
        </p:txBody>
      </p:sp>
    </p:spTree>
    <p:extLst>
      <p:ext uri="{BB962C8B-B14F-4D97-AF65-F5344CB8AC3E}">
        <p14:creationId xmlns:p14="http://schemas.microsoft.com/office/powerpoint/2010/main" val="42117865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70644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 b="1" dirty="0"/>
              <a:t>Limit the extensibility of classes and methods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Design classes and methods for inheritance or declare them final.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Left non-final, a class or method can be maliciously overridden by an attacker. </a:t>
            </a:r>
          </a:p>
          <a:p>
            <a:pPr marL="495300" indent="-4572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ct val="100000"/>
            </a:pPr>
            <a:r>
              <a:rPr lang="en" b="1" dirty="0"/>
              <a:t>Validate inputs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Inputs from untrusted sources must be validated before use.</a:t>
            </a:r>
          </a:p>
        </p:txBody>
      </p:sp>
    </p:spTree>
    <p:extLst>
      <p:ext uri="{BB962C8B-B14F-4D97-AF65-F5344CB8AC3E}">
        <p14:creationId xmlns:p14="http://schemas.microsoft.com/office/powerpoint/2010/main" val="12636143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Practices</a:t>
            </a:r>
          </a:p>
        </p:txBody>
      </p:sp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70644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85800" indent="-457200"/>
            <a:r>
              <a:rPr lang="en" b="1" dirty="0"/>
              <a:t>Ensure public static final field values are constants</a:t>
            </a:r>
          </a:p>
          <a:p>
            <a:pPr marL="914400" lvl="1" indent="-228600" rtl="0">
              <a:spcBef>
                <a:spcPts val="0"/>
              </a:spcBef>
            </a:pPr>
            <a:r>
              <a:rPr lang="en" dirty="0"/>
              <a:t>Only immutable values should be stored in public static fields. </a:t>
            </a:r>
          </a:p>
          <a:p>
            <a:pPr marL="495300" indent="-4572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ct val="100000"/>
            </a:pPr>
            <a:r>
              <a:rPr lang="en" b="1" dirty="0"/>
              <a:t>Prevent constructors from calling methods that can be overridden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Constructors that call overridable methods give attackers a reference to </a:t>
            </a:r>
            <a:r>
              <a:rPr lang="en" dirty="0">
                <a:highlight>
                  <a:srgbClr val="FFFF00"/>
                </a:highlight>
                <a:latin typeface="Consolas"/>
                <a:ea typeface="Consolas"/>
                <a:cs typeface="Consolas"/>
                <a:sym typeface="Consolas"/>
              </a:rPr>
              <a:t>this</a:t>
            </a:r>
            <a:r>
              <a:rPr lang="en" dirty="0"/>
              <a:t> before the object has been fully initialized.</a:t>
            </a:r>
          </a:p>
        </p:txBody>
      </p:sp>
    </p:spTree>
    <p:extLst>
      <p:ext uri="{BB962C8B-B14F-4D97-AF65-F5344CB8AC3E}">
        <p14:creationId xmlns:p14="http://schemas.microsoft.com/office/powerpoint/2010/main" val="5554022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Secure Exercise - Lab 8</a:t>
            </a:r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70644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95300" indent="-457200">
              <a:spcBef>
                <a:spcPts val="600"/>
              </a:spcBef>
              <a:spcAft>
                <a:spcPts val="0"/>
              </a:spcAft>
              <a:buClr>
                <a:srgbClr val="677480"/>
              </a:buClr>
              <a:buSzPct val="100000"/>
            </a:pPr>
            <a:r>
              <a:rPr lang="en" b="1" dirty="0"/>
              <a:t>Red Team vs. Blue Team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u="sng" dirty="0">
                <a:solidFill>
                  <a:schemeClr val="hlink"/>
                </a:solidFill>
                <a:hlinkClick r:id="rId3"/>
              </a:rPr>
              <a:t>Red Team</a:t>
            </a:r>
          </a:p>
          <a:p>
            <a: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Your job is to identify ways to crash or exploit the application by running it.</a:t>
            </a:r>
          </a:p>
          <a:p>
            <a:pPr marL="914400" marR="0" lvl="1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u="sng" dirty="0">
                <a:solidFill>
                  <a:schemeClr val="hlink"/>
                </a:solidFill>
                <a:hlinkClick r:id="rId4"/>
              </a:rPr>
              <a:t>Blue Team</a:t>
            </a:r>
          </a:p>
          <a:p>
            <a:pPr marL="1371600" marR="0" lvl="2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" dirty="0"/>
              <a:t>Your job is to identify ways to protect your application by inspecting the code</a:t>
            </a:r>
            <a:r>
              <a:rPr lang="en" dirty="0" smtClean="0"/>
              <a:t>.</a:t>
            </a:r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217940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Materials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73395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Dean J., Dean R. </a:t>
            </a:r>
            <a:r>
              <a:rPr lang="en" sz="2400" i="1"/>
              <a:t> Introduction to Programming with Java - A Problem Solving Approach, </a:t>
            </a:r>
            <a:r>
              <a:rPr lang="en" sz="2400"/>
              <a:t>New York: McGrawHill, 2012.</a:t>
            </a:r>
            <a:r>
              <a:rPr lang="en" sz="2400" i="1"/>
              <a:t> </a:t>
            </a:r>
            <a:r>
              <a:rPr lang="en" sz="2400"/>
              <a:t/>
            </a:r>
            <a:br>
              <a:rPr lang="en" sz="2400"/>
            </a:br>
            <a:r>
              <a:rPr lang="en" sz="2400" b="1"/>
              <a:t>Chapter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Outcomes: </a:t>
            </a:r>
            <a:r>
              <a:rPr lang="en" sz="2400" u="sng">
                <a:solidFill>
                  <a:schemeClr val="hlink"/>
                </a:solidFill>
                <a:hlinkClick r:id="rId3"/>
              </a:rPr>
              <a:t>http://msoe.us/taylor/se1021/Outcomes</a:t>
            </a:r>
            <a:r>
              <a:rPr lang="en" sz="2400"/>
              <a:t> </a:t>
            </a:r>
            <a:r>
              <a:rPr lang="en" sz="2400" b="1"/>
              <a:t>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Slides: </a:t>
            </a:r>
            <a:r>
              <a:rPr lang="en" sz="2400" u="sng">
                <a:solidFill>
                  <a:schemeClr val="hlink"/>
                </a:solidFill>
                <a:hlinkClick r:id="rId4"/>
              </a:rPr>
              <a:t>https://goo.gl/JDzAWk</a:t>
            </a:r>
            <a:r>
              <a:rPr lang="en" sz="2400"/>
              <a:t>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Links: </a:t>
            </a:r>
            <a:r>
              <a:rPr lang="en" sz="2400" u="sng">
                <a:solidFill>
                  <a:schemeClr val="hlink"/>
                </a:solidFill>
                <a:hlinkClick r:id="rId5"/>
              </a:rPr>
              <a:t>http://www.oracle.com/technetwork/java/seccodeguide-139067.html</a:t>
            </a:r>
            <a:r>
              <a:rPr lang="en" sz="2400"/>
              <a:t> 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 u="sng">
                <a:solidFill>
                  <a:schemeClr val="hlink"/>
                </a:solidFill>
                <a:hlinkClick r:id="rId6"/>
              </a:rPr>
              <a:t>https://www.securecoding.cert.org/confluence/display/seccode/Top+10+Secure+Coding+Practices</a:t>
            </a:r>
            <a:r>
              <a:rPr lang="en" sz="2400"/>
              <a:t> 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041808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Outline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73395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Security Principles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Security Practices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Security Exercise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449720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Outcomes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73581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By the end of the class, you should be able to: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Be able to articulate the three aspects of software security.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Be able to discuss three software practices for security with Java.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Identify code that is at risk for exploitation.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Make simple design changes to make your code more secure.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636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7ECEFD"/>
                </a:solidFill>
              </a:rPr>
              <a:t>1.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Security Principles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What are some design principles for developing secure software?</a:t>
            </a:r>
          </a:p>
        </p:txBody>
      </p:sp>
    </p:spTree>
    <p:extLst>
      <p:ext uri="{BB962C8B-B14F-4D97-AF65-F5344CB8AC3E}">
        <p14:creationId xmlns:p14="http://schemas.microsoft.com/office/powerpoint/2010/main" val="218205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893700" y="3550"/>
            <a:ext cx="3232500" cy="3125400"/>
          </a:xfrm>
          <a:prstGeom prst="rect">
            <a:avLst/>
          </a:prstGeom>
          <a:solidFill>
            <a:srgbClr val="7ECEFD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ctrTitle" idx="4294967295"/>
          </p:nvPr>
        </p:nvSpPr>
        <p:spPr>
          <a:xfrm>
            <a:off x="778225" y="3177925"/>
            <a:ext cx="66231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7200">
                <a:solidFill>
                  <a:srgbClr val="FFFFFF"/>
                </a:solidFill>
              </a:rPr>
              <a:t>Mindful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subTitle" idx="4294967295"/>
          </p:nvPr>
        </p:nvSpPr>
        <p:spPr>
          <a:xfrm>
            <a:off x="778225" y="4929750"/>
            <a:ext cx="66231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Creating secure code isn’t easy.  You have to be aware of secure coding principles and be mindful of their application.</a:t>
            </a:r>
          </a:p>
        </p:txBody>
      </p:sp>
      <p:grpSp>
        <p:nvGrpSpPr>
          <p:cNvPr id="112" name="Shape 112"/>
          <p:cNvGrpSpPr/>
          <p:nvPr/>
        </p:nvGrpSpPr>
        <p:grpSpPr>
          <a:xfrm>
            <a:off x="1741027" y="312968"/>
            <a:ext cx="1537824" cy="2506568"/>
            <a:chOff x="6730350" y="2315900"/>
            <a:chExt cx="257700" cy="420100"/>
          </a:xfrm>
        </p:grpSpPr>
        <p:sp>
          <p:nvSpPr>
            <p:cNvPr id="113" name="Shape 113"/>
            <p:cNvSpPr/>
            <p:nvPr/>
          </p:nvSpPr>
          <p:spPr>
            <a:xfrm>
              <a:off x="6807900" y="26712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>
              <a:off x="6807900" y="2636450"/>
              <a:ext cx="102600" cy="22625"/>
            </a:xfrm>
            <a:custGeom>
              <a:avLst/>
              <a:gdLst/>
              <a:ahLst/>
              <a:cxnLst/>
              <a:rect l="0" t="0" r="0" b="0"/>
              <a:pathLst>
                <a:path w="4104" h="905" extrusionOk="0">
                  <a:moveTo>
                    <a:pt x="1" y="1"/>
                  </a:moveTo>
                  <a:lnTo>
                    <a:pt x="1" y="905"/>
                  </a:lnTo>
                  <a:lnTo>
                    <a:pt x="4104" y="905"/>
                  </a:lnTo>
                  <a:lnTo>
                    <a:pt x="4104" y="1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6807900" y="2706075"/>
              <a:ext cx="102600" cy="29925"/>
            </a:xfrm>
            <a:custGeom>
              <a:avLst/>
              <a:gdLst/>
              <a:ahLst/>
              <a:cxnLst/>
              <a:rect l="0" t="0" r="0" b="0"/>
              <a:pathLst>
                <a:path w="4104" h="1197" extrusionOk="0">
                  <a:moveTo>
                    <a:pt x="1" y="0"/>
                  </a:moveTo>
                  <a:lnTo>
                    <a:pt x="1" y="171"/>
                  </a:lnTo>
                  <a:lnTo>
                    <a:pt x="25" y="318"/>
                  </a:lnTo>
                  <a:lnTo>
                    <a:pt x="98" y="464"/>
                  </a:lnTo>
                  <a:lnTo>
                    <a:pt x="196" y="586"/>
                  </a:lnTo>
                  <a:lnTo>
                    <a:pt x="343" y="660"/>
                  </a:lnTo>
                  <a:lnTo>
                    <a:pt x="1881" y="1172"/>
                  </a:lnTo>
                  <a:lnTo>
                    <a:pt x="2052" y="1197"/>
                  </a:lnTo>
                  <a:lnTo>
                    <a:pt x="2223" y="1172"/>
                  </a:lnTo>
                  <a:lnTo>
                    <a:pt x="3762" y="660"/>
                  </a:lnTo>
                  <a:lnTo>
                    <a:pt x="3908" y="586"/>
                  </a:lnTo>
                  <a:lnTo>
                    <a:pt x="4006" y="464"/>
                  </a:lnTo>
                  <a:lnTo>
                    <a:pt x="4079" y="318"/>
                  </a:lnTo>
                  <a:lnTo>
                    <a:pt x="4104" y="171"/>
                  </a:lnTo>
                  <a:lnTo>
                    <a:pt x="4104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6811575" y="2463675"/>
              <a:ext cx="95275" cy="160600"/>
            </a:xfrm>
            <a:custGeom>
              <a:avLst/>
              <a:gdLst/>
              <a:ahLst/>
              <a:cxnLst/>
              <a:rect l="0" t="0" r="0" b="0"/>
              <a:pathLst>
                <a:path w="3811" h="6424" extrusionOk="0">
                  <a:moveTo>
                    <a:pt x="1905" y="0"/>
                  </a:moveTo>
                  <a:lnTo>
                    <a:pt x="928" y="831"/>
                  </a:lnTo>
                  <a:lnTo>
                    <a:pt x="855" y="879"/>
                  </a:lnTo>
                  <a:lnTo>
                    <a:pt x="782" y="904"/>
                  </a:lnTo>
                  <a:lnTo>
                    <a:pt x="684" y="879"/>
                  </a:lnTo>
                  <a:lnTo>
                    <a:pt x="611" y="831"/>
                  </a:lnTo>
                  <a:lnTo>
                    <a:pt x="0" y="318"/>
                  </a:lnTo>
                  <a:lnTo>
                    <a:pt x="1319" y="6423"/>
                  </a:lnTo>
                  <a:lnTo>
                    <a:pt x="2491" y="6423"/>
                  </a:lnTo>
                  <a:lnTo>
                    <a:pt x="3810" y="318"/>
                  </a:lnTo>
                  <a:lnTo>
                    <a:pt x="3200" y="831"/>
                  </a:lnTo>
                  <a:lnTo>
                    <a:pt x="3126" y="879"/>
                  </a:lnTo>
                  <a:lnTo>
                    <a:pt x="3029" y="904"/>
                  </a:lnTo>
                  <a:lnTo>
                    <a:pt x="2955" y="879"/>
                  </a:lnTo>
                  <a:lnTo>
                    <a:pt x="2882" y="831"/>
                  </a:lnTo>
                  <a:lnTo>
                    <a:pt x="1905" y="0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6730350" y="2315900"/>
              <a:ext cx="257700" cy="308375"/>
            </a:xfrm>
            <a:custGeom>
              <a:avLst/>
              <a:gdLst/>
              <a:ahLst/>
              <a:cxnLst/>
              <a:rect l="0" t="0" r="0" b="0"/>
              <a:pathLst>
                <a:path w="10308" h="12335" extrusionOk="0">
                  <a:moveTo>
                    <a:pt x="5154" y="1"/>
                  </a:moveTo>
                  <a:lnTo>
                    <a:pt x="4617" y="25"/>
                  </a:lnTo>
                  <a:lnTo>
                    <a:pt x="4128" y="98"/>
                  </a:lnTo>
                  <a:lnTo>
                    <a:pt x="3615" y="245"/>
                  </a:lnTo>
                  <a:lnTo>
                    <a:pt x="3151" y="416"/>
                  </a:lnTo>
                  <a:lnTo>
                    <a:pt x="2712" y="636"/>
                  </a:lnTo>
                  <a:lnTo>
                    <a:pt x="2272" y="880"/>
                  </a:lnTo>
                  <a:lnTo>
                    <a:pt x="1881" y="1173"/>
                  </a:lnTo>
                  <a:lnTo>
                    <a:pt x="1515" y="1515"/>
                  </a:lnTo>
                  <a:lnTo>
                    <a:pt x="1198" y="1881"/>
                  </a:lnTo>
                  <a:lnTo>
                    <a:pt x="880" y="2272"/>
                  </a:lnTo>
                  <a:lnTo>
                    <a:pt x="636" y="2687"/>
                  </a:lnTo>
                  <a:lnTo>
                    <a:pt x="416" y="3151"/>
                  </a:lnTo>
                  <a:lnTo>
                    <a:pt x="245" y="3615"/>
                  </a:lnTo>
                  <a:lnTo>
                    <a:pt x="123" y="4104"/>
                  </a:lnTo>
                  <a:lnTo>
                    <a:pt x="50" y="4617"/>
                  </a:lnTo>
                  <a:lnTo>
                    <a:pt x="1" y="5154"/>
                  </a:lnTo>
                  <a:lnTo>
                    <a:pt x="25" y="5423"/>
                  </a:lnTo>
                  <a:lnTo>
                    <a:pt x="50" y="5691"/>
                  </a:lnTo>
                  <a:lnTo>
                    <a:pt x="123" y="6204"/>
                  </a:lnTo>
                  <a:lnTo>
                    <a:pt x="245" y="6693"/>
                  </a:lnTo>
                  <a:lnTo>
                    <a:pt x="416" y="7132"/>
                  </a:lnTo>
                  <a:lnTo>
                    <a:pt x="636" y="7572"/>
                  </a:lnTo>
                  <a:lnTo>
                    <a:pt x="856" y="7963"/>
                  </a:lnTo>
                  <a:lnTo>
                    <a:pt x="1100" y="8353"/>
                  </a:lnTo>
                  <a:lnTo>
                    <a:pt x="1369" y="8744"/>
                  </a:lnTo>
                  <a:lnTo>
                    <a:pt x="1906" y="9526"/>
                  </a:lnTo>
                  <a:lnTo>
                    <a:pt x="2150" y="9941"/>
                  </a:lnTo>
                  <a:lnTo>
                    <a:pt x="2394" y="10356"/>
                  </a:lnTo>
                  <a:lnTo>
                    <a:pt x="2614" y="10796"/>
                  </a:lnTo>
                  <a:lnTo>
                    <a:pt x="2810" y="11284"/>
                  </a:lnTo>
                  <a:lnTo>
                    <a:pt x="2980" y="11797"/>
                  </a:lnTo>
                  <a:lnTo>
                    <a:pt x="3103" y="12334"/>
                  </a:lnTo>
                  <a:lnTo>
                    <a:pt x="4079" y="12334"/>
                  </a:lnTo>
                  <a:lnTo>
                    <a:pt x="3249" y="8500"/>
                  </a:lnTo>
                  <a:lnTo>
                    <a:pt x="2663" y="5642"/>
                  </a:lnTo>
                  <a:lnTo>
                    <a:pt x="2663" y="5520"/>
                  </a:lnTo>
                  <a:lnTo>
                    <a:pt x="2712" y="5423"/>
                  </a:lnTo>
                  <a:lnTo>
                    <a:pt x="2785" y="5374"/>
                  </a:lnTo>
                  <a:lnTo>
                    <a:pt x="2883" y="5349"/>
                  </a:lnTo>
                  <a:lnTo>
                    <a:pt x="2956" y="5349"/>
                  </a:lnTo>
                  <a:lnTo>
                    <a:pt x="3054" y="5398"/>
                  </a:lnTo>
                  <a:lnTo>
                    <a:pt x="4031" y="6253"/>
                  </a:lnTo>
                  <a:lnTo>
                    <a:pt x="4983" y="5398"/>
                  </a:lnTo>
                  <a:lnTo>
                    <a:pt x="5081" y="5349"/>
                  </a:lnTo>
                  <a:lnTo>
                    <a:pt x="5227" y="5349"/>
                  </a:lnTo>
                  <a:lnTo>
                    <a:pt x="5325" y="5398"/>
                  </a:lnTo>
                  <a:lnTo>
                    <a:pt x="6278" y="6253"/>
                  </a:lnTo>
                  <a:lnTo>
                    <a:pt x="7254" y="5398"/>
                  </a:lnTo>
                  <a:lnTo>
                    <a:pt x="7352" y="5349"/>
                  </a:lnTo>
                  <a:lnTo>
                    <a:pt x="7425" y="5349"/>
                  </a:lnTo>
                  <a:lnTo>
                    <a:pt x="7523" y="5374"/>
                  </a:lnTo>
                  <a:lnTo>
                    <a:pt x="7596" y="5423"/>
                  </a:lnTo>
                  <a:lnTo>
                    <a:pt x="7645" y="5520"/>
                  </a:lnTo>
                  <a:lnTo>
                    <a:pt x="7645" y="5642"/>
                  </a:lnTo>
                  <a:lnTo>
                    <a:pt x="7059" y="8500"/>
                  </a:lnTo>
                  <a:lnTo>
                    <a:pt x="6229" y="12334"/>
                  </a:lnTo>
                  <a:lnTo>
                    <a:pt x="7206" y="12334"/>
                  </a:lnTo>
                  <a:lnTo>
                    <a:pt x="7328" y="11797"/>
                  </a:lnTo>
                  <a:lnTo>
                    <a:pt x="7499" y="11284"/>
                  </a:lnTo>
                  <a:lnTo>
                    <a:pt x="7694" y="10796"/>
                  </a:lnTo>
                  <a:lnTo>
                    <a:pt x="7914" y="10356"/>
                  </a:lnTo>
                  <a:lnTo>
                    <a:pt x="8158" y="9941"/>
                  </a:lnTo>
                  <a:lnTo>
                    <a:pt x="8402" y="9526"/>
                  </a:lnTo>
                  <a:lnTo>
                    <a:pt x="8940" y="8744"/>
                  </a:lnTo>
                  <a:lnTo>
                    <a:pt x="9208" y="8353"/>
                  </a:lnTo>
                  <a:lnTo>
                    <a:pt x="9453" y="7963"/>
                  </a:lnTo>
                  <a:lnTo>
                    <a:pt x="9672" y="7572"/>
                  </a:lnTo>
                  <a:lnTo>
                    <a:pt x="9892" y="7132"/>
                  </a:lnTo>
                  <a:lnTo>
                    <a:pt x="10063" y="6693"/>
                  </a:lnTo>
                  <a:lnTo>
                    <a:pt x="10185" y="6204"/>
                  </a:lnTo>
                  <a:lnTo>
                    <a:pt x="10259" y="5691"/>
                  </a:lnTo>
                  <a:lnTo>
                    <a:pt x="10283" y="5423"/>
                  </a:lnTo>
                  <a:lnTo>
                    <a:pt x="10307" y="5154"/>
                  </a:lnTo>
                  <a:lnTo>
                    <a:pt x="10259" y="4617"/>
                  </a:lnTo>
                  <a:lnTo>
                    <a:pt x="10185" y="4104"/>
                  </a:lnTo>
                  <a:lnTo>
                    <a:pt x="10063" y="3615"/>
                  </a:lnTo>
                  <a:lnTo>
                    <a:pt x="9892" y="3151"/>
                  </a:lnTo>
                  <a:lnTo>
                    <a:pt x="9672" y="2687"/>
                  </a:lnTo>
                  <a:lnTo>
                    <a:pt x="9428" y="2272"/>
                  </a:lnTo>
                  <a:lnTo>
                    <a:pt x="9111" y="1881"/>
                  </a:lnTo>
                  <a:lnTo>
                    <a:pt x="8793" y="1515"/>
                  </a:lnTo>
                  <a:lnTo>
                    <a:pt x="8427" y="1173"/>
                  </a:lnTo>
                  <a:lnTo>
                    <a:pt x="8036" y="880"/>
                  </a:lnTo>
                  <a:lnTo>
                    <a:pt x="7596" y="636"/>
                  </a:lnTo>
                  <a:lnTo>
                    <a:pt x="7157" y="416"/>
                  </a:lnTo>
                  <a:lnTo>
                    <a:pt x="6693" y="245"/>
                  </a:lnTo>
                  <a:lnTo>
                    <a:pt x="6180" y="98"/>
                  </a:lnTo>
                  <a:lnTo>
                    <a:pt x="5691" y="25"/>
                  </a:lnTo>
                  <a:lnTo>
                    <a:pt x="5154" y="1"/>
                  </a:lnTo>
                  <a:close/>
                </a:path>
              </a:pathLst>
            </a:custGeom>
            <a:solidFill>
              <a:srgbClr val="FFD966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11841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Java Security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</a:pPr>
            <a:r>
              <a:rPr lang="en"/>
              <a:t>Java platform comes with a security architecture that can protect against code from untrusted sources.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No security architecture can defend against security exploits stemming from implementation bugs in trusted code.</a:t>
            </a:r>
          </a:p>
        </p:txBody>
      </p:sp>
    </p:spTree>
    <p:extLst>
      <p:ext uri="{BB962C8B-B14F-4D97-AF65-F5344CB8AC3E}">
        <p14:creationId xmlns:p14="http://schemas.microsoft.com/office/powerpoint/2010/main" val="198080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893700" y="274650"/>
            <a:ext cx="6462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Software Security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893700" y="1831450"/>
            <a:ext cx="6462600" cy="473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Integrity </a:t>
            </a:r>
            <a:r>
              <a:rPr lang="en"/>
              <a:t>- the notion that only authorized users can manipulate data via authorized methods and procedures.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Confidentiality </a:t>
            </a:r>
            <a:r>
              <a:rPr lang="en"/>
              <a:t>- the idea that unauthorized access to information is prevented.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>
                <a:highlight>
                  <a:srgbClr val="FFFF00"/>
                </a:highlight>
              </a:rPr>
              <a:t>Availability</a:t>
            </a:r>
            <a:r>
              <a:rPr lang="en"/>
              <a:t> - Authorized users are able to access the system.</a:t>
            </a:r>
          </a:p>
        </p:txBody>
      </p:sp>
    </p:spTree>
    <p:extLst>
      <p:ext uri="{BB962C8B-B14F-4D97-AF65-F5344CB8AC3E}">
        <p14:creationId xmlns:p14="http://schemas.microsoft.com/office/powerpoint/2010/main" val="37264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19359</TotalTime>
  <Words>958</Words>
  <Application>Microsoft Office PowerPoint</Application>
  <PresentationFormat>On-screen Show (4:3)</PresentationFormat>
  <Paragraphs>112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Consolas</vt:lpstr>
      <vt:lpstr>Tahoma</vt:lpstr>
      <vt:lpstr>Times New Roman</vt:lpstr>
      <vt:lpstr>Wingdings</vt:lpstr>
      <vt:lpstr>2_Network</vt:lpstr>
      <vt:lpstr>SE-1021 Software Engineering II</vt:lpstr>
      <vt:lpstr>Security</vt:lpstr>
      <vt:lpstr>Materials</vt:lpstr>
      <vt:lpstr>Outline</vt:lpstr>
      <vt:lpstr>Outcomes</vt:lpstr>
      <vt:lpstr>1. Security Principles</vt:lpstr>
      <vt:lpstr>Mindful</vt:lpstr>
      <vt:lpstr>Java Security</vt:lpstr>
      <vt:lpstr>Software Security</vt:lpstr>
      <vt:lpstr>Secure Design Principles</vt:lpstr>
      <vt:lpstr>Secure Design Principles</vt:lpstr>
      <vt:lpstr>Secure Design Principles</vt:lpstr>
      <vt:lpstr>Secure Design Principles</vt:lpstr>
      <vt:lpstr>Secure Design Principles</vt:lpstr>
      <vt:lpstr>2. Secure Practices</vt:lpstr>
      <vt:lpstr>Be Defensive</vt:lpstr>
      <vt:lpstr>Secure Practices</vt:lpstr>
      <vt:lpstr>Secure Practices</vt:lpstr>
      <vt:lpstr>Secure Practices</vt:lpstr>
      <vt:lpstr>Secure Practices</vt:lpstr>
      <vt:lpstr>Secure Practices</vt:lpstr>
      <vt:lpstr>Secure Practices</vt:lpstr>
      <vt:lpstr>Secure Practices</vt:lpstr>
      <vt:lpstr>Secure Practices</vt:lpstr>
      <vt:lpstr>Secure Exercise - Lab 8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1035</cp:revision>
  <cp:lastPrinted>2014-01-10T16:53:13Z</cp:lastPrinted>
  <dcterms:created xsi:type="dcterms:W3CDTF">1999-09-06T21:32:20Z</dcterms:created>
  <dcterms:modified xsi:type="dcterms:W3CDTF">2017-02-16T18:56:27Z</dcterms:modified>
</cp:coreProperties>
</file>