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0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2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3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4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5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6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23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24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25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26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</p:sldMasterIdLst>
  <p:notesMasterIdLst>
    <p:notesMasterId r:id="rId54"/>
  </p:notesMasterIdLst>
  <p:handoutMasterIdLst>
    <p:handoutMasterId r:id="rId55"/>
  </p:handoutMasterIdLst>
  <p:sldIdLst>
    <p:sldId id="311" r:id="rId2"/>
    <p:sldId id="256" r:id="rId3"/>
    <p:sldId id="462" r:id="rId4"/>
    <p:sldId id="449" r:id="rId5"/>
    <p:sldId id="381" r:id="rId6"/>
    <p:sldId id="463" r:id="rId7"/>
    <p:sldId id="474" r:id="rId8"/>
    <p:sldId id="459" r:id="rId9"/>
    <p:sldId id="475" r:id="rId10"/>
    <p:sldId id="484" r:id="rId11"/>
    <p:sldId id="476" r:id="rId12"/>
    <p:sldId id="451" r:id="rId13"/>
    <p:sldId id="486" r:id="rId14"/>
    <p:sldId id="487" r:id="rId15"/>
    <p:sldId id="489" r:id="rId16"/>
    <p:sldId id="490" r:id="rId17"/>
    <p:sldId id="491" r:id="rId18"/>
    <p:sldId id="492" r:id="rId19"/>
    <p:sldId id="494" r:id="rId20"/>
    <p:sldId id="495" r:id="rId21"/>
    <p:sldId id="496" r:id="rId22"/>
    <p:sldId id="497" r:id="rId23"/>
    <p:sldId id="499" r:id="rId24"/>
    <p:sldId id="500" r:id="rId25"/>
    <p:sldId id="503" r:id="rId26"/>
    <p:sldId id="504" r:id="rId27"/>
    <p:sldId id="505" r:id="rId28"/>
    <p:sldId id="508" r:id="rId29"/>
    <p:sldId id="509" r:id="rId30"/>
    <p:sldId id="510" r:id="rId31"/>
    <p:sldId id="511" r:id="rId32"/>
    <p:sldId id="513" r:id="rId33"/>
    <p:sldId id="515" r:id="rId34"/>
    <p:sldId id="516" r:id="rId35"/>
    <p:sldId id="518" r:id="rId36"/>
    <p:sldId id="520" r:id="rId37"/>
    <p:sldId id="521" r:id="rId38"/>
    <p:sldId id="533" r:id="rId39"/>
    <p:sldId id="534" r:id="rId40"/>
    <p:sldId id="535" r:id="rId41"/>
    <p:sldId id="536" r:id="rId42"/>
    <p:sldId id="537" r:id="rId43"/>
    <p:sldId id="538" r:id="rId44"/>
    <p:sldId id="539" r:id="rId45"/>
    <p:sldId id="540" r:id="rId46"/>
    <p:sldId id="541" r:id="rId47"/>
    <p:sldId id="542" r:id="rId48"/>
    <p:sldId id="546" r:id="rId49"/>
    <p:sldId id="547" r:id="rId50"/>
    <p:sldId id="552" r:id="rId51"/>
    <p:sldId id="553" r:id="rId52"/>
    <p:sldId id="554" r:id="rId53"/>
  </p:sldIdLst>
  <p:sldSz cx="9144000" cy="6858000" type="screen4x3"/>
  <p:notesSz cx="7315200" cy="9601200"/>
  <p:custDataLst>
    <p:tags r:id="rId5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52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079" tIns="49039" rIns="98079" bIns="49039" numCol="1" anchor="t" anchorCtr="0" compatLnSpc="1">
            <a:prstTxWarp prst="textNoShape">
              <a:avLst/>
            </a:prstTxWarp>
          </a:bodyPr>
          <a:lstStyle>
            <a:lvl1pPr defTabSz="981075" eaLnBrk="0" hangingPunct="0">
              <a:defRPr sz="13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079" tIns="49039" rIns="98079" bIns="49039" numCol="1" anchor="t" anchorCtr="0" compatLnSpc="1">
            <a:prstTxWarp prst="textNoShape">
              <a:avLst/>
            </a:prstTxWarp>
          </a:bodyPr>
          <a:lstStyle>
            <a:lvl1pPr algn="r" defTabSz="981075" eaLnBrk="0" hangingPunct="0">
              <a:defRPr sz="13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079" tIns="49039" rIns="98079" bIns="49039" numCol="1" anchor="b" anchorCtr="0" compatLnSpc="1">
            <a:prstTxWarp prst="textNoShape">
              <a:avLst/>
            </a:prstTxWarp>
          </a:bodyPr>
          <a:lstStyle>
            <a:lvl1pPr defTabSz="981075" eaLnBrk="0" hangingPunct="0">
              <a:defRPr sz="13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079" tIns="49039" rIns="98079" bIns="49039" numCol="1" anchor="b" anchorCtr="0" compatLnSpc="1">
            <a:prstTxWarp prst="textNoShape">
              <a:avLst/>
            </a:prstTxWarp>
          </a:bodyPr>
          <a:lstStyle>
            <a:lvl1pPr algn="r" defTabSz="981075" eaLnBrk="0" hangingPunct="0">
              <a:defRPr sz="1300" smtClean="0">
                <a:latin typeface="Times" pitchFamily="-84" charset="0"/>
              </a:defRPr>
            </a:lvl1pPr>
          </a:lstStyle>
          <a:p>
            <a:pPr>
              <a:defRPr/>
            </a:pPr>
            <a:fld id="{02E03F08-B5EF-4BAD-BA9F-A4CE855FA0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139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" pitchFamily="-84" charset="0"/>
              </a:defRPr>
            </a:lvl1pPr>
          </a:lstStyle>
          <a:p>
            <a:pPr>
              <a:defRPr/>
            </a:pPr>
            <a:fld id="{1A8CC12B-A0C8-40E5-BC50-367D197F52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587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3ABDCEC-605F-43B1-BAF5-42F1F211E076}" type="slidenum">
              <a:rPr lang="en-US">
                <a:latin typeface="Times" pitchFamily="-84" charset="0"/>
              </a:rPr>
              <a:pPr/>
              <a:t>1</a:t>
            </a:fld>
            <a:endParaRPr lang="en-US">
              <a:latin typeface="Times" pitchFamily="-8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pitchFamily="-8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65151C0-4D79-40B3-B3AB-52D596923A4C}" type="slidenum">
              <a:rPr lang="en-US">
                <a:latin typeface="Times" pitchFamily="-84" charset="0"/>
              </a:rPr>
              <a:pPr/>
              <a:t>25</a:t>
            </a:fld>
            <a:endParaRPr lang="en-US">
              <a:latin typeface="Times" pitchFamily="-84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pitchFamily="-8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5538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9D58BFA-536E-487A-AE2E-4E4EB87A7ED5}" type="slidenum">
              <a:rPr lang="en-US">
                <a:latin typeface="Times" pitchFamily="-84" charset="0"/>
              </a:rPr>
              <a:pPr/>
              <a:t>26</a:t>
            </a:fld>
            <a:endParaRPr lang="en-US">
              <a:latin typeface="Times" pitchFamily="-84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pitchFamily="-8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41887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4A8BB9C-560A-4961-88E1-256B400B0362}" type="slidenum">
              <a:rPr lang="en-US">
                <a:latin typeface="Times" pitchFamily="-84" charset="0"/>
              </a:rPr>
              <a:pPr/>
              <a:t>27</a:t>
            </a:fld>
            <a:endParaRPr lang="en-US">
              <a:latin typeface="Times" pitchFamily="-84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pitchFamily="-8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47750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4E1C5DC-4A20-40F3-993A-4BCAFB3E2C90}" type="slidenum">
              <a:rPr lang="en-US">
                <a:latin typeface="Times" pitchFamily="-84" charset="0"/>
              </a:rPr>
              <a:pPr/>
              <a:t>28</a:t>
            </a:fld>
            <a:endParaRPr lang="en-US">
              <a:latin typeface="Times" pitchFamily="-84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pitchFamily="-8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3461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E8628BA-60B5-497B-B1FE-AFEC28E9DC59}" type="slidenum">
              <a:rPr lang="en-US">
                <a:latin typeface="Times" pitchFamily="-84" charset="0"/>
              </a:rPr>
              <a:pPr/>
              <a:t>29</a:t>
            </a:fld>
            <a:endParaRPr lang="en-US">
              <a:latin typeface="Times" pitchFamily="-84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pitchFamily="-8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24489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7357FB1-FBEE-440F-8564-5C0ABEF7D43D}" type="slidenum">
              <a:rPr lang="en-US">
                <a:latin typeface="Times" pitchFamily="-84" charset="0"/>
              </a:rPr>
              <a:pPr/>
              <a:t>30</a:t>
            </a:fld>
            <a:endParaRPr lang="en-US">
              <a:latin typeface="Times" pitchFamily="-84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pitchFamily="-8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35696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331F3EE6-C694-4D85-A056-8CD75C5CF751}" type="slidenum">
              <a:rPr lang="en-US">
                <a:latin typeface="Times" pitchFamily="-84" charset="0"/>
              </a:rPr>
              <a:pPr/>
              <a:t>31</a:t>
            </a:fld>
            <a:endParaRPr lang="en-US">
              <a:latin typeface="Times" pitchFamily="-84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pitchFamily="-8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89766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04A7248-CC0E-4A3A-97D4-783DEA5A4967}" type="slidenum">
              <a:rPr lang="en-US">
                <a:latin typeface="Times" pitchFamily="-84" charset="0"/>
              </a:rPr>
              <a:pPr/>
              <a:t>32</a:t>
            </a:fld>
            <a:endParaRPr lang="en-US">
              <a:latin typeface="Times" pitchFamily="-84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pitchFamily="-8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89992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306D42-7E74-4E71-9083-C5E66F9200B4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Title:  What is universal design?</a:t>
            </a:r>
          </a:p>
          <a:p>
            <a:r>
              <a:rPr lang="en-US" altLang="en-US"/>
              <a:t>Text only:  Universal Design is the design of all products and environments to be usable by people of all ages and abilities, to the greatest extent possible.</a:t>
            </a:r>
          </a:p>
          <a:p>
            <a:r>
              <a:rPr lang="en-US" altLang="en-US"/>
              <a:t>Ronald L. Mace, 1991</a:t>
            </a:r>
          </a:p>
        </p:txBody>
      </p:sp>
    </p:spTree>
    <p:extLst>
      <p:ext uri="{BB962C8B-B14F-4D97-AF65-F5344CB8AC3E}">
        <p14:creationId xmlns:p14="http://schemas.microsoft.com/office/powerpoint/2010/main" val="20469924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D463E1-6E93-48D9-9DC5-BC5C225BA7E9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5654" tIns="46988" rIns="95654" bIns="46988"/>
          <a:lstStyle/>
          <a:p>
            <a:r>
              <a:rPr lang="en-US" altLang="en-US"/>
              <a:t>Title:  Accessible vs. Universal</a:t>
            </a:r>
          </a:p>
          <a:p>
            <a:r>
              <a:rPr lang="en-US" altLang="en-US"/>
              <a:t>Text only:  Accessible Design is for people with disabilities; Universal Design is for everyone, including people with disabilities</a:t>
            </a:r>
          </a:p>
        </p:txBody>
      </p:sp>
    </p:spTree>
    <p:extLst>
      <p:ext uri="{BB962C8B-B14F-4D97-AF65-F5344CB8AC3E}">
        <p14:creationId xmlns:p14="http://schemas.microsoft.com/office/powerpoint/2010/main" val="704858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07A3B27-F182-4D71-BCCD-B09D270A4184}" type="slidenum">
              <a:rPr lang="en-US">
                <a:latin typeface="Times" pitchFamily="-84" charset="0"/>
              </a:rPr>
              <a:pPr/>
              <a:t>2</a:t>
            </a:fld>
            <a:endParaRPr lang="en-US">
              <a:latin typeface="Times" pitchFamily="-84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pitchFamily="-8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E66242-1781-469F-98AB-8758ABE7B951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44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Title:  Competing for customers</a:t>
            </a:r>
          </a:p>
          <a:p>
            <a:r>
              <a:rPr lang="en-US" altLang="en-US"/>
              <a:t>Text only:  About 1 in 7 Americans has a disability</a:t>
            </a:r>
          </a:p>
          <a:p>
            <a:r>
              <a:rPr lang="en-US" altLang="en-US"/>
              <a:t>About 1 in 3 Americans has a family member or coworker with a disability</a:t>
            </a:r>
          </a:p>
        </p:txBody>
      </p:sp>
    </p:spTree>
    <p:extLst>
      <p:ext uri="{BB962C8B-B14F-4D97-AF65-F5344CB8AC3E}">
        <p14:creationId xmlns:p14="http://schemas.microsoft.com/office/powerpoint/2010/main" val="35003566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343D0B-72FE-4E5B-9B36-EB1BB67DB7EA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Title:  Leviton Manufacturing Company</a:t>
            </a:r>
          </a:p>
          <a:p>
            <a:r>
              <a:rPr lang="en-US" altLang="en-US"/>
              <a:t>Image:  hand pressing rocker light switch</a:t>
            </a:r>
          </a:p>
        </p:txBody>
      </p:sp>
    </p:spTree>
    <p:extLst>
      <p:ext uri="{BB962C8B-B14F-4D97-AF65-F5344CB8AC3E}">
        <p14:creationId xmlns:p14="http://schemas.microsoft.com/office/powerpoint/2010/main" val="37738766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DE3024-93AA-47C5-B24B-8B0BBF5D2453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35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2"/>
                </a:solidFill>
              </a:rPr>
              <a:t>Title:  Designing for “average” users…Some of us are just a little more average than others…</a:t>
            </a:r>
            <a:r>
              <a:rPr lang="en-US" altLang="en-US"/>
              <a:t> Age, disabilities, and situations make each of us unique…</a:t>
            </a:r>
          </a:p>
          <a:p>
            <a:r>
              <a:rPr lang="en-US" altLang="en-US"/>
              <a:t>Image:  photo of male pedestrian and female jogger in shorts and t-shirts waiting at a street crossing.  The man is very overweight, while the woman is very thin.</a:t>
            </a:r>
          </a:p>
          <a:p>
            <a:endParaRPr lang="en-US" altLang="en-US">
              <a:cs typeface="Arial" pitchFamily="34" charset="0"/>
            </a:endParaRPr>
          </a:p>
          <a:p>
            <a:endParaRPr lang="en-US" altLang="en-US">
              <a:cs typeface="Arial" pitchFamily="34" charset="0"/>
            </a:endParaRPr>
          </a:p>
          <a:p>
            <a:endParaRPr lang="en-US" alt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5320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883" indent="-28572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898" indent="-22858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057" indent="-22858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217" indent="-22858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536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694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3521ECBA-9677-4886-90A2-0686643E662E}" type="slidenum">
              <a:rPr lang="en-US">
                <a:latin typeface="Times" pitchFamily="-84" charset="0"/>
              </a:rPr>
              <a:pPr/>
              <a:t>38</a:t>
            </a:fld>
            <a:endParaRPr lang="en-US">
              <a:latin typeface="Times" pitchFamily="-84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pitchFamily="-8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66567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883" indent="-28572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898" indent="-22858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057" indent="-22858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217" indent="-22858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536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694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4F3C85B-82BC-43E2-A7CD-46D861828072}" type="slidenum">
              <a:rPr lang="en-US">
                <a:latin typeface="Times" pitchFamily="-84" charset="0"/>
              </a:rPr>
              <a:pPr/>
              <a:t>39</a:t>
            </a:fld>
            <a:endParaRPr lang="en-US">
              <a:latin typeface="Times" pitchFamily="-84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pitchFamily="-8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68466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883" indent="-28572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898" indent="-22858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057" indent="-22858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217" indent="-22858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536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694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D44BF33-909A-4149-B0F5-5859D7286490}" type="slidenum">
              <a:rPr lang="en-US">
                <a:latin typeface="Times" pitchFamily="-84" charset="0"/>
              </a:rPr>
              <a:pPr/>
              <a:t>40</a:t>
            </a:fld>
            <a:endParaRPr lang="en-US">
              <a:latin typeface="Times" pitchFamily="-84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pitchFamily="-8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72659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883" indent="-28572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898" indent="-22858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057" indent="-22858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217" indent="-22858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536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694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9C676AF-E124-45E2-A5FE-3E9E05007CA5}" type="slidenum">
              <a:rPr lang="en-US">
                <a:latin typeface="Times" pitchFamily="-84" charset="0"/>
              </a:rPr>
              <a:pPr/>
              <a:t>41</a:t>
            </a:fld>
            <a:endParaRPr lang="en-US">
              <a:latin typeface="Times" pitchFamily="-84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pitchFamily="-8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7495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 eaLnBrk="0" hangingPunct="0">
              <a:defRPr sz="13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50913" eaLnBrk="0" hangingPunct="0">
              <a:defRPr sz="13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50913" eaLnBrk="0" hangingPunct="0">
              <a:defRPr sz="1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50913" eaLnBrk="0" hangingPunct="0">
              <a:defRPr sz="13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50913" eaLnBrk="0" hangingPunct="0">
              <a:defRPr sz="13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r" defTabSz="9509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r" defTabSz="9509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r" defTabSz="9509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r" defTabSz="9509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C66E597A-A7E8-4E5A-A1E9-C15604DE35E8}" type="slidenum">
              <a:rPr lang="en-US" sz="1200" smtClean="0"/>
              <a:pPr eaLnBrk="1" hangingPunct="1"/>
              <a:t>3</a:t>
            </a:fld>
            <a:endParaRPr lang="en-US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pitchFamily="-84" charset="0"/>
              <a:ea typeface="ＭＳ Ｐゴシック" pitchFamily="34" charset="-128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E8CBB64-AA95-42E9-8905-6DEEC1E35BBE}" type="slidenum">
              <a:rPr lang="en-US">
                <a:latin typeface="Times" pitchFamily="-84" charset="0"/>
              </a:rPr>
              <a:pPr/>
              <a:t>4</a:t>
            </a:fld>
            <a:endParaRPr lang="en-US">
              <a:latin typeface="Times" pitchFamily="-8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0199F1C-E0C4-4B10-A021-CEFDD3EB1A98}" type="slidenum">
              <a:rPr lang="en-US">
                <a:latin typeface="Times" pitchFamily="-84" charset="0"/>
              </a:rPr>
              <a:pPr/>
              <a:t>5</a:t>
            </a:fld>
            <a:endParaRPr lang="en-US">
              <a:latin typeface="Times" pitchFamily="-84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pitchFamily="-8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 eaLnBrk="0" hangingPunct="0">
              <a:defRPr sz="13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50913" eaLnBrk="0" hangingPunct="0">
              <a:defRPr sz="13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50913" eaLnBrk="0" hangingPunct="0">
              <a:defRPr sz="1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50913" eaLnBrk="0" hangingPunct="0">
              <a:defRPr sz="13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50913" eaLnBrk="0" hangingPunct="0">
              <a:defRPr sz="13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r" defTabSz="9509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r" defTabSz="9509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r" defTabSz="9509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r" defTabSz="9509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32E4943F-BE8F-4EB1-AAFC-8058EC125812}" type="slidenum">
              <a:rPr lang="en-US" sz="1200" smtClean="0"/>
              <a:pPr eaLnBrk="1" hangingPunct="1"/>
              <a:t>6</a:t>
            </a:fld>
            <a:endParaRPr lang="en-US" sz="120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pitchFamily="-84" charset="0"/>
              <a:ea typeface="ＭＳ Ｐゴシック" pitchFamily="34" charset="-128"/>
            </a:endParaRP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0081F96-4603-481D-B9BA-10DC99035AA8}" type="slidenum">
              <a:rPr lang="en-US">
                <a:latin typeface="Times" pitchFamily="-84" charset="0"/>
              </a:rPr>
              <a:pPr/>
              <a:t>12</a:t>
            </a:fld>
            <a:endParaRPr lang="en-US">
              <a:latin typeface="Times" pitchFamily="-8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A9E5444-F12B-4693-9D8D-4A9B2A3129D9}" type="slidenum">
              <a:rPr lang="en-US">
                <a:latin typeface="Times" pitchFamily="-84" charset="0"/>
              </a:rPr>
              <a:pPr/>
              <a:t>23</a:t>
            </a:fld>
            <a:endParaRPr lang="en-US">
              <a:latin typeface="Times" pitchFamily="-84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pitchFamily="-8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3611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E8EAD82-CE1C-4409-A9DF-4C2E6A33BC1E}" type="slidenum">
              <a:rPr lang="en-US">
                <a:latin typeface="Times" pitchFamily="-84" charset="0"/>
              </a:rPr>
              <a:pPr/>
              <a:t>24</a:t>
            </a:fld>
            <a:endParaRPr lang="en-US">
              <a:latin typeface="Times" pitchFamily="-84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pitchFamily="-8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3301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C8502-5CE3-4A9C-A2CB-F5999B8E1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85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53343-6240-4863-BA30-244EE5E19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331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A0E82-3A4A-435B-ACB6-CB2EF2BBD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40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758A7-169E-4E65-896E-FE6EBDFEA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339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15C0167-C7D3-428C-B76D-B290A515A6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187263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EEB16-559A-46DE-A390-BE578A135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8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E6766-B53D-47F9-92B5-41AD381FC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22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5860F-A78B-403E-B64B-1BDB58FAB4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930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856E4-BF5B-4F56-8C80-DBF3C0204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97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5314B-3FA7-4749-A563-1DFC58C4D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954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BA62F-0B62-42E5-9920-12C8CE3C1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555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A9904-D107-4BB6-ADB1-D36E3F6276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231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322A7-9C39-4E4A-8A36-62630338C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786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6D4AB8E-77DD-4337-BA0C-025249E76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notesSlide" Target="../notesSlides/notesSlide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tags" Target="../tags/tag12.xml"/><Relationship Id="rId7" Type="http://schemas.openxmlformats.org/officeDocument/2006/relationships/image" Target="../media/image35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notesSlide" Target="../notesSlides/notesSlide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notesSlide" Target="../notesSlides/notesSlide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notesSlide" Target="../notesSlides/notesSlide1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3" Type="http://schemas.openxmlformats.org/officeDocument/2006/relationships/tags" Target="../tags/tag2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10" Type="http://schemas.openxmlformats.org/officeDocument/2006/relationships/image" Target="../media/image40.jpeg"/><Relationship Id="rId4" Type="http://schemas.openxmlformats.org/officeDocument/2006/relationships/tags" Target="../tags/tag23.xml"/><Relationship Id="rId9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3" Type="http://schemas.openxmlformats.org/officeDocument/2006/relationships/tags" Target="../tags/tag2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notesSlide" Target="../notesSlides/notesSlide15.xml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tags" Target="../tags/tag42.xml"/><Relationship Id="rId5" Type="http://schemas.openxmlformats.org/officeDocument/2006/relationships/tags" Target="../tags/tag36.xml"/><Relationship Id="rId10" Type="http://schemas.openxmlformats.org/officeDocument/2006/relationships/tags" Target="../tags/tag41.xml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42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tags" Target="../tags/tag58.xml"/><Relationship Id="rId18" Type="http://schemas.openxmlformats.org/officeDocument/2006/relationships/tags" Target="../tags/tag63.xml"/><Relationship Id="rId26" Type="http://schemas.openxmlformats.org/officeDocument/2006/relationships/tags" Target="../tags/tag71.xml"/><Relationship Id="rId39" Type="http://schemas.openxmlformats.org/officeDocument/2006/relationships/tags" Target="../tags/tag84.xml"/><Relationship Id="rId3" Type="http://schemas.openxmlformats.org/officeDocument/2006/relationships/tags" Target="../tags/tag48.xml"/><Relationship Id="rId21" Type="http://schemas.openxmlformats.org/officeDocument/2006/relationships/tags" Target="../tags/tag66.xml"/><Relationship Id="rId34" Type="http://schemas.openxmlformats.org/officeDocument/2006/relationships/tags" Target="../tags/tag79.xml"/><Relationship Id="rId42" Type="http://schemas.openxmlformats.org/officeDocument/2006/relationships/tags" Target="../tags/tag87.xml"/><Relationship Id="rId47" Type="http://schemas.openxmlformats.org/officeDocument/2006/relationships/notesSlide" Target="../notesSlides/notesSlide17.xml"/><Relationship Id="rId7" Type="http://schemas.openxmlformats.org/officeDocument/2006/relationships/tags" Target="../tags/tag52.xml"/><Relationship Id="rId12" Type="http://schemas.openxmlformats.org/officeDocument/2006/relationships/tags" Target="../tags/tag57.xml"/><Relationship Id="rId17" Type="http://schemas.openxmlformats.org/officeDocument/2006/relationships/tags" Target="../tags/tag62.xml"/><Relationship Id="rId25" Type="http://schemas.openxmlformats.org/officeDocument/2006/relationships/tags" Target="../tags/tag70.xml"/><Relationship Id="rId33" Type="http://schemas.openxmlformats.org/officeDocument/2006/relationships/tags" Target="../tags/tag78.xml"/><Relationship Id="rId38" Type="http://schemas.openxmlformats.org/officeDocument/2006/relationships/tags" Target="../tags/tag83.xml"/><Relationship Id="rId46" Type="http://schemas.openxmlformats.org/officeDocument/2006/relationships/slideLayout" Target="../slideLayouts/slideLayout2.xml"/><Relationship Id="rId2" Type="http://schemas.openxmlformats.org/officeDocument/2006/relationships/tags" Target="../tags/tag47.xml"/><Relationship Id="rId16" Type="http://schemas.openxmlformats.org/officeDocument/2006/relationships/tags" Target="../tags/tag61.xml"/><Relationship Id="rId20" Type="http://schemas.openxmlformats.org/officeDocument/2006/relationships/tags" Target="../tags/tag65.xml"/><Relationship Id="rId29" Type="http://schemas.openxmlformats.org/officeDocument/2006/relationships/tags" Target="../tags/tag74.xml"/><Relationship Id="rId41" Type="http://schemas.openxmlformats.org/officeDocument/2006/relationships/tags" Target="../tags/tag86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tags" Target="../tags/tag56.xml"/><Relationship Id="rId24" Type="http://schemas.openxmlformats.org/officeDocument/2006/relationships/tags" Target="../tags/tag69.xml"/><Relationship Id="rId32" Type="http://schemas.openxmlformats.org/officeDocument/2006/relationships/tags" Target="../tags/tag77.xml"/><Relationship Id="rId37" Type="http://schemas.openxmlformats.org/officeDocument/2006/relationships/tags" Target="../tags/tag82.xml"/><Relationship Id="rId40" Type="http://schemas.openxmlformats.org/officeDocument/2006/relationships/tags" Target="../tags/tag85.xml"/><Relationship Id="rId45" Type="http://schemas.openxmlformats.org/officeDocument/2006/relationships/tags" Target="../tags/tag90.xml"/><Relationship Id="rId5" Type="http://schemas.openxmlformats.org/officeDocument/2006/relationships/tags" Target="../tags/tag50.xml"/><Relationship Id="rId15" Type="http://schemas.openxmlformats.org/officeDocument/2006/relationships/tags" Target="../tags/tag60.xml"/><Relationship Id="rId23" Type="http://schemas.openxmlformats.org/officeDocument/2006/relationships/tags" Target="../tags/tag68.xml"/><Relationship Id="rId28" Type="http://schemas.openxmlformats.org/officeDocument/2006/relationships/tags" Target="../tags/tag73.xml"/><Relationship Id="rId36" Type="http://schemas.openxmlformats.org/officeDocument/2006/relationships/tags" Target="../tags/tag81.xml"/><Relationship Id="rId10" Type="http://schemas.openxmlformats.org/officeDocument/2006/relationships/tags" Target="../tags/tag55.xml"/><Relationship Id="rId19" Type="http://schemas.openxmlformats.org/officeDocument/2006/relationships/tags" Target="../tags/tag64.xml"/><Relationship Id="rId31" Type="http://schemas.openxmlformats.org/officeDocument/2006/relationships/tags" Target="../tags/tag76.xml"/><Relationship Id="rId44" Type="http://schemas.openxmlformats.org/officeDocument/2006/relationships/tags" Target="../tags/tag89.xml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tags" Target="../tags/tag59.xml"/><Relationship Id="rId22" Type="http://schemas.openxmlformats.org/officeDocument/2006/relationships/tags" Target="../tags/tag67.xml"/><Relationship Id="rId27" Type="http://schemas.openxmlformats.org/officeDocument/2006/relationships/tags" Target="../tags/tag72.xml"/><Relationship Id="rId30" Type="http://schemas.openxmlformats.org/officeDocument/2006/relationships/tags" Target="../tags/tag75.xml"/><Relationship Id="rId35" Type="http://schemas.openxmlformats.org/officeDocument/2006/relationships/tags" Target="../tags/tag80.xml"/><Relationship Id="rId43" Type="http://schemas.openxmlformats.org/officeDocument/2006/relationships/tags" Target="../tags/tag8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4" Type="http://schemas.openxmlformats.org/officeDocument/2006/relationships/notesSlide" Target="../notesSlides/notesSlide2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tags" Target="../tags/tag95.xml"/><Relationship Id="rId7" Type="http://schemas.openxmlformats.org/officeDocument/2006/relationships/notesSlide" Target="../notesSlides/notesSlide24.xml"/><Relationship Id="rId12" Type="http://schemas.openxmlformats.org/officeDocument/2006/relationships/image" Target="../media/image49.jpeg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8.jpeg"/><Relationship Id="rId5" Type="http://schemas.openxmlformats.org/officeDocument/2006/relationships/tags" Target="../tags/tag97.xml"/><Relationship Id="rId10" Type="http://schemas.openxmlformats.org/officeDocument/2006/relationships/image" Target="../media/image47.png"/><Relationship Id="rId4" Type="http://schemas.openxmlformats.org/officeDocument/2006/relationships/tags" Target="../tags/tag96.xml"/><Relationship Id="rId9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tags" Target="../tags/tag100.xml"/><Relationship Id="rId7" Type="http://schemas.openxmlformats.org/officeDocument/2006/relationships/image" Target="../media/image50.png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3.gif"/><Relationship Id="rId4" Type="http://schemas.openxmlformats.org/officeDocument/2006/relationships/tags" Target="../tags/tag101.xml"/><Relationship Id="rId9" Type="http://schemas.openxmlformats.org/officeDocument/2006/relationships/image" Target="../media/image5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5" Type="http://schemas.openxmlformats.org/officeDocument/2006/relationships/image" Target="../media/image54.jpeg"/><Relationship Id="rId4" Type="http://schemas.openxmlformats.org/officeDocument/2006/relationships/notesSlide" Target="../notesSlides/notesSlide2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4" Type="http://schemas.openxmlformats.org/officeDocument/2006/relationships/image" Target="../media/image55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hyperlink" Target="http://www.particletree.com/features/visualizing-fittss-law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5" Type="http://schemas.openxmlformats.org/officeDocument/2006/relationships/image" Target="../media/image59.png"/><Relationship Id="rId4" Type="http://schemas.openxmlformats.org/officeDocument/2006/relationships/image" Target="../media/image58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9.xml"/><Relationship Id="rId1" Type="http://schemas.openxmlformats.org/officeDocument/2006/relationships/tags" Target="../tags/tag10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XVbuk3jizGM&amp;feature=youtu.b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e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762000" y="1066800"/>
            <a:ext cx="7772400" cy="1470025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ea typeface="ＭＳ Ｐゴシック" pitchFamily="34" charset="-128"/>
              </a:rPr>
              <a:t>GUI design considerations</a:t>
            </a:r>
            <a:endParaRPr lang="en-US" sz="4000" dirty="0" smtClean="0">
              <a:ea typeface="ＭＳ Ｐゴシック" pitchFamily="34" charset="-128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Dr. Riley</a:t>
            </a:r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5-08-12 at 12.39.57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81" y="1524000"/>
            <a:ext cx="9144000" cy="453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15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Blackberry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/>
          <a:lstStyle/>
          <a:p>
            <a:r>
              <a:rPr lang="en-US" dirty="0" smtClean="0"/>
              <a:t>Main Customer?</a:t>
            </a:r>
          </a:p>
          <a:p>
            <a:pPr lvl="1"/>
            <a:r>
              <a:rPr lang="en-US" dirty="0" smtClean="0"/>
              <a:t>Corporate America</a:t>
            </a:r>
          </a:p>
          <a:p>
            <a:r>
              <a:rPr lang="en-US" dirty="0" smtClean="0"/>
              <a:t>How did it work?</a:t>
            </a:r>
          </a:p>
          <a:p>
            <a:pPr lvl="1"/>
            <a:r>
              <a:rPr lang="en-US" dirty="0" smtClean="0"/>
              <a:t>Physical Keyboard</a:t>
            </a:r>
          </a:p>
          <a:p>
            <a:pPr lvl="1"/>
            <a:r>
              <a:rPr lang="en-US" dirty="0" smtClean="0"/>
              <a:t>Selector Wheel</a:t>
            </a:r>
          </a:p>
          <a:p>
            <a:pPr lvl="1"/>
            <a:r>
              <a:rPr lang="en-US" dirty="0" smtClean="0"/>
              <a:t>No touchscreen</a:t>
            </a:r>
          </a:p>
          <a:p>
            <a:r>
              <a:rPr lang="en-US" dirty="0" smtClean="0"/>
              <a:t>Has anyone owned one?</a:t>
            </a:r>
          </a:p>
          <a:p>
            <a:r>
              <a:rPr lang="en-US" dirty="0" smtClean="0"/>
              <a:t>Benefits of UI? </a:t>
            </a:r>
          </a:p>
          <a:p>
            <a:r>
              <a:rPr lang="en-US" dirty="0" smtClean="0"/>
              <a:t>Problems with UI?</a:t>
            </a:r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471" y="152401"/>
            <a:ext cx="2780529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63471" y="3777734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killed Blackberry?</a:t>
            </a:r>
            <a:endParaRPr lang="en-US" dirty="0"/>
          </a:p>
        </p:txBody>
      </p:sp>
      <p:pic>
        <p:nvPicPr>
          <p:cNvPr id="1026" name="Picture 2" descr="https://smbmatters.files.wordpress.com/2012/04/blackberry-dea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343400"/>
            <a:ext cx="3048000" cy="220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7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ea typeface="ＭＳ Ｐゴシック" pitchFamily="34" charset="-128"/>
              </a:rPr>
              <a:t>Rules about Developing for Users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Rule #1: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	</a:t>
            </a:r>
            <a:r>
              <a:rPr lang="en-US" b="1" smtClean="0">
                <a:ea typeface="ＭＳ Ｐゴシック" pitchFamily="34" charset="-128"/>
              </a:rPr>
              <a:t>All users are not like you.</a:t>
            </a:r>
          </a:p>
          <a:p>
            <a:r>
              <a:rPr lang="en-US" smtClean="0">
                <a:ea typeface="ＭＳ Ｐゴシック" pitchFamily="34" charset="-128"/>
              </a:rPr>
              <a:t>Rule #2: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	</a:t>
            </a:r>
            <a:r>
              <a:rPr lang="en-US" b="1" smtClean="0">
                <a:ea typeface="ＭＳ Ｐゴシック" pitchFamily="34" charset="-128"/>
              </a:rPr>
              <a:t>All users are not alike.</a:t>
            </a:r>
          </a:p>
          <a:p>
            <a:r>
              <a:rPr lang="en-US" smtClean="0">
                <a:ea typeface="ＭＳ Ｐゴシック" pitchFamily="34" charset="-128"/>
              </a:rPr>
              <a:t>Consider: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latin typeface="Tahoma" pitchFamily="34" charset="0"/>
                <a:ea typeface="ＭＳ Ｐゴシック" pitchFamily="34" charset="-128"/>
              </a:rPr>
              <a:t>Physical &amp; cognitive abilities &amp; special needs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latin typeface="Tahoma" pitchFamily="34" charset="0"/>
                <a:ea typeface="ＭＳ Ｐゴシック" pitchFamily="34" charset="-128"/>
              </a:rPr>
              <a:t>Personality &amp; culture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latin typeface="Tahoma" pitchFamily="34" charset="0"/>
                <a:ea typeface="ＭＳ Ｐゴシック" pitchFamily="34" charset="-128"/>
              </a:rPr>
              <a:t>Knowledge &amp; skills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latin typeface="Tahoma" pitchFamily="34" charset="0"/>
                <a:ea typeface="ＭＳ Ｐゴシック" pitchFamily="34" charset="-128"/>
              </a:rPr>
              <a:t>Motivation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669"/>
            <a:ext cx="8991600" cy="6730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293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8229600" cy="701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en-US" sz="3600" b="1">
                <a:latin typeface="Palatino" charset="0"/>
              </a:rPr>
              <a:t>UNTITLED</a:t>
            </a:r>
          </a:p>
          <a:p>
            <a:pPr algn="l" eaLnBrk="1" hangingPunct="1"/>
            <a:r>
              <a:rPr lang="en-US" sz="3600" b="1">
                <a:latin typeface="Palatino" charset="0"/>
              </a:rPr>
              <a:t>Cdnuolt blveiee taht I cluod aulaclty uesdnatnrd waht I was rdanieg. The phaonmneal pweor of the hmuan mind: aoccdrnig to a rscheearch at Cmabrigde Uinervtisy, it deosn't mttaer in waht oredr the ltteers in a wrod are, the olny iprmoatnt tihng is taht the frist and lsat ltteer be in the rghit pclae.</a:t>
            </a:r>
          </a:p>
          <a:p>
            <a:pPr algn="l" eaLnBrk="1" hangingPunct="1"/>
            <a:endParaRPr lang="en-US" sz="3600" b="1">
              <a:latin typeface="Palatino" charset="0"/>
            </a:endParaRPr>
          </a:p>
          <a:p>
            <a:pPr algn="l" eaLnBrk="1" hangingPunct="1">
              <a:spcBef>
                <a:spcPct val="50000"/>
              </a:spcBef>
            </a:pP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35195941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010400" cy="639763"/>
          </a:xfrm>
        </p:spPr>
        <p:txBody>
          <a:bodyPr/>
          <a:lstStyle/>
          <a:p>
            <a:pPr eaLnBrk="1" hangingPunct="1"/>
            <a:r>
              <a:rPr lang="en-US" sz="2600" smtClean="0"/>
              <a:t>Gestalt Principles of Visual Perception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219200" y="6248400"/>
            <a:ext cx="7924800" cy="6096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2400" smtClean="0"/>
              <a:t>We impose visual organization on stimuli</a:t>
            </a:r>
          </a:p>
        </p:txBody>
      </p:sp>
      <p:pic>
        <p:nvPicPr>
          <p:cNvPr id="3174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143000"/>
            <a:ext cx="2986088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10" descr="pretty girl or ugly hag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3" y="1219200"/>
            <a:ext cx="3008312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0" name="Text Box 11"/>
          <p:cNvSpPr txBox="1">
            <a:spLocks noChangeArrowheads="1"/>
          </p:cNvSpPr>
          <p:nvPr/>
        </p:nvSpPr>
        <p:spPr bwMode="auto">
          <a:xfrm>
            <a:off x="1905000" y="5410200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/>
              <a:t>W.E. Hill, 1915</a:t>
            </a:r>
          </a:p>
        </p:txBody>
      </p:sp>
      <p:sp>
        <p:nvSpPr>
          <p:cNvPr id="31751" name="Text Box 12"/>
          <p:cNvSpPr txBox="1">
            <a:spLocks noChangeArrowheads="1"/>
          </p:cNvSpPr>
          <p:nvPr/>
        </p:nvSpPr>
        <p:spPr bwMode="auto">
          <a:xfrm>
            <a:off x="5105400" y="5410200"/>
            <a:ext cx="388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/>
              <a:t>German postcard, 1880</a:t>
            </a:r>
          </a:p>
        </p:txBody>
      </p:sp>
    </p:spTree>
    <p:extLst>
      <p:ext uri="{BB962C8B-B14F-4D97-AF65-F5344CB8AC3E}">
        <p14:creationId xmlns:p14="http://schemas.microsoft.com/office/powerpoint/2010/main" val="396149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12800" y="393700"/>
            <a:ext cx="7010400" cy="639763"/>
          </a:xfrm>
        </p:spPr>
        <p:txBody>
          <a:bodyPr/>
          <a:lstStyle/>
          <a:p>
            <a:pPr eaLnBrk="1" hangingPunct="1"/>
            <a:r>
              <a:rPr lang="en-US" sz="2600" smtClean="0"/>
              <a:t>Gestalt Principles of Visual Perception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117600" y="1765300"/>
            <a:ext cx="73914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n-US" sz="2400" dirty="0" smtClean="0"/>
              <a:t>Gestalt – Movement in experimental psychology which began prior to WWI</a:t>
            </a:r>
          </a:p>
          <a:p>
            <a:pPr lvl="1" eaLnBrk="1" hangingPunct="1">
              <a:buFont typeface="Wingdings" pitchFamily="2" charset="2"/>
              <a:buChar char="v"/>
            </a:pPr>
            <a:r>
              <a:rPr lang="en-US" sz="2000" dirty="0" smtClean="0">
                <a:latin typeface="Cochin" charset="0"/>
              </a:rPr>
              <a:t>Origin: From the German word meaning form or shape</a:t>
            </a:r>
            <a:endParaRPr lang="en-US" sz="2400" dirty="0" smtClean="0"/>
          </a:p>
          <a:p>
            <a:pPr eaLnBrk="1" hangingPunct="1">
              <a:buFont typeface="Wingdings" pitchFamily="2" charset="2"/>
              <a:buChar char="v"/>
            </a:pPr>
            <a:r>
              <a:rPr lang="en-US" sz="2400" dirty="0" smtClean="0"/>
              <a:t>We perceive objects as well-organized patterns rather than separate components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400" dirty="0" smtClean="0"/>
              <a:t>“The whole is greater than the sum of it’s parts”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400" dirty="0" smtClean="0"/>
              <a:t>Based on the concept of “grouping”</a:t>
            </a:r>
          </a:p>
        </p:txBody>
      </p:sp>
    </p:spTree>
    <p:extLst>
      <p:ext uri="{BB962C8B-B14F-4D97-AF65-F5344CB8AC3E}">
        <p14:creationId xmlns:p14="http://schemas.microsoft.com/office/powerpoint/2010/main" val="12157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Law of visual proximity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Cochin" charset="0"/>
              </a:rPr>
              <a:t>How many groups are there?</a:t>
            </a:r>
            <a:endParaRPr lang="en-US" dirty="0">
              <a:latin typeface="Cochin" charset="0"/>
            </a:endParaRPr>
          </a:p>
          <a:p>
            <a:pPr eaLnBrk="1" hangingPunct="1"/>
            <a:endParaRPr lang="en-US" dirty="0" smtClean="0">
              <a:latin typeface="Cochin" charset="0"/>
            </a:endParaRPr>
          </a:p>
          <a:p>
            <a:pPr eaLnBrk="1" hangingPunct="1"/>
            <a:endParaRPr lang="en-US" dirty="0">
              <a:latin typeface="Cochin" charset="0"/>
            </a:endParaRPr>
          </a:p>
          <a:p>
            <a:pPr eaLnBrk="1" hangingPunct="1"/>
            <a:endParaRPr lang="en-US" dirty="0" smtClean="0">
              <a:latin typeface="Cochin" charset="0"/>
            </a:endParaRPr>
          </a:p>
          <a:p>
            <a:pPr eaLnBrk="1" hangingPunct="1"/>
            <a:r>
              <a:rPr lang="en-US" dirty="0" smtClean="0">
                <a:latin typeface="Cochin" charset="0"/>
              </a:rPr>
              <a:t>Elements grouped close together will be perceived as belonging to the same group</a:t>
            </a:r>
          </a:p>
          <a:p>
            <a:pPr eaLnBrk="1" hangingPunct="1"/>
            <a:r>
              <a:rPr lang="en-US" dirty="0" smtClean="0">
                <a:latin typeface="Cochin" charset="0"/>
              </a:rPr>
              <a:t>What are examples of this in mobile layouts?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32772" name="Picture 2" descr="proxline.gif                                                   0002D847 nacy_base                      BC6E123E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0"/>
            <a:ext cx="6373813" cy="174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703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Proximity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the search box “work”?</a:t>
            </a:r>
          </a:p>
          <a:p>
            <a:pPr lvl="1"/>
            <a:r>
              <a:rPr lang="en-US" dirty="0" smtClean="0"/>
              <a:t>Are the sub-functions only for P2P search?</a:t>
            </a:r>
          </a:p>
          <a:p>
            <a:pPr lvl="1"/>
            <a:endParaRPr lang="en-US" dirty="0"/>
          </a:p>
          <a:p>
            <a:r>
              <a:rPr lang="en-US" dirty="0" smtClean="0"/>
              <a:t>What do the highlighted buttons imply?</a:t>
            </a:r>
          </a:p>
          <a:p>
            <a:pPr lvl="1"/>
            <a:r>
              <a:rPr lang="en-US" dirty="0" smtClean="0"/>
              <a:t>Where else is proximity used?</a:t>
            </a:r>
            <a:endParaRPr lang="en-US" dirty="0"/>
          </a:p>
        </p:txBody>
      </p:sp>
      <p:pic>
        <p:nvPicPr>
          <p:cNvPr id="1026" name="Picture 2" descr="http://i1.wp.com/www.floatpoint.com/blog/wp-content/uploads/2012/08/lawProximityExamp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141" y="228600"/>
            <a:ext cx="20193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3.bp.blogspot.com/-LDOmkBvbbdg/T-vI-aT6mRI/AAAAAAAAAJw/hURAiC2Inq8/s320/phot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141" y="3792070"/>
            <a:ext cx="202882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42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Law of Similarity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ochin" charset="0"/>
              </a:rPr>
              <a:t>Elements that share qualities will be perceived as part of the same form</a:t>
            </a:r>
          </a:p>
          <a:p>
            <a:pPr eaLnBrk="1" hangingPunct="1"/>
            <a:r>
              <a:rPr lang="en-US" dirty="0" smtClean="0">
                <a:latin typeface="Cochin" charset="0"/>
              </a:rPr>
              <a:t>Mobile examples?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34820" name="Picture 2" descr="&#10;dotsim.gif                                                     0002D847 nacy_base                      BC6E123E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3644900"/>
            <a:ext cx="342900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4" descr="300px-Gestalt_simila#16DBFC.png                                0009FA84Macintosh HD                   C4ABFFEC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3492500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010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76200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GB" smtClean="0">
                <a:ea typeface="ＭＳ Ｐゴシック" pitchFamily="34" charset="-128"/>
              </a:rPr>
              <a:t>There must be a problem because…</a:t>
            </a:r>
          </a:p>
        </p:txBody>
      </p:sp>
      <p:pic>
        <p:nvPicPr>
          <p:cNvPr id="3078" name="Picture 6" descr="dilbert-5-11-0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3200"/>
            <a:ext cx="74676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this box utilize similarity?</a:t>
            </a:r>
          </a:p>
          <a:p>
            <a:pPr lvl="1"/>
            <a:r>
              <a:rPr lang="en-US" dirty="0" smtClean="0"/>
              <a:t>How could it be improved?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How do Android menus use the law of similarity?</a:t>
            </a:r>
            <a:endParaRPr lang="en-US" dirty="0"/>
          </a:p>
        </p:txBody>
      </p:sp>
      <p:pic>
        <p:nvPicPr>
          <p:cNvPr id="2050" name="Picture 2" descr="http://i2.wp.com/www.floatpoint.com/blog/wp-content/uploads/2012/08/gestalt_law_of_similarit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5" y="304800"/>
            <a:ext cx="2219325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developer.android.com/design/media/principles_looks_sam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419600"/>
            <a:ext cx="323850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75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Law of Closure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dirty="0" smtClean="0">
                <a:latin typeface="Cochin" charset="0"/>
              </a:rPr>
              <a:t>The brain does not prefer sudden or unusual changes in the movement of a line</a:t>
            </a:r>
          </a:p>
          <a:p>
            <a:pPr eaLnBrk="1" hangingPunct="1"/>
            <a:r>
              <a:rPr lang="en-US" sz="2000" dirty="0" smtClean="0">
                <a:latin typeface="Cochin" charset="0"/>
              </a:rPr>
              <a:t>The line can be a continuous line in the traditional sense, or can be a series of objects placed together to form a line</a:t>
            </a:r>
          </a:p>
          <a:p>
            <a:pPr eaLnBrk="1" hangingPunct="1"/>
            <a:r>
              <a:rPr lang="en-US" sz="2000" dirty="0" smtClean="0">
                <a:latin typeface="Cochin" charset="0"/>
              </a:rPr>
              <a:t>Objects not in that line will be mentally separated</a:t>
            </a:r>
          </a:p>
          <a:p>
            <a:pPr eaLnBrk="1" hangingPunct="1"/>
            <a:r>
              <a:rPr lang="en-US" dirty="0" smtClean="0"/>
              <a:t>Mobile examples?</a:t>
            </a:r>
          </a:p>
        </p:txBody>
      </p:sp>
      <p:pic>
        <p:nvPicPr>
          <p:cNvPr id="35844" name="Picture 10" descr="The image “http://www.iknow.net/images/kanisza.gif” cannot be displayed, because it contains error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0" y="4268788"/>
            <a:ext cx="3568700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4427538"/>
            <a:ext cx="2438400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://graphicdesign.spokanefalls.edu/tutorials/process/gestaltprinciples/closure/closure_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191000"/>
            <a:ext cx="1933575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encrypted-tbn0.gstatic.com/images?q=tbn:ANd9GcQv4hEb19wW19TUCyxcrf7U2-I-Rj6HqwVK5P-fRogPPr9d6tSgt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728" y="2957426"/>
            <a:ext cx="1869515" cy="74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78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Spot the Gestalt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29" y="1143000"/>
            <a:ext cx="8229600" cy="4525963"/>
          </a:xfrm>
        </p:spPr>
        <p:txBody>
          <a:bodyPr/>
          <a:lstStyle/>
          <a:p>
            <a:r>
              <a:rPr lang="en-US" dirty="0" smtClean="0"/>
              <a:t>What Gestalt laws do you see?</a:t>
            </a:r>
          </a:p>
          <a:p>
            <a:r>
              <a:rPr lang="en-US" dirty="0" smtClean="0"/>
              <a:t>Proximity</a:t>
            </a:r>
          </a:p>
          <a:p>
            <a:r>
              <a:rPr lang="en-US" dirty="0" smtClean="0"/>
              <a:t>Similarity</a:t>
            </a:r>
          </a:p>
          <a:p>
            <a:r>
              <a:rPr lang="en-US" dirty="0" smtClean="0"/>
              <a:t>Closure</a:t>
            </a:r>
            <a:endParaRPr lang="en-US" dirty="0"/>
          </a:p>
        </p:txBody>
      </p:sp>
      <p:pic>
        <p:nvPicPr>
          <p:cNvPr id="1026" name="Picture 2" descr="http://i-cdn.phonearena.com/images/articles/86750-image/Home-Scree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93"/>
          <a:stretch/>
        </p:blipFill>
        <p:spPr bwMode="auto">
          <a:xfrm>
            <a:off x="6102627" y="2019301"/>
            <a:ext cx="2754535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windows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03" y="3505200"/>
            <a:ext cx="5619750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95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GB" smtClean="0">
                <a:ea typeface="ＭＳ Ｐゴシック" pitchFamily="34" charset="-128"/>
              </a:rPr>
              <a:t>Visibility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590800" y="1447800"/>
            <a:ext cx="6248400" cy="41148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sz="2800" dirty="0" smtClean="0">
                <a:ea typeface="ＭＳ Ｐゴシック" pitchFamily="34" charset="-128"/>
              </a:rPr>
              <a:t>• This is a control panel for an elevator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sz="2800" dirty="0" smtClean="0">
                <a:ea typeface="ＭＳ Ｐゴシック" pitchFamily="34" charset="-128"/>
              </a:rPr>
              <a:t>• How does it work?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sz="2800" dirty="0" smtClean="0">
                <a:ea typeface="ＭＳ Ｐゴシック" pitchFamily="34" charset="-128"/>
              </a:rPr>
              <a:t>• Push a button for the floor you want?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GB" sz="28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sz="2800" dirty="0" smtClean="0">
                <a:ea typeface="ＭＳ Ｐゴシック" pitchFamily="34" charset="-128"/>
              </a:rPr>
              <a:t>• Nothing happens. </a:t>
            </a:r>
            <a:endParaRPr lang="en-GB" sz="2800" dirty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sz="2800" dirty="0" smtClean="0">
                <a:ea typeface="ＭＳ Ｐゴシック" pitchFamily="34" charset="-128"/>
              </a:rPr>
              <a:t>Push any other button? Still nothing.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sz="2800" dirty="0" smtClean="0">
                <a:ea typeface="ＭＳ Ｐゴシック" pitchFamily="34" charset="-128"/>
              </a:rPr>
              <a:t>What do you need to do?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GB" sz="28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sz="2800" dirty="0" smtClean="0">
                <a:ea typeface="ＭＳ Ｐゴシック" pitchFamily="34" charset="-128"/>
              </a:rPr>
              <a:t>It is not visible as to what to do!</a:t>
            </a:r>
            <a:endParaRPr lang="en-GB" sz="2800" dirty="0" smtClean="0">
              <a:latin typeface="Times" pitchFamily="-84" charset="0"/>
              <a:ea typeface="ＭＳ Ｐゴシック" pitchFamily="34" charset="-128"/>
            </a:endParaRPr>
          </a:p>
        </p:txBody>
      </p:sp>
      <p:pic>
        <p:nvPicPr>
          <p:cNvPr id="1026" name="Picture 2" descr="http://ryan.scherle.org/hci/pictures/lindleyElevato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219075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bellaescritor.com/wp/wp-content/uploads/2013/07/funny-elevator-pran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029200"/>
            <a:ext cx="2005013" cy="171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51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GB" smtClean="0">
                <a:ea typeface="ＭＳ Ｐゴシック" pitchFamily="34" charset="-128"/>
              </a:rPr>
              <a:t>Visibility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219200" y="2544416"/>
            <a:ext cx="7010400" cy="3551583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GB" sz="1200" dirty="0" smtClean="0">
                <a:ea typeface="ＭＳ Ｐゴシック" pitchFamily="34" charset="-128"/>
              </a:rPr>
              <a:t>	</a:t>
            </a:r>
            <a:r>
              <a:rPr lang="en-GB" sz="2400" dirty="0" smtClean="0">
                <a:ea typeface="ＭＳ Ｐゴシック" pitchFamily="34" charset="-128"/>
              </a:rPr>
              <a:t>How would you make this action more </a:t>
            </a:r>
            <a:r>
              <a:rPr lang="en-GB" sz="2400" dirty="0" smtClean="0">
                <a:solidFill>
                  <a:srgbClr val="CC0000"/>
                </a:solidFill>
                <a:ea typeface="ＭＳ Ｐゴシック" pitchFamily="34" charset="-128"/>
              </a:rPr>
              <a:t>visible?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400" dirty="0" smtClean="0">
              <a:solidFill>
                <a:srgbClr val="CC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2400" dirty="0" smtClean="0">
                <a:ea typeface="ＭＳ Ｐゴシック" pitchFamily="34" charset="-128"/>
              </a:rPr>
              <a:t>make the card reader more obvious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dirty="0" smtClean="0">
                <a:ea typeface="ＭＳ Ｐゴシック" pitchFamily="34" charset="-128"/>
              </a:rPr>
              <a:t>provide an auditory message, that says what to do (which language?)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dirty="0" smtClean="0">
                <a:ea typeface="ＭＳ Ｐゴシック" pitchFamily="34" charset="-128"/>
              </a:rPr>
              <a:t>provide a big label next to the card reader that flashes when someone enters</a:t>
            </a:r>
          </a:p>
        </p:txBody>
      </p:sp>
      <p:sp>
        <p:nvSpPr>
          <p:cNvPr id="20485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 flipV="1">
            <a:off x="2133600" y="1295400"/>
            <a:ext cx="121920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67000" y="1371600"/>
            <a:ext cx="5105400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GB" sz="2400" dirty="0"/>
              <a:t>…you need to </a:t>
            </a:r>
            <a:r>
              <a:rPr lang="en-GB" sz="2400" dirty="0" smtClean="0"/>
              <a:t>slide a card </a:t>
            </a:r>
            <a:r>
              <a:rPr lang="en-GB" sz="2400" dirty="0"/>
              <a:t>to get the elevator to work!</a:t>
            </a:r>
          </a:p>
        </p:txBody>
      </p:sp>
      <p:pic>
        <p:nvPicPr>
          <p:cNvPr id="7" name="Picture 2" descr="http://ryan.scherle.org/hci/pictures/lindleyElevator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782"/>
            <a:ext cx="1524000" cy="234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bellaescritor.com/wp/wp-content/uploads/2013/07/funny-elevator-prank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029200"/>
            <a:ext cx="2005013" cy="171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32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GB" smtClean="0">
                <a:ea typeface="ＭＳ Ｐゴシック" pitchFamily="34" charset="-128"/>
              </a:rPr>
              <a:t>Constraints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dirty="0" smtClean="0">
                <a:ea typeface="ＭＳ Ｐゴシック" pitchFamily="34" charset="-128"/>
              </a:rPr>
              <a:t>Restricting the possible actions that can be performed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 smtClean="0">
                <a:ea typeface="ＭＳ Ｐゴシック" pitchFamily="34" charset="-128"/>
              </a:rPr>
              <a:t>Examples in GUIs?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>
                <a:ea typeface="ＭＳ Ｐゴシック" pitchFamily="34" charset="-128"/>
              </a:rPr>
              <a:t>Helps prevent user from selecting incorrect options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>
                <a:ea typeface="ＭＳ Ｐゴシック" pitchFamily="34" charset="-128"/>
              </a:rPr>
              <a:t>Several types</a:t>
            </a:r>
            <a:endParaRPr lang="en-GB" sz="2400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endParaRPr lang="en-GB" sz="24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214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GB" smtClean="0">
                <a:ea typeface="ＭＳ Ｐゴシック" pitchFamily="34" charset="-128"/>
              </a:rPr>
              <a:t>Physical constraints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dirty="0" smtClean="0">
                <a:ea typeface="ＭＳ Ｐゴシック" pitchFamily="34" charset="-128"/>
              </a:rPr>
              <a:t>Refer to the way physical objects restrict the movement of things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 smtClean="0">
                <a:ea typeface="ＭＳ Ｐゴシック" pitchFamily="34" charset="-128"/>
              </a:rPr>
              <a:t>E.g. only one way you can insert a key into a lock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>
                <a:ea typeface="ＭＳ Ｐゴシック" pitchFamily="34" charset="-128"/>
              </a:rPr>
              <a:t>How many ways can you insert a CD or DVD disk into a computer?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 smtClean="0">
                <a:ea typeface="ＭＳ Ｐゴシック" pitchFamily="34" charset="-128"/>
              </a:rPr>
              <a:t>How about a USB connector?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>
                <a:ea typeface="ＭＳ Ｐゴシック" pitchFamily="34" charset="-128"/>
              </a:rPr>
              <a:t>How physically constraining is this action?</a:t>
            </a:r>
          </a:p>
        </p:txBody>
      </p:sp>
    </p:spTree>
    <p:extLst>
      <p:ext uri="{BB962C8B-B14F-4D97-AF65-F5344CB8AC3E}">
        <p14:creationId xmlns:p14="http://schemas.microsoft.com/office/powerpoint/2010/main" val="192010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ea typeface="ＭＳ Ｐゴシック" pitchFamily="34" charset="-128"/>
              </a:rPr>
              <a:t>Logical constraints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447800"/>
            <a:ext cx="58674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dirty="0" smtClean="0">
                <a:ea typeface="ＭＳ Ｐゴシック" pitchFamily="34" charset="-128"/>
              </a:rPr>
              <a:t>Exploits people</a:t>
            </a:r>
            <a:r>
              <a:rPr lang="en-GB" altLang="en-US" sz="2800" dirty="0" smtClean="0">
                <a:ea typeface="ＭＳ Ｐゴシック" pitchFamily="34" charset="-128"/>
              </a:rPr>
              <a:t>’</a:t>
            </a:r>
            <a:r>
              <a:rPr lang="en-GB" sz="2800" dirty="0" smtClean="0">
                <a:ea typeface="ＭＳ Ｐゴシック" pitchFamily="34" charset="-128"/>
              </a:rPr>
              <a:t>s everyday common sense reasoning about the way the world works</a:t>
            </a:r>
          </a:p>
          <a:p>
            <a:pPr eaLnBrk="1" hangingPunct="1">
              <a:lnSpc>
                <a:spcPct val="90000"/>
              </a:lnSpc>
            </a:pPr>
            <a:endParaRPr lang="en-GB" sz="28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800" dirty="0" smtClean="0">
                <a:ea typeface="ＭＳ Ｐゴシック" pitchFamily="34" charset="-128"/>
              </a:rPr>
              <a:t>An example is the logical relationship between physical layout of a device and the way it works</a:t>
            </a:r>
          </a:p>
          <a:p>
            <a:pPr eaLnBrk="1" hangingPunct="1">
              <a:lnSpc>
                <a:spcPct val="90000"/>
              </a:lnSpc>
            </a:pPr>
            <a:endParaRPr lang="en-GB" sz="2800" dirty="0" smtClean="0">
              <a:ea typeface="ＭＳ Ｐゴシック" pitchFamily="34" charset="-128"/>
            </a:endParaRPr>
          </a:p>
        </p:txBody>
      </p:sp>
      <p:pic>
        <p:nvPicPr>
          <p:cNvPr id="1026" name="Picture 2" descr="http://i.i.cbsi.com/cnwk.1d/i/tim/2013/02/14/Enter_Passcode_270x47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981200"/>
            <a:ext cx="25717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looks.gd/media/FantasticiPhoneApps_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572000"/>
            <a:ext cx="1484757" cy="213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46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GB" smtClean="0">
                <a:ea typeface="ＭＳ Ｐゴシック" pitchFamily="34" charset="-128"/>
              </a:rPr>
              <a:t>Mapping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ea typeface="ＭＳ Ｐゴシック" pitchFamily="34" charset="-128"/>
              </a:rPr>
              <a:t>Relationship between controls, their movements, and the results  in the world</a:t>
            </a:r>
          </a:p>
          <a:p>
            <a:pPr lvl="1" eaLnBrk="1" hangingPunct="1"/>
            <a:r>
              <a:rPr lang="en-GB" dirty="0" smtClean="0">
                <a:ea typeface="ＭＳ Ｐゴシック" pitchFamily="34" charset="-128"/>
              </a:rPr>
              <a:t>Which Gestalt principle does this utilize?</a:t>
            </a:r>
          </a:p>
          <a:p>
            <a:pPr eaLnBrk="1" hangingPunct="1"/>
            <a:r>
              <a:rPr lang="en-GB" dirty="0" smtClean="0">
                <a:ea typeface="ＭＳ Ｐゴシック" pitchFamily="34" charset="-128"/>
              </a:rPr>
              <a:t>Why is this a poor mapping of control buttons?</a:t>
            </a:r>
          </a:p>
          <a:p>
            <a:pPr lvl="1" eaLnBrk="1" hangingPunct="1"/>
            <a:r>
              <a:rPr lang="en-GB" dirty="0" smtClean="0">
                <a:ea typeface="ＭＳ Ｐゴシック" pitchFamily="34" charset="-128"/>
              </a:rPr>
              <a:t>Improvements?</a:t>
            </a:r>
          </a:p>
        </p:txBody>
      </p:sp>
      <p:sp>
        <p:nvSpPr>
          <p:cNvPr id="29700" name="AutoShape 4">
            <a:hlinkClick r:id="" action="ppaction://hlinkshowjump?jump=nextslide" highlightClick="1"/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291012" y="4953000"/>
            <a:ext cx="1042988" cy="1042988"/>
          </a:xfrm>
          <a:prstGeom prst="actionButtonForwardNex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AutoShape 5">
            <a:hlinkClick r:id="" action="ppaction://hlinkshowjump?jump=firstslide" highlightClick="1"/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71812" y="4953000"/>
            <a:ext cx="1042988" cy="1042988"/>
          </a:xfrm>
          <a:prstGeom prst="actionButtonBeginning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AutoShape 6">
            <a:hlinkClick r:id="" action="ppaction://hlinkshowjump?jump=lastslide" highlightClick="1"/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09612" y="4953000"/>
            <a:ext cx="1042988" cy="1042988"/>
          </a:xfrm>
          <a:prstGeom prst="actionButtonEnd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3" name="AutoShape 7">
            <a:hlinkClick r:id="" action="ppaction://hlinkshowjump?jump=previousslide" highlightClick="1"/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928812" y="4953000"/>
            <a:ext cx="1042988" cy="1042988"/>
          </a:xfrm>
          <a:prstGeom prst="actionButtonBackPreviou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6" name="Picture 2" descr="http://www.vanseodesign.com/blog/wp-content/uploads/2010/08/car-window-controls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875" y="31376"/>
            <a:ext cx="23351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arcofolio.net/images/stories/fun/other/qwerty_alt/virtualkeyboard_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9" y="31377"/>
            <a:ext cx="1818173" cy="156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37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GB" smtClean="0">
                <a:ea typeface="ＭＳ Ｐゴシック" pitchFamily="34" charset="-128"/>
              </a:rPr>
              <a:t>Mapping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smtClean="0">
                <a:ea typeface="ＭＳ Ｐゴシック" pitchFamily="34" charset="-128"/>
              </a:rPr>
              <a:t>Why is this a better mapping?</a:t>
            </a:r>
          </a:p>
          <a:p>
            <a:pPr eaLnBrk="1" hangingPunct="1">
              <a:lnSpc>
                <a:spcPct val="90000"/>
              </a:lnSpc>
            </a:pPr>
            <a:endParaRPr lang="en-GB" sz="280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GB" sz="280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GB" sz="280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GB" sz="280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800" smtClean="0">
                <a:ea typeface="ＭＳ Ｐゴシック" pitchFamily="34" charset="-128"/>
              </a:rPr>
              <a:t>The control buttons are mapped better onto the sequence of actions of fast rewind, rewind, play and fast forward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smtClean="0">
                <a:ea typeface="ＭＳ Ｐゴシック" pitchFamily="34" charset="-128"/>
              </a:rPr>
              <a:t>Is this a logical mapping (in most people</a:t>
            </a:r>
            <a:r>
              <a:rPr lang="en-GB" altLang="en-US" sz="2400" smtClean="0">
                <a:ea typeface="ＭＳ Ｐゴシック" pitchFamily="34" charset="-128"/>
              </a:rPr>
              <a:t>’</a:t>
            </a:r>
            <a:r>
              <a:rPr lang="en-GB" sz="2400" smtClean="0">
                <a:ea typeface="ＭＳ Ｐゴシック" pitchFamily="34" charset="-128"/>
              </a:rPr>
              <a:t>s minds)?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smtClean="0">
                <a:ea typeface="ＭＳ Ｐゴシック" pitchFamily="34" charset="-128"/>
              </a:rPr>
              <a:t>Is there a mapping that makes more sense?</a:t>
            </a:r>
          </a:p>
          <a:p>
            <a:pPr eaLnBrk="1" hangingPunct="1">
              <a:lnSpc>
                <a:spcPct val="90000"/>
              </a:lnSpc>
            </a:pPr>
            <a:endParaRPr lang="en-GB" sz="280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2800" smtClean="0">
              <a:ea typeface="ＭＳ Ｐゴシック" pitchFamily="34" charset="-128"/>
            </a:endParaRPr>
          </a:p>
        </p:txBody>
      </p:sp>
      <p:sp>
        <p:nvSpPr>
          <p:cNvPr id="30724" name="AutoShape 4">
            <a:hlinkClick r:id="" action="ppaction://hlinkshowjump?jump=nextslide" highlightClick="1"/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38600" y="2438400"/>
            <a:ext cx="1042988" cy="1042988"/>
          </a:xfrm>
          <a:prstGeom prst="actionButtonForwardNex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AutoShape 5">
            <a:hlinkClick r:id="" action="ppaction://hlinkshowjump?jump=firstslide" highlightClick="1"/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47800" y="2438400"/>
            <a:ext cx="1042988" cy="1042988"/>
          </a:xfrm>
          <a:prstGeom prst="actionButtonBeginning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AutoShape 6">
            <a:hlinkClick r:id="" action="ppaction://hlinkshowjump?jump=lastslide" highlightClick="1"/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410200" y="2438400"/>
            <a:ext cx="1042988" cy="1042988"/>
          </a:xfrm>
          <a:prstGeom prst="actionButtonEnd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AutoShape 7">
            <a:hlinkClick r:id="" action="ppaction://hlinkshowjump?jump=previousslide" highlightClick="1"/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743200" y="2438400"/>
            <a:ext cx="1042988" cy="1042988"/>
          </a:xfrm>
          <a:prstGeom prst="actionButtonBackPreviou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50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1088185" y="1143000"/>
            <a:ext cx="6994525" cy="4727575"/>
          </a:xfrm>
        </p:spPr>
        <p:txBody>
          <a:bodyPr/>
          <a:lstStyle/>
          <a:p>
            <a:pPr eaLnBrk="1" hangingPunct="1"/>
            <a:r>
              <a:rPr lang="en-US" sz="1800" dirty="0" smtClean="0"/>
              <a:t>“Microsoft Word” at its worst</a:t>
            </a:r>
          </a:p>
          <a:p>
            <a:pPr lvl="1" eaLnBrk="1" hangingPunct="1"/>
            <a:r>
              <a:rPr lang="en-US" sz="1400" dirty="0" smtClean="0"/>
              <a:t>Mac OS9 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5540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smtClean="0"/>
              <a:t>An Extreme</a:t>
            </a:r>
          </a:p>
        </p:txBody>
      </p:sp>
      <p:pic>
        <p:nvPicPr>
          <p:cNvPr id="17412" name="Picture 4" descr="word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5000"/>
            <a:ext cx="7083425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0" y="990600"/>
            <a:ext cx="1505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does </a:t>
            </a:r>
          </a:p>
          <a:p>
            <a:r>
              <a:rPr lang="en-US" dirty="0" smtClean="0"/>
              <a:t>this happen?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38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GB" smtClean="0">
                <a:ea typeface="ＭＳ Ｐゴシック" pitchFamily="34" charset="-128"/>
              </a:rPr>
              <a:t>Mappings in the Kitchen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lvl="1" eaLnBrk="1" hangingPunct="1"/>
            <a:r>
              <a:rPr lang="en-GB" dirty="0" smtClean="0">
                <a:ea typeface="ＭＳ Ｐゴシック" pitchFamily="34" charset="-128"/>
              </a:rPr>
              <a:t>Which controls go with which rings (burners)?</a:t>
            </a:r>
          </a:p>
          <a:p>
            <a:pPr lvl="1" eaLnBrk="1" hangingPunct="1"/>
            <a:endParaRPr lang="en-GB" dirty="0" smtClean="0">
              <a:ea typeface="ＭＳ Ｐゴシック" pitchFamily="34" charset="-128"/>
            </a:endParaRPr>
          </a:p>
          <a:p>
            <a:pPr lvl="3" eaLnBrk="1" hangingPunct="1"/>
            <a:endParaRPr lang="en-GB" dirty="0" smtClean="0">
              <a:ea typeface="ＭＳ Ｐゴシック" pitchFamily="34" charset="-128"/>
            </a:endParaRPr>
          </a:p>
          <a:p>
            <a:pPr lvl="1" eaLnBrk="1" hangingPunct="1"/>
            <a:endParaRPr lang="en-GB" dirty="0" smtClean="0">
              <a:ea typeface="ＭＳ Ｐゴシック" pitchFamily="34" charset="-128"/>
            </a:endParaRPr>
          </a:p>
        </p:txBody>
      </p:sp>
      <p:pic>
        <p:nvPicPr>
          <p:cNvPr id="31748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743200"/>
            <a:ext cx="30988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971800" y="53340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 sz="2400">
              <a:latin typeface="Times" pitchFamily="-84" charset="0"/>
            </a:endParaRPr>
          </a:p>
        </p:txBody>
      </p:sp>
      <p:sp>
        <p:nvSpPr>
          <p:cNvPr id="31750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86200" y="53340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 sz="2400">
              <a:latin typeface="Times" pitchFamily="-84" charset="0"/>
            </a:endParaRPr>
          </a:p>
        </p:txBody>
      </p:sp>
      <p:sp>
        <p:nvSpPr>
          <p:cNvPr id="31751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648200" y="53340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 sz="2400">
              <a:latin typeface="Times" pitchFamily="-84" charset="0"/>
            </a:endParaRPr>
          </a:p>
        </p:txBody>
      </p:sp>
      <p:sp>
        <p:nvSpPr>
          <p:cNvPr id="31752" name="Oval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34000" y="53340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 sz="2400">
              <a:latin typeface="Times" pitchFamily="-84" charset="0"/>
            </a:endParaRPr>
          </a:p>
        </p:txBody>
      </p:sp>
      <p:sp>
        <p:nvSpPr>
          <p:cNvPr id="31753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971800" y="5715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sz="2400">
                <a:latin typeface="Times" pitchFamily="-84" charset="0"/>
              </a:rPr>
              <a:t>A</a:t>
            </a:r>
          </a:p>
        </p:txBody>
      </p:sp>
      <p:sp>
        <p:nvSpPr>
          <p:cNvPr id="31754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810000" y="5715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sz="2400">
                <a:latin typeface="Times" pitchFamily="-84" charset="0"/>
              </a:rPr>
              <a:t>B</a:t>
            </a:r>
          </a:p>
        </p:txBody>
      </p:sp>
      <p:sp>
        <p:nvSpPr>
          <p:cNvPr id="31755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648200" y="5715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sz="2400">
                <a:latin typeface="Times" pitchFamily="-84" charset="0"/>
              </a:rPr>
              <a:t>C</a:t>
            </a:r>
          </a:p>
        </p:txBody>
      </p:sp>
      <p:sp>
        <p:nvSpPr>
          <p:cNvPr id="31756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334000" y="5715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sz="2400">
                <a:latin typeface="Times" pitchFamily="-84" charset="0"/>
              </a:rPr>
              <a:t>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71600" y="6400800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Better design?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23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GB" smtClean="0">
                <a:ea typeface="ＭＳ Ｐゴシック" pitchFamily="34" charset="-128"/>
              </a:rPr>
              <a:t>Why is this a better design?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endParaRPr lang="en-GB" dirty="0" smtClean="0">
              <a:ea typeface="ＭＳ Ｐゴシック" pitchFamily="34" charset="-128"/>
            </a:endParaRPr>
          </a:p>
          <a:p>
            <a:pPr eaLnBrk="1" hangingPunct="1"/>
            <a:endParaRPr lang="en-GB" dirty="0">
              <a:ea typeface="ＭＳ Ｐゴシック" pitchFamily="34" charset="-128"/>
            </a:endParaRPr>
          </a:p>
          <a:p>
            <a:pPr eaLnBrk="1" hangingPunct="1"/>
            <a:r>
              <a:rPr lang="en-GB" dirty="0" smtClean="0">
                <a:ea typeface="ＭＳ Ｐゴシック" pitchFamily="34" charset="-128"/>
              </a:rPr>
              <a:t>What other improvements could be made?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00200"/>
            <a:ext cx="38100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968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GB" smtClean="0">
                <a:ea typeface="ＭＳ Ｐゴシック" pitchFamily="34" charset="-128"/>
              </a:rPr>
              <a:t>Keypad numbers layout</a:t>
            </a:r>
          </a:p>
        </p:txBody>
      </p:sp>
      <p:sp>
        <p:nvSpPr>
          <p:cNvPr id="81922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5800" y="1981200"/>
            <a:ext cx="80010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>
                <a:ea typeface="ＭＳ Ｐゴシック" charset="0"/>
                <a:cs typeface="ＭＳ Ｐゴシック" charset="0"/>
              </a:rPr>
              <a:t>A case of external </a:t>
            </a:r>
            <a:r>
              <a:rPr lang="en-GB" dirty="0" smtClean="0">
                <a:ea typeface="ＭＳ Ｐゴシック" charset="0"/>
                <a:cs typeface="ＭＳ Ｐゴシック" charset="0"/>
              </a:rPr>
              <a:t>inconsistency</a:t>
            </a:r>
          </a:p>
          <a:p>
            <a:pPr lvl="1" eaLnBrk="1" hangingPunct="1">
              <a:defRPr/>
            </a:pPr>
            <a:r>
              <a:rPr lang="en-GB" dirty="0" smtClean="0">
                <a:ea typeface="ＭＳ Ｐゴシック" charset="0"/>
              </a:rPr>
              <a:t>What problems does this cause?</a:t>
            </a:r>
            <a:endParaRPr lang="en-GB" dirty="0">
              <a:ea typeface="ＭＳ Ｐゴシック" charset="0"/>
            </a:endParaRPr>
          </a:p>
          <a:p>
            <a:pPr eaLnBrk="1" hangingPunct="1">
              <a:defRPr/>
            </a:pPr>
            <a:endParaRPr lang="en-GB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789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87475" y="3902075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20875" y="3902075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4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454275" y="3902075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387475" y="4435475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6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920875" y="4435475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7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54275" y="4435475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8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387475" y="4968875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9" name="Rectangle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920875" y="4968875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0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454275" y="4968875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1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638800" y="38862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2" name="Rectangle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172200" y="38862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3" name="Rectangle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705600" y="38862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4" name="Rectangle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638800" y="4419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5" name="Rectangle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172200" y="4419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6" name="Rectangle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705600" y="4419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7" name="Rectangle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638800" y="49530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8" name="Rectangle 2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172200" y="49530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9" name="Rectangle 2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705600" y="49530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10" name="Text Box 22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524000" y="3962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sz="2400">
                <a:latin typeface="Times" pitchFamily="-84" charset="0"/>
              </a:rPr>
              <a:t>1</a:t>
            </a:r>
          </a:p>
        </p:txBody>
      </p:sp>
      <p:sp>
        <p:nvSpPr>
          <p:cNvPr id="37911" name="Text Box 23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057400" y="3962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sz="2400">
                <a:latin typeface="Times" pitchFamily="-84" charset="0"/>
              </a:rPr>
              <a:t>2</a:t>
            </a:r>
          </a:p>
        </p:txBody>
      </p:sp>
      <p:sp>
        <p:nvSpPr>
          <p:cNvPr id="37912" name="Text Box 24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530475" y="39782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sz="2400">
                <a:latin typeface="Times" pitchFamily="-84" charset="0"/>
              </a:rPr>
              <a:t>3</a:t>
            </a:r>
          </a:p>
        </p:txBody>
      </p:sp>
      <p:sp>
        <p:nvSpPr>
          <p:cNvPr id="37913" name="Text Box 25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524000" y="4419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sz="2400">
                <a:latin typeface="Times" pitchFamily="-84" charset="0"/>
              </a:rPr>
              <a:t>4</a:t>
            </a:r>
          </a:p>
        </p:txBody>
      </p:sp>
      <p:sp>
        <p:nvSpPr>
          <p:cNvPr id="37914" name="Text Box 26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057400" y="4419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sz="2400">
                <a:latin typeface="Times" pitchFamily="-84" charset="0"/>
              </a:rPr>
              <a:t>5</a:t>
            </a:r>
          </a:p>
        </p:txBody>
      </p:sp>
      <p:sp>
        <p:nvSpPr>
          <p:cNvPr id="37915" name="Text Box 27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590800" y="4419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sz="2400">
                <a:latin typeface="Times" pitchFamily="-84" charset="0"/>
              </a:rPr>
              <a:t>6</a:t>
            </a:r>
          </a:p>
        </p:txBody>
      </p:sp>
      <p:sp>
        <p:nvSpPr>
          <p:cNvPr id="37916" name="Text Box 28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463675" y="50450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sz="2400">
                <a:latin typeface="Times" pitchFamily="-84" charset="0"/>
              </a:rPr>
              <a:t>7</a:t>
            </a:r>
          </a:p>
        </p:txBody>
      </p:sp>
      <p:sp>
        <p:nvSpPr>
          <p:cNvPr id="37917" name="Text Box 29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057400" y="5029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sz="2400">
                <a:latin typeface="Times" pitchFamily="-84" charset="0"/>
              </a:rPr>
              <a:t>8</a:t>
            </a:r>
          </a:p>
        </p:txBody>
      </p:sp>
      <p:sp>
        <p:nvSpPr>
          <p:cNvPr id="37918" name="Text Box 30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667000" y="5029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sz="2400">
                <a:latin typeface="Times" pitchFamily="-84" charset="0"/>
              </a:rPr>
              <a:t>9</a:t>
            </a:r>
          </a:p>
        </p:txBody>
      </p:sp>
      <p:sp>
        <p:nvSpPr>
          <p:cNvPr id="37919" name="Text Box 3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715000" y="3962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sz="2400">
                <a:latin typeface="Times" pitchFamily="-84" charset="0"/>
              </a:rPr>
              <a:t>7</a:t>
            </a:r>
          </a:p>
        </p:txBody>
      </p:sp>
      <p:sp>
        <p:nvSpPr>
          <p:cNvPr id="37920" name="Text Box 32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308725" y="394652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sz="2400">
                <a:latin typeface="Times" pitchFamily="-84" charset="0"/>
              </a:rPr>
              <a:t>8</a:t>
            </a:r>
          </a:p>
        </p:txBody>
      </p:sp>
      <p:sp>
        <p:nvSpPr>
          <p:cNvPr id="37921" name="Text Box 33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918325" y="394652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sz="2400">
                <a:latin typeface="Times" pitchFamily="-84" charset="0"/>
              </a:rPr>
              <a:t>9</a:t>
            </a:r>
          </a:p>
        </p:txBody>
      </p:sp>
      <p:sp>
        <p:nvSpPr>
          <p:cNvPr id="37922" name="Text Box 34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791200" y="5029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sz="2400">
                <a:latin typeface="Times" pitchFamily="-84" charset="0"/>
              </a:rPr>
              <a:t>1</a:t>
            </a:r>
          </a:p>
        </p:txBody>
      </p:sp>
      <p:sp>
        <p:nvSpPr>
          <p:cNvPr id="37923" name="Text Box 35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324600" y="5029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sz="2400">
                <a:latin typeface="Times" pitchFamily="-84" charset="0"/>
              </a:rPr>
              <a:t>2</a:t>
            </a:r>
          </a:p>
        </p:txBody>
      </p:sp>
      <p:sp>
        <p:nvSpPr>
          <p:cNvPr id="37924" name="Text Box 36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797675" y="50450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sz="2400">
                <a:latin typeface="Times" pitchFamily="-84" charset="0"/>
              </a:rPr>
              <a:t>3</a:t>
            </a:r>
          </a:p>
        </p:txBody>
      </p:sp>
      <p:sp>
        <p:nvSpPr>
          <p:cNvPr id="37925" name="Text Box 37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791200" y="4495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sz="2400">
                <a:latin typeface="Times" pitchFamily="-84" charset="0"/>
              </a:rPr>
              <a:t>4</a:t>
            </a:r>
          </a:p>
        </p:txBody>
      </p:sp>
      <p:sp>
        <p:nvSpPr>
          <p:cNvPr id="37926" name="Text Box 38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324600" y="4495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sz="2400">
                <a:latin typeface="Times" pitchFamily="-84" charset="0"/>
              </a:rPr>
              <a:t>5</a:t>
            </a:r>
          </a:p>
        </p:txBody>
      </p:sp>
      <p:sp>
        <p:nvSpPr>
          <p:cNvPr id="37927" name="Text Box 39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858000" y="4495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sz="2400">
                <a:latin typeface="Times" pitchFamily="-84" charset="0"/>
              </a:rPr>
              <a:t>6</a:t>
            </a:r>
          </a:p>
        </p:txBody>
      </p:sp>
      <p:sp>
        <p:nvSpPr>
          <p:cNvPr id="37928" name="Rectangle 40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1920875" y="5502275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29" name="Text Box 41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2073275" y="55784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sz="2400">
                <a:latin typeface="Times" pitchFamily="-84" charset="0"/>
              </a:rPr>
              <a:t>0</a:t>
            </a:r>
          </a:p>
        </p:txBody>
      </p:sp>
      <p:sp>
        <p:nvSpPr>
          <p:cNvPr id="37930" name="Rectangle 42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5638800" y="5486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31" name="Text Box 43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5775325" y="547052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sz="2400">
                <a:latin typeface="Times" pitchFamily="-84" charset="0"/>
              </a:rPr>
              <a:t>0</a:t>
            </a:r>
          </a:p>
        </p:txBody>
      </p:sp>
      <p:sp>
        <p:nvSpPr>
          <p:cNvPr id="37932" name="Text Box 44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838200" y="3352800"/>
            <a:ext cx="3519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sz="2400" dirty="0">
                <a:latin typeface="Times" pitchFamily="-84" charset="0"/>
              </a:rPr>
              <a:t>(a) phones, remote controls</a:t>
            </a:r>
          </a:p>
        </p:txBody>
      </p:sp>
      <p:sp>
        <p:nvSpPr>
          <p:cNvPr id="37933" name="Text Box 45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5181600" y="3352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GB" sz="2400">
              <a:latin typeface="Times" pitchFamily="-84" charset="0"/>
            </a:endParaRPr>
          </a:p>
        </p:txBody>
      </p:sp>
      <p:sp>
        <p:nvSpPr>
          <p:cNvPr id="37934" name="Text Box 46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4833938" y="3352800"/>
            <a:ext cx="431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sz="2400">
                <a:latin typeface="Times" pitchFamily="-84" charset="0"/>
              </a:rPr>
              <a:t>(b) calculators, computer keypads</a:t>
            </a:r>
          </a:p>
        </p:txBody>
      </p:sp>
    </p:spTree>
    <p:extLst>
      <p:ext uri="{BB962C8B-B14F-4D97-AF65-F5344CB8AC3E}">
        <p14:creationId xmlns:p14="http://schemas.microsoft.com/office/powerpoint/2010/main" val="385774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universal design?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76400"/>
            <a:ext cx="7315200" cy="423703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altLang="en-US" i="1">
              <a:solidFill>
                <a:schemeClr val="folHlink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altLang="en-US" i="1">
                <a:solidFill>
                  <a:schemeClr val="folHlink"/>
                </a:solidFill>
              </a:rPr>
              <a:t>Universal Design is the design of all products and environments to be usable by people of all ages and abilities, to the greatest extent possible.</a:t>
            </a:r>
          </a:p>
          <a:p>
            <a:pPr algn="ctr">
              <a:buFont typeface="Wingdings" pitchFamily="2" charset="2"/>
              <a:buNone/>
            </a:pPr>
            <a:endParaRPr lang="en-US" altLang="en-US" i="1">
              <a:solidFill>
                <a:schemeClr val="hlink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en-US" altLang="en-US" i="1">
                <a:solidFill>
                  <a:schemeClr val="hlink"/>
                </a:solidFill>
              </a:rPr>
              <a:t>- Ronald L. Mace, 1991</a:t>
            </a:r>
            <a:endParaRPr lang="en-US" altLang="en-US"/>
          </a:p>
          <a:p>
            <a:pPr>
              <a:buFont typeface="Wingdings" pitchFamily="2" charset="2"/>
              <a:buNone/>
            </a:pPr>
            <a:endParaRPr lang="en-US" altLang="en-US" sz="360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74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idx="1"/>
          </p:nvPr>
        </p:nvSpPr>
        <p:spPr>
          <a:xfrm>
            <a:off x="1085850" y="1981200"/>
            <a:ext cx="6877050" cy="4089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en-US" altLang="en-US" sz="2200">
              <a:solidFill>
                <a:srgbClr val="FAFD00"/>
              </a:solidFill>
            </a:endParaRPr>
          </a:p>
          <a:p>
            <a:r>
              <a:rPr lang="en-US" altLang="en-US" sz="2800"/>
              <a:t>Accessible Design: for people with disabilities</a:t>
            </a:r>
          </a:p>
          <a:p>
            <a:endParaRPr lang="en-US" altLang="en-US" sz="1400"/>
          </a:p>
          <a:p>
            <a:r>
              <a:rPr lang="en-US" altLang="en-US" sz="2800"/>
              <a:t>Universal Design: for everyone, </a:t>
            </a:r>
            <a:r>
              <a:rPr lang="en-US" altLang="en-US" sz="2800" i="1"/>
              <a:t>including</a:t>
            </a:r>
            <a:r>
              <a:rPr lang="en-US" altLang="en-US" sz="2800"/>
              <a:t> people with disabilities</a:t>
            </a:r>
            <a:endParaRPr lang="en-US" altLang="en-US"/>
          </a:p>
          <a:p>
            <a:pPr>
              <a:buFont typeface="Wingdings" pitchFamily="2" charset="2"/>
              <a:buNone/>
            </a:pPr>
            <a:endParaRPr lang="en-US" altLang="en-US" sz="1400"/>
          </a:p>
        </p:txBody>
      </p:sp>
      <p:sp>
        <p:nvSpPr>
          <p:cNvPr id="296963" name="Rectangle 3"/>
          <p:cNvSpPr>
            <a:spLocks noChangeArrowheads="1"/>
          </p:cNvSpPr>
          <p:nvPr/>
        </p:nvSpPr>
        <p:spPr bwMode="auto">
          <a:xfrm>
            <a:off x="0" y="368300"/>
            <a:ext cx="9099550" cy="107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 anchor="ctr"/>
          <a:lstStyle/>
          <a:p>
            <a:pPr algn="ctr">
              <a:lnSpc>
                <a:spcPct val="75000"/>
              </a:lnSpc>
            </a:pPr>
            <a:r>
              <a:rPr lang="en-US" altLang="en-US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Accessible vs. universal </a:t>
            </a:r>
          </a:p>
        </p:txBody>
      </p:sp>
    </p:spTree>
    <p:extLst>
      <p:ext uri="{BB962C8B-B14F-4D97-AF65-F5344CB8AC3E}">
        <p14:creationId xmlns:p14="http://schemas.microsoft.com/office/powerpoint/2010/main" val="72999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Competing for customers 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229600" cy="3997325"/>
          </a:xfrm>
        </p:spPr>
        <p:txBody>
          <a:bodyPr/>
          <a:lstStyle/>
          <a:p>
            <a:pPr>
              <a:buClr>
                <a:srgbClr val="C0C0C0"/>
              </a:buClr>
            </a:pPr>
            <a:r>
              <a:rPr lang="en-US" altLang="en-US" sz="3600"/>
              <a:t>About 1 in 7 Americans has a disability</a:t>
            </a:r>
          </a:p>
          <a:p>
            <a:pPr>
              <a:buClr>
                <a:srgbClr val="C0C0C0"/>
              </a:buClr>
            </a:pPr>
            <a:endParaRPr lang="en-US" altLang="en-US" sz="3600"/>
          </a:p>
          <a:p>
            <a:pPr>
              <a:buClr>
                <a:srgbClr val="C0C0C0"/>
              </a:buClr>
            </a:pPr>
            <a:r>
              <a:rPr lang="en-US" altLang="en-US" sz="3600"/>
              <a:t> About 1 in 3 Americans has a family member or coworker with a disability</a:t>
            </a:r>
          </a:p>
          <a:p>
            <a:endParaRPr lang="en-US" altLang="en-US" sz="3600"/>
          </a:p>
        </p:txBody>
      </p:sp>
    </p:spTree>
    <p:extLst>
      <p:ext uri="{BB962C8B-B14F-4D97-AF65-F5344CB8AC3E}">
        <p14:creationId xmlns:p14="http://schemas.microsoft.com/office/powerpoint/2010/main" val="296186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Leviton Manufacturing Company</a:t>
            </a:r>
          </a:p>
        </p:txBody>
      </p:sp>
      <p:sp>
        <p:nvSpPr>
          <p:cNvPr id="440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77988"/>
            <a:ext cx="4117975" cy="4452937"/>
          </a:xfrm>
        </p:spPr>
        <p:txBody>
          <a:bodyPr/>
          <a:lstStyle/>
          <a:p>
            <a:pPr>
              <a:buClr>
                <a:srgbClr val="C0C0C0"/>
              </a:buClr>
              <a:buFont typeface="Wingdings" pitchFamily="2" charset="2"/>
              <a:buNone/>
            </a:pPr>
            <a:endParaRPr lang="en-US" altLang="en-US">
              <a:solidFill>
                <a:srgbClr val="FFFFFF"/>
              </a:solidFill>
            </a:endParaRPr>
          </a:p>
          <a:p>
            <a:pPr>
              <a:buClr>
                <a:srgbClr val="C0C0C0"/>
              </a:buClr>
              <a:buFont typeface="Wingdings" pitchFamily="2" charset="2"/>
              <a:buNone/>
            </a:pPr>
            <a:r>
              <a:rPr lang="en-US" altLang="en-US" sz="2800">
                <a:solidFill>
                  <a:srgbClr val="FFFFFF"/>
                </a:solidFill>
              </a:rPr>
              <a:t>“Universal design has become an extremely important idea to us – maybe the most important idea.”</a:t>
            </a:r>
          </a:p>
          <a:p>
            <a:endParaRPr lang="en-US" altLang="en-US" sz="2800">
              <a:solidFill>
                <a:srgbClr val="FFFFFF"/>
              </a:solidFill>
            </a:endParaRPr>
          </a:p>
        </p:txBody>
      </p:sp>
      <p:pic>
        <p:nvPicPr>
          <p:cNvPr id="440324" name="Picture 4" descr="leviton0007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50" y="2003425"/>
            <a:ext cx="3314700" cy="3724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617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Designing for “average” users</a:t>
            </a:r>
          </a:p>
        </p:txBody>
      </p:sp>
      <p:sp>
        <p:nvSpPr>
          <p:cNvPr id="35430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3886200" y="1371600"/>
            <a:ext cx="4038600" cy="4530725"/>
          </a:xfrm>
        </p:spPr>
        <p:txBody>
          <a:bodyPr/>
          <a:lstStyle/>
          <a:p>
            <a:pPr algn="r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dirty="0">
                <a:latin typeface="Arial" pitchFamily="34" charset="0"/>
              </a:rPr>
              <a:t>Some of us are just a little more average than others  </a:t>
            </a:r>
          </a:p>
          <a:p>
            <a:pPr algn="r">
              <a:lnSpc>
                <a:spcPct val="80000"/>
              </a:lnSpc>
              <a:buFont typeface="Wingdings" pitchFamily="2" charset="2"/>
              <a:buNone/>
            </a:pPr>
            <a:endParaRPr lang="en-US" altLang="en-US" dirty="0">
              <a:latin typeface="Arial" pitchFamily="34" charset="0"/>
            </a:endParaRPr>
          </a:p>
          <a:p>
            <a:pPr algn="r">
              <a:lnSpc>
                <a:spcPct val="80000"/>
              </a:lnSpc>
              <a:buFont typeface="Wingdings" pitchFamily="2" charset="2"/>
              <a:buNone/>
            </a:pPr>
            <a:endParaRPr lang="en-US" altLang="en-US" dirty="0">
              <a:latin typeface="Arial" pitchFamily="34" charset="0"/>
            </a:endParaRPr>
          </a:p>
          <a:p>
            <a:pPr algn="r">
              <a:lnSpc>
                <a:spcPct val="80000"/>
              </a:lnSpc>
              <a:buFont typeface="Wingdings" pitchFamily="2" charset="2"/>
              <a:buNone/>
            </a:pPr>
            <a:endParaRPr lang="en-US" altLang="en-US" dirty="0">
              <a:latin typeface="Arial" pitchFamily="34" charset="0"/>
            </a:endParaRPr>
          </a:p>
          <a:p>
            <a:pPr algn="r">
              <a:lnSpc>
                <a:spcPct val="80000"/>
              </a:lnSpc>
              <a:buFont typeface="Wingdings" pitchFamily="2" charset="2"/>
              <a:buNone/>
            </a:pPr>
            <a:endParaRPr lang="en-US" altLang="en-US" dirty="0">
              <a:latin typeface="Arial" pitchFamily="34" charset="0"/>
            </a:endParaRPr>
          </a:p>
          <a:p>
            <a:pPr algn="r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dirty="0">
                <a:latin typeface="Arial" pitchFamily="34" charset="0"/>
              </a:rPr>
              <a:t>Age, disabilities, and situations make each of us unique…</a:t>
            </a:r>
          </a:p>
        </p:txBody>
      </p:sp>
      <p:pic>
        <p:nvPicPr>
          <p:cNvPr id="354311" name="Picture 7" descr="http://24.media.tumblr.com/4c326a382ae2f95801948e81934ef2b9/tumblr_ms3y0cmVog1scxc2uo1_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3427704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15591" y="5495926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-George Carlin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39259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GB" smtClean="0">
                <a:ea typeface="ＭＳ Ｐゴシック" pitchFamily="34" charset="-128"/>
              </a:rPr>
              <a:t>Affordances: to give a clue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12954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dirty="0" smtClean="0">
                <a:ea typeface="ＭＳ Ｐゴシック" pitchFamily="34" charset="-128"/>
              </a:rPr>
              <a:t>Refers to an attribute of an object that allows people to know how to use it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 smtClean="0">
                <a:ea typeface="ＭＳ Ｐゴシック" pitchFamily="34" charset="-128"/>
              </a:rPr>
              <a:t>a mouse button invites pushing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 smtClean="0">
                <a:ea typeface="ＭＳ Ｐゴシック" pitchFamily="34" charset="-128"/>
              </a:rPr>
              <a:t>a door handle affords pulling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>
                <a:ea typeface="ＭＳ Ｐゴシック" pitchFamily="34" charset="-128"/>
              </a:rPr>
              <a:t>Norman (1988) used the term to discuss the design of everyday objects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>
                <a:ea typeface="ＭＳ Ｐゴシック" pitchFamily="34" charset="-128"/>
              </a:rPr>
              <a:t>Since then has been popularized in interaction design to discuss how to design interface objects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 smtClean="0">
                <a:ea typeface="ＭＳ Ｐゴシック" pitchFamily="34" charset="-128"/>
              </a:rPr>
              <a:t>E.g. scrollbars to afford moving up and down, icons to afford clicking on 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>
                <a:ea typeface="ＭＳ Ｐゴシック" pitchFamily="34" charset="-128"/>
              </a:rPr>
              <a:t>Is the Apple “swipe” on an </a:t>
            </a:r>
            <a:r>
              <a:rPr lang="en-GB" dirty="0" err="1" smtClean="0">
                <a:ea typeface="ＭＳ Ｐゴシック" pitchFamily="34" charset="-128"/>
              </a:rPr>
              <a:t>iPad</a:t>
            </a:r>
            <a:r>
              <a:rPr lang="en-GB" dirty="0" smtClean="0">
                <a:ea typeface="ＭＳ Ｐゴシック" pitchFamily="34" charset="-128"/>
              </a:rPr>
              <a:t> an affordance?</a:t>
            </a:r>
          </a:p>
        </p:txBody>
      </p:sp>
    </p:spTree>
    <p:extLst>
      <p:ext uri="{BB962C8B-B14F-4D97-AF65-F5344CB8AC3E}">
        <p14:creationId xmlns:p14="http://schemas.microsoft.com/office/powerpoint/2010/main" val="88882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ea typeface="ＭＳ Ｐゴシック" pitchFamily="34" charset="-128"/>
              </a:rPr>
              <a:t>Activity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lvl="1" eaLnBrk="1" hangingPunct="1"/>
            <a:r>
              <a:rPr lang="en-GB" dirty="0" smtClean="0">
                <a:ea typeface="ＭＳ Ｐゴシック" pitchFamily="34" charset="-128"/>
              </a:rPr>
              <a:t>Physical affordances: </a:t>
            </a:r>
          </a:p>
          <a:p>
            <a:pPr lvl="2" eaLnBrk="1" hangingPunct="1">
              <a:buFontTx/>
              <a:buNone/>
            </a:pPr>
            <a:r>
              <a:rPr lang="en-GB" dirty="0" smtClean="0">
                <a:ea typeface="ＭＳ Ｐゴシック" pitchFamily="34" charset="-128"/>
              </a:rPr>
              <a:t>How do the following physical objects afford? Are they obvious?</a:t>
            </a:r>
          </a:p>
          <a:p>
            <a:pPr lvl="2" eaLnBrk="1" hangingPunct="1">
              <a:buFontTx/>
              <a:buNone/>
            </a:pPr>
            <a:r>
              <a:rPr lang="en-GB" dirty="0" smtClean="0">
                <a:ea typeface="ＭＳ Ｐゴシック" pitchFamily="34" charset="-128"/>
              </a:rPr>
              <a:t>Are they universally designed?</a:t>
            </a:r>
          </a:p>
          <a:p>
            <a:pPr lvl="1" eaLnBrk="1" hangingPunct="1"/>
            <a:endParaRPr lang="en-GB" dirty="0" smtClean="0">
              <a:ea typeface="ＭＳ Ｐゴシック" pitchFamily="34" charset="-128"/>
            </a:endParaRPr>
          </a:p>
          <a:p>
            <a:pPr lvl="3" eaLnBrk="1" hangingPunct="1"/>
            <a:endParaRPr lang="en-GB" dirty="0" smtClean="0">
              <a:ea typeface="ＭＳ Ｐゴシック" pitchFamily="34" charset="-128"/>
            </a:endParaRPr>
          </a:p>
        </p:txBody>
      </p:sp>
      <p:pic>
        <p:nvPicPr>
          <p:cNvPr id="40964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429000"/>
            <a:ext cx="1782763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76800"/>
            <a:ext cx="8636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7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0400"/>
            <a:ext cx="13462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http://www.betterimprovement.com/wp-content/uploads/2010/10/330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949939"/>
            <a:ext cx="3639671" cy="235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media02.hongkiat.com/beautiful-volume-dials-knobs/4-33-beautiful-volume-dials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1000"/>
            <a:ext cx="2019300" cy="141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63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ahoma" pitchFamily="34" charset="0"/>
                <a:ea typeface="ＭＳ Ｐゴシック" pitchFamily="34" charset="-128"/>
              </a:rPr>
              <a:t>What is the </a:t>
            </a:r>
            <a:r>
              <a:rPr lang="en-US" i="1" smtClean="0">
                <a:latin typeface="Tahoma" pitchFamily="34" charset="0"/>
                <a:ea typeface="ＭＳ Ｐゴシック" pitchFamily="34" charset="-128"/>
              </a:rPr>
              <a:t>User Interface</a:t>
            </a:r>
            <a:r>
              <a:rPr lang="en-US" smtClean="0">
                <a:latin typeface="Tahoma" pitchFamily="34" charset="0"/>
                <a:ea typeface="ＭＳ Ｐゴシック" pitchFamily="34" charset="-128"/>
              </a:rPr>
              <a:t>?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Tahoma" pitchFamily="34" charset="0"/>
                <a:ea typeface="ヒラギノ角ゴ Pro W3" pitchFamily="-84" charset="-128"/>
              </a:rPr>
              <a:t>Is it the screen layout?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Tahoma" pitchFamily="34" charset="0"/>
                <a:ea typeface="ヒラギノ角ゴ Pro W3" pitchFamily="-84" charset="-128"/>
              </a:rPr>
              <a:t>Is it the documentation?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Tahoma" pitchFamily="34" charset="0"/>
                <a:ea typeface="ヒラギノ角ゴ Pro W3" pitchFamily="-84" charset="-128"/>
              </a:rPr>
              <a:t>Is it the interaction devices and techniques?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Tahoma" pitchFamily="34" charset="0"/>
                <a:ea typeface="ヒラギノ角ゴ Pro W3" pitchFamily="-84" charset="-128"/>
              </a:rPr>
              <a:t>Is it what the application does?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Tahoma" pitchFamily="34" charset="0"/>
                <a:ea typeface="ヒラギノ角ゴ Pro W3" pitchFamily="-84" charset="-128"/>
              </a:rPr>
              <a:t>Is it the help system?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Tahoma" pitchFamily="34" charset="0"/>
                <a:ea typeface="ヒラギノ角ゴ Pro W3" pitchFamily="-84" charset="-128"/>
              </a:rPr>
              <a:t>Is it the code?</a:t>
            </a:r>
          </a:p>
          <a:p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181600"/>
            <a:ext cx="49815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GB" dirty="0" smtClean="0">
                <a:ea typeface="ＭＳ Ｐゴシック" pitchFamily="34" charset="-128"/>
              </a:rPr>
              <a:t>Activity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lvl="1" eaLnBrk="1" hangingPunct="1"/>
            <a:r>
              <a:rPr lang="en-GB" dirty="0" smtClean="0">
                <a:ea typeface="ＭＳ Ｐゴシック" pitchFamily="34" charset="-128"/>
              </a:rPr>
              <a:t>Virtual affordances</a:t>
            </a:r>
          </a:p>
          <a:p>
            <a:pPr lvl="2" eaLnBrk="1" hangingPunct="1">
              <a:buFontTx/>
              <a:buNone/>
            </a:pPr>
            <a:r>
              <a:rPr lang="en-GB" dirty="0" smtClean="0">
                <a:ea typeface="ＭＳ Ｐゴシック" pitchFamily="34" charset="-128"/>
              </a:rPr>
              <a:t>How do the following screen objects afford?</a:t>
            </a:r>
          </a:p>
          <a:p>
            <a:pPr lvl="2" eaLnBrk="1" hangingPunct="1">
              <a:buFontTx/>
              <a:buNone/>
            </a:pPr>
            <a:r>
              <a:rPr lang="en-GB" dirty="0" smtClean="0">
                <a:ea typeface="ＭＳ Ｐゴシック" pitchFamily="34" charset="-128"/>
              </a:rPr>
              <a:t>What if you were a novice user?</a:t>
            </a:r>
          </a:p>
          <a:p>
            <a:pPr lvl="2" eaLnBrk="1" hangingPunct="1">
              <a:buFontTx/>
              <a:buNone/>
            </a:pPr>
            <a:r>
              <a:rPr lang="en-GB" dirty="0" smtClean="0">
                <a:ea typeface="ＭＳ Ｐゴシック" pitchFamily="34" charset="-128"/>
              </a:rPr>
              <a:t>Would you know what to do with them? </a:t>
            </a:r>
          </a:p>
        </p:txBody>
      </p:sp>
      <p:sp>
        <p:nvSpPr>
          <p:cNvPr id="41989" name="AutoShape 5">
            <a:hlinkClick r:id="" action="ppaction://hlinkshowjump?jump=firstslide" highlightClick="1"/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4191000"/>
            <a:ext cx="1042988" cy="1042988"/>
          </a:xfrm>
          <a:prstGeom prst="actionButtonBeginning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990" name="Picture 6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724" y="3715714"/>
            <a:ext cx="19050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00871"/>
            <a:ext cx="1883737" cy="279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s://encrypted-tbn1.gstatic.com/images?q=tbn:ANd9GcR5WFlpyKcq7AIVszyscbjy8t0TH5rNfaBhvYegVwb-iTHNMVKX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382636"/>
            <a:ext cx="2895600" cy="131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joshualedwell.typepad.com/photos/uncategorized/2007/04/30/do_not_press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57400"/>
            <a:ext cx="159067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98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GB" sz="4000" dirty="0" smtClean="0">
                <a:ea typeface="ＭＳ Ｐゴシック" pitchFamily="34" charset="-128"/>
              </a:rPr>
              <a:t>Activity</a:t>
            </a:r>
            <a:r>
              <a:rPr lang="en-US" sz="4000" dirty="0" smtClean="0">
                <a:ea typeface="ＭＳ Ｐゴシック" pitchFamily="34" charset="-128"/>
              </a:rPr>
              <a:t>: Physical and Perceived Affordances</a:t>
            </a:r>
            <a:endParaRPr lang="en-GB" sz="4000" dirty="0" smtClean="0">
              <a:ea typeface="ＭＳ Ｐゴシック" pitchFamily="34" charset="-128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ea typeface="ＭＳ Ｐゴシック" pitchFamily="34" charset="-128"/>
              </a:rPr>
              <a:t>Consider a “smart” phone</a:t>
            </a:r>
          </a:p>
          <a:p>
            <a:pPr eaLnBrk="1" hangingPunct="1"/>
            <a:r>
              <a:rPr lang="en-US" sz="2800" dirty="0" smtClean="0">
                <a:ea typeface="ＭＳ Ｐゴシック" pitchFamily="34" charset="-128"/>
              </a:rPr>
              <a:t>In a small group</a:t>
            </a:r>
          </a:p>
          <a:p>
            <a:pPr lvl="1" eaLnBrk="1" hangingPunct="1"/>
            <a:r>
              <a:rPr lang="en-US" sz="2400" dirty="0" smtClean="0">
                <a:ea typeface="ＭＳ Ｐゴシック" pitchFamily="34" charset="-128"/>
              </a:rPr>
              <a:t>Identify any </a:t>
            </a:r>
            <a:r>
              <a:rPr lang="en-US" sz="2400" u="sng" dirty="0" smtClean="0">
                <a:ea typeface="ＭＳ Ｐゴシック" pitchFamily="34" charset="-128"/>
              </a:rPr>
              <a:t>physical affordances</a:t>
            </a:r>
            <a:r>
              <a:rPr lang="en-US" sz="2400" dirty="0" smtClean="0">
                <a:ea typeface="ＭＳ Ｐゴシック" pitchFamily="34" charset="-128"/>
              </a:rPr>
              <a:t> the device has</a:t>
            </a:r>
          </a:p>
          <a:p>
            <a:pPr lvl="1" eaLnBrk="1" hangingPunct="1"/>
            <a:r>
              <a:rPr lang="en-US" sz="2400" dirty="0" smtClean="0">
                <a:ea typeface="ＭＳ Ｐゴシック" pitchFamily="34" charset="-128"/>
              </a:rPr>
              <a:t>Identify any perceived or visual affordances the software user interface has</a:t>
            </a:r>
          </a:p>
          <a:p>
            <a:pPr eaLnBrk="1" hangingPunct="1"/>
            <a:r>
              <a:rPr lang="en-US" sz="2800" dirty="0" smtClean="0">
                <a:ea typeface="ＭＳ Ｐゴシック" pitchFamily="34" charset="-128"/>
              </a:rPr>
              <a:t>Write these down, to be shared</a:t>
            </a:r>
          </a:p>
          <a:p>
            <a:pPr eaLnBrk="1" hangingPunct="1"/>
            <a:endParaRPr lang="en-US" sz="2800" dirty="0">
              <a:ea typeface="ＭＳ Ｐゴシック" pitchFamily="34" charset="-128"/>
            </a:endParaRPr>
          </a:p>
        </p:txBody>
      </p:sp>
      <p:pic>
        <p:nvPicPr>
          <p:cNvPr id="4" name="Picture 2" descr="http://www.blog.theteamw.com/wp-content/uploads/legacy/2011/12/affordanc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7523380" cy="564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34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404446"/>
            <a:ext cx="7772400" cy="1055077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  <a:ea typeface="ＭＳ Ｐゴシック" pitchFamily="34" charset="-128"/>
              </a:rPr>
              <a:t>Fitts</a:t>
            </a:r>
            <a:r>
              <a:rPr lang="ja-JP" altLang="en-US" smtClean="0">
                <a:solidFill>
                  <a:schemeClr val="tx1"/>
                </a:solidFill>
                <a:ea typeface="ＭＳ Ｐゴシック" pitchFamily="34" charset="-128"/>
              </a:rPr>
              <a:t>’</a:t>
            </a:r>
            <a:r>
              <a:rPr lang="en-US" altLang="ja-JP" smtClean="0">
                <a:solidFill>
                  <a:schemeClr val="tx1"/>
                </a:solidFill>
                <a:ea typeface="ＭＳ Ｐゴシック" pitchFamily="34" charset="-128"/>
              </a:rPr>
              <a:t> Law </a:t>
            </a:r>
            <a:r>
              <a:rPr lang="en-US" altLang="ja-JP" sz="2954">
                <a:solidFill>
                  <a:schemeClr val="tx1"/>
                </a:solidFill>
                <a:ea typeface="ＭＳ Ｐゴシック" pitchFamily="34" charset="-128"/>
              </a:rPr>
              <a:t>(Paul Fitts 1954)</a:t>
            </a:r>
            <a:endParaRPr lang="en-US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0339" y="1670539"/>
            <a:ext cx="5205046" cy="400929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215" dirty="0">
                <a:ea typeface="ＭＳ Ｐゴシック" pitchFamily="34" charset="-128"/>
              </a:rPr>
              <a:t>The law predicts that the time to point at an object using a device is a function </a:t>
            </a:r>
          </a:p>
          <a:p>
            <a:pPr lvl="1">
              <a:lnSpc>
                <a:spcPct val="90000"/>
              </a:lnSpc>
            </a:pPr>
            <a:r>
              <a:rPr lang="en-US" sz="1846" dirty="0">
                <a:ea typeface="ＭＳ Ｐゴシック" pitchFamily="34" charset="-128"/>
              </a:rPr>
              <a:t>Relating the distance from the target object &amp; the object</a:t>
            </a:r>
            <a:r>
              <a:rPr lang="ja-JP" altLang="en-US" sz="1846" dirty="0">
                <a:ea typeface="ＭＳ Ｐゴシック" pitchFamily="34" charset="-128"/>
              </a:rPr>
              <a:t>’</a:t>
            </a:r>
            <a:r>
              <a:rPr lang="en-US" altLang="ja-JP" sz="1846" dirty="0">
                <a:ea typeface="ＭＳ Ｐゴシック" pitchFamily="34" charset="-128"/>
              </a:rPr>
              <a:t>s size.</a:t>
            </a:r>
          </a:p>
          <a:p>
            <a:pPr>
              <a:lnSpc>
                <a:spcPct val="90000"/>
              </a:lnSpc>
            </a:pPr>
            <a:r>
              <a:rPr lang="en-US" altLang="ja-JP" sz="2215" dirty="0">
                <a:ea typeface="ＭＳ Ｐゴシック" pitchFamily="34" charset="-128"/>
              </a:rPr>
              <a:t>Time = a + b log (</a:t>
            </a:r>
            <a:r>
              <a:rPr lang="en-US" altLang="ja-JP" sz="2215" dirty="0" err="1">
                <a:ea typeface="ＭＳ Ｐゴシック" pitchFamily="34" charset="-128"/>
              </a:rPr>
              <a:t>Dist</a:t>
            </a:r>
            <a:r>
              <a:rPr lang="en-US" altLang="ja-JP" sz="2215" dirty="0">
                <a:ea typeface="ＭＳ Ｐゴシック" pitchFamily="34" charset="-128"/>
              </a:rPr>
              <a:t>/Size + 1)</a:t>
            </a:r>
          </a:p>
          <a:p>
            <a:pPr lvl="1">
              <a:lnSpc>
                <a:spcPct val="90000"/>
              </a:lnSpc>
            </a:pPr>
            <a:r>
              <a:rPr lang="en-US" altLang="ja-JP" sz="1846" dirty="0">
                <a:ea typeface="ＭＳ Ｐゴシック" pitchFamily="34" charset="-128"/>
              </a:rPr>
              <a:t>a and b are constants</a:t>
            </a:r>
          </a:p>
          <a:p>
            <a:pPr lvl="1">
              <a:lnSpc>
                <a:spcPct val="90000"/>
              </a:lnSpc>
            </a:pPr>
            <a:r>
              <a:rPr lang="en-US" altLang="ja-JP" sz="1846" dirty="0" err="1">
                <a:ea typeface="ＭＳ Ｐゴシック" pitchFamily="34" charset="-128"/>
              </a:rPr>
              <a:t>Dist</a:t>
            </a:r>
            <a:r>
              <a:rPr lang="en-US" altLang="ja-JP" sz="1846" dirty="0">
                <a:ea typeface="ＭＳ Ｐゴシック" pitchFamily="34" charset="-128"/>
              </a:rPr>
              <a:t> is the distance the finger needs to move</a:t>
            </a:r>
          </a:p>
          <a:p>
            <a:pPr lvl="1">
              <a:lnSpc>
                <a:spcPct val="90000"/>
              </a:lnSpc>
            </a:pPr>
            <a:r>
              <a:rPr lang="en-US" altLang="ja-JP" sz="1846" dirty="0">
                <a:ea typeface="ＭＳ Ｐゴシック" pitchFamily="34" charset="-128"/>
              </a:rPr>
              <a:t>Size is the size of the tap target</a:t>
            </a:r>
          </a:p>
          <a:p>
            <a:pPr eaLnBrk="1" hangingPunct="1">
              <a:lnSpc>
                <a:spcPct val="90000"/>
              </a:lnSpc>
            </a:pPr>
            <a:r>
              <a:rPr lang="en-US" sz="2215" dirty="0">
                <a:ea typeface="ＭＳ Ｐゴシック" pitchFamily="34" charset="-128"/>
              </a:rPr>
              <a:t>The further away &amp; the smaller the object</a:t>
            </a:r>
          </a:p>
          <a:p>
            <a:pPr lvl="1">
              <a:lnSpc>
                <a:spcPct val="90000"/>
              </a:lnSpc>
            </a:pPr>
            <a:r>
              <a:rPr lang="en-US" sz="1846" dirty="0">
                <a:ea typeface="ＭＳ Ｐゴシック" pitchFamily="34" charset="-128"/>
              </a:rPr>
              <a:t>the longer the time to locate it and point</a:t>
            </a:r>
          </a:p>
        </p:txBody>
      </p:sp>
      <p:pic>
        <p:nvPicPr>
          <p:cNvPr id="3074" name="Picture 2" descr="http://punchcut.com/sites/punchcut.com/files/pub_fittslaw_primaryinteraction_v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457" y="1278251"/>
            <a:ext cx="3692769" cy="533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95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Fitts</a:t>
            </a:r>
            <a:r>
              <a:rPr lang="en-US" dirty="0" smtClean="0"/>
              <a:t> Law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40877"/>
            <a:ext cx="7772400" cy="4149969"/>
          </a:xfrm>
        </p:spPr>
        <p:txBody>
          <a:bodyPr/>
          <a:lstStyle/>
          <a:p>
            <a:r>
              <a:rPr lang="en-US" dirty="0" smtClean="0"/>
              <a:t>Bigger doesn’t always mean faster</a:t>
            </a:r>
          </a:p>
          <a:p>
            <a:pPr lvl="1"/>
            <a:r>
              <a:rPr lang="en-US" dirty="0" smtClean="0"/>
              <a:t>It can just mean fewer buttons can be displayed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>
                <a:hlinkClick r:id="rId2"/>
              </a:rPr>
              <a:t>http://www.particletree.com/features/visualizing-fittss-law/</a:t>
            </a:r>
            <a:endParaRPr lang="en-US" dirty="0"/>
          </a:p>
        </p:txBody>
      </p:sp>
      <p:pic>
        <p:nvPicPr>
          <p:cNvPr id="1026" name="Picture 2" descr="Good for your pixels: The usability of the size of a button is a non-linear relationship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569" y="2795954"/>
            <a:ext cx="4396154" cy="262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59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is faster?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61" y="1881554"/>
            <a:ext cx="7244862" cy="418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231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Why oh why?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685800" y="1811215"/>
            <a:ext cx="3810000" cy="4079631"/>
          </a:xfrm>
        </p:spPr>
        <p:txBody>
          <a:bodyPr/>
          <a:lstStyle/>
          <a:p>
            <a:pPr eaLnBrk="1" hangingPunct="1"/>
            <a:r>
              <a:rPr lang="en-US" sz="2585" dirty="0">
                <a:ea typeface="ＭＳ Ｐゴシック" pitchFamily="34" charset="-128"/>
              </a:rPr>
              <a:t>What</a:t>
            </a:r>
            <a:r>
              <a:rPr lang="ja-JP" altLang="en-US" sz="2585" dirty="0">
                <a:ea typeface="ＭＳ Ｐゴシック" pitchFamily="34" charset="-128"/>
              </a:rPr>
              <a:t>’</a:t>
            </a:r>
            <a:r>
              <a:rPr lang="en-US" altLang="ja-JP" sz="2585" dirty="0">
                <a:ea typeface="ＭＳ Ｐゴシック" pitchFamily="34" charset="-128"/>
              </a:rPr>
              <a:t>s wrong with Windows’ start button?</a:t>
            </a:r>
          </a:p>
          <a:p>
            <a:pPr lvl="1" eaLnBrk="1" hangingPunct="1"/>
            <a:r>
              <a:rPr lang="en-US" sz="2215" dirty="0">
                <a:ea typeface="ＭＳ Ｐゴシック" pitchFamily="34" charset="-128"/>
              </a:rPr>
              <a:t>Relate it to “</a:t>
            </a:r>
            <a:r>
              <a:rPr lang="en-US" sz="2215" dirty="0" err="1">
                <a:ea typeface="ＭＳ Ｐゴシック" pitchFamily="34" charset="-128"/>
              </a:rPr>
              <a:t>Fitts</a:t>
            </a:r>
            <a:r>
              <a:rPr lang="en-US" sz="2215" dirty="0">
                <a:ea typeface="ＭＳ Ｐゴシック" pitchFamily="34" charset="-128"/>
              </a:rPr>
              <a:t>’ Law”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What about slider bars?</a:t>
            </a:r>
          </a:p>
          <a:p>
            <a:pPr eaLnBrk="1" hangingPunct="1"/>
            <a:endParaRPr lang="en-US" sz="2585" dirty="0">
              <a:ea typeface="ＭＳ Ｐゴシック" pitchFamily="34" charset="-128"/>
            </a:endParaRPr>
          </a:p>
        </p:txBody>
      </p:sp>
      <p:pic>
        <p:nvPicPr>
          <p:cNvPr id="4098" name="Picture 2" descr="https://encrypted-tbn2.gstatic.com/images?q=tbn:ANd9GcSDZvpaBGd6bUv5iWxFmCarA_rMB_3HmATirb2vj0wShLf5krLbV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708" y="1881554"/>
            <a:ext cx="2989385" cy="127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d3pr5r64n04s3o.cloudfront.net/articles/079_fitts/scrol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353" y="3911641"/>
            <a:ext cx="4310102" cy="215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93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685800"/>
            <a:ext cx="7772400" cy="63304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92">
                <a:ea typeface="ＭＳ Ｐゴシック" pitchFamily="34" charset="-128"/>
              </a:rPr>
              <a:t>Understand Fitts</a:t>
            </a:r>
            <a:r>
              <a:rPr lang="ja-JP" altLang="en-US" sz="3692">
                <a:ea typeface="ＭＳ Ｐゴシック" pitchFamily="34" charset="-128"/>
              </a:rPr>
              <a:t>’</a:t>
            </a:r>
            <a:r>
              <a:rPr lang="en-US" altLang="ja-JP" sz="3692">
                <a:ea typeface="ＭＳ Ｐゴシック" pitchFamily="34" charset="-128"/>
              </a:rPr>
              <a:t> Law?</a:t>
            </a:r>
            <a:endParaRPr lang="en-US" sz="3692">
              <a:ea typeface="ＭＳ Ｐゴシック" pitchFamily="34" charset="-128"/>
            </a:endParaRP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5800" y="1600200"/>
            <a:ext cx="7772400" cy="429064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85" dirty="0">
                <a:ea typeface="ＭＳ Ｐゴシック" pitchFamily="34" charset="-128"/>
              </a:rPr>
              <a:t>Is there a benefit to having a label under the icon on the Windows desktop?</a:t>
            </a:r>
          </a:p>
          <a:p>
            <a:pPr eaLnBrk="1" hangingPunct="1">
              <a:lnSpc>
                <a:spcPct val="90000"/>
              </a:lnSpc>
            </a:pPr>
            <a:r>
              <a:rPr lang="en-US" sz="2585" dirty="0">
                <a:ea typeface="ＭＳ Ｐゴシック" pitchFamily="34" charset="-128"/>
              </a:rPr>
              <a:t>If you have an auto-hidden Taskbar on Windows, how can this be irritating? </a:t>
            </a:r>
          </a:p>
          <a:p>
            <a:pPr lvl="1">
              <a:lnSpc>
                <a:spcPct val="90000"/>
              </a:lnSpc>
            </a:pPr>
            <a:r>
              <a:rPr lang="en-US" sz="2215" dirty="0">
                <a:ea typeface="ＭＳ Ｐゴシック" pitchFamily="34" charset="-128"/>
              </a:rPr>
              <a:t>Does this confirm something about </a:t>
            </a:r>
            <a:r>
              <a:rPr lang="en-US" sz="2215" dirty="0" err="1">
                <a:ea typeface="ＭＳ Ｐゴシック" pitchFamily="34" charset="-128"/>
              </a:rPr>
              <a:t>Fitts</a:t>
            </a:r>
            <a:r>
              <a:rPr lang="ja-JP" altLang="en-US" sz="2215" dirty="0">
                <a:ea typeface="ＭＳ Ｐゴシック" pitchFamily="34" charset="-128"/>
              </a:rPr>
              <a:t>’</a:t>
            </a:r>
            <a:r>
              <a:rPr lang="en-US" altLang="ja-JP" sz="2215" dirty="0">
                <a:ea typeface="ＭＳ Ｐゴシック" pitchFamily="34" charset="-128"/>
              </a:rPr>
              <a:t> Law?</a:t>
            </a:r>
          </a:p>
          <a:p>
            <a:pPr eaLnBrk="1" hangingPunct="1">
              <a:lnSpc>
                <a:spcPct val="90000"/>
              </a:lnSpc>
            </a:pPr>
            <a:r>
              <a:rPr lang="en-US" sz="2585" dirty="0">
                <a:ea typeface="ＭＳ Ｐゴシック" pitchFamily="34" charset="-128"/>
              </a:rPr>
              <a:t>How would </a:t>
            </a:r>
            <a:r>
              <a:rPr lang="en-US" sz="2585" dirty="0" err="1">
                <a:ea typeface="ＭＳ Ｐゴシック" pitchFamily="34" charset="-128"/>
              </a:rPr>
              <a:t>Fitts</a:t>
            </a:r>
            <a:r>
              <a:rPr lang="ja-JP" altLang="en-US" sz="2585" dirty="0">
                <a:ea typeface="ＭＳ Ｐゴシック" pitchFamily="34" charset="-128"/>
              </a:rPr>
              <a:t>’</a:t>
            </a:r>
            <a:r>
              <a:rPr lang="en-US" altLang="ja-JP" sz="2585" dirty="0">
                <a:ea typeface="ＭＳ Ｐゴシック" pitchFamily="34" charset="-128"/>
              </a:rPr>
              <a:t> law impact your layout of buttons, fields, etc. in a dialog box?</a:t>
            </a:r>
            <a:endParaRPr lang="en-US" sz="2585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318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Example, Windows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385" y="1811215"/>
            <a:ext cx="7772400" cy="3798277"/>
          </a:xfrm>
        </p:spPr>
        <p:txBody>
          <a:bodyPr/>
          <a:lstStyle/>
          <a:p>
            <a:r>
              <a:rPr lang="en-US" dirty="0" smtClean="0"/>
              <a:t>How have they improved the layout in Windows 10 to adhere more closely to </a:t>
            </a:r>
            <a:r>
              <a:rPr lang="en-US" dirty="0" err="1" smtClean="0"/>
              <a:t>Fitts</a:t>
            </a:r>
            <a:r>
              <a:rPr lang="en-US" dirty="0" smtClean="0"/>
              <a:t>’ Law?</a:t>
            </a:r>
            <a:endParaRPr lang="en-US" dirty="0"/>
          </a:p>
        </p:txBody>
      </p:sp>
      <p:pic>
        <p:nvPicPr>
          <p:cNvPr id="2050" name="Picture 2" descr="https://images-na.ssl-images-amazon.com/images/G/01/srrichar/windows8_bgv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36632"/>
            <a:ext cx="4572000" cy="332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81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385" y="545123"/>
            <a:ext cx="7772400" cy="1055077"/>
          </a:xfrm>
        </p:spPr>
        <p:txBody>
          <a:bodyPr/>
          <a:lstStyle/>
          <a:p>
            <a:r>
              <a:rPr lang="en-US" dirty="0" smtClean="0"/>
              <a:t>Application of </a:t>
            </a:r>
            <a:r>
              <a:rPr lang="en-US" dirty="0" err="1" smtClean="0"/>
              <a:t>Fitts</a:t>
            </a:r>
            <a:r>
              <a:rPr lang="en-US" dirty="0" smtClean="0"/>
              <a:t>’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implications do the button placements have?</a:t>
            </a:r>
          </a:p>
          <a:p>
            <a:pPr lvl="1"/>
            <a:r>
              <a:rPr lang="en-US" dirty="0" smtClean="0"/>
              <a:t>On the image above</a:t>
            </a:r>
          </a:p>
          <a:p>
            <a:r>
              <a:rPr lang="en-US" dirty="0" smtClean="0"/>
              <a:t>Consider </a:t>
            </a:r>
            <a:r>
              <a:rPr lang="en-US" dirty="0" err="1" smtClean="0"/>
              <a:t>Fitts</a:t>
            </a:r>
            <a:r>
              <a:rPr lang="en-US" dirty="0" smtClean="0"/>
              <a:t>’ Law</a:t>
            </a:r>
          </a:p>
          <a:p>
            <a:r>
              <a:rPr lang="en-US" dirty="0" smtClean="0"/>
              <a:t>How could this be redesigned?  </a:t>
            </a:r>
            <a:endParaRPr lang="en-US" dirty="0"/>
          </a:p>
        </p:txBody>
      </p:sp>
      <p:pic>
        <p:nvPicPr>
          <p:cNvPr id="8196" name="Picture 4" descr="Gmail-archive-vs-report-sp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139" y="1318846"/>
            <a:ext cx="2118946" cy="80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784" y="3217985"/>
            <a:ext cx="6734908" cy="2998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888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new UI for cars…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www.youtube.com/watch?v=XVbuk3jizGM&amp;feature=youtu.be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82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GB" dirty="0" smtClean="0">
                <a:ea typeface="ＭＳ Ｐゴシック" pitchFamily="34" charset="-128"/>
              </a:rPr>
              <a:t>Evolution of </a:t>
            </a:r>
            <a:r>
              <a:rPr lang="en-GB" altLang="en-US" dirty="0" smtClean="0">
                <a:ea typeface="ＭＳ Ｐゴシック" pitchFamily="34" charset="-128"/>
              </a:rPr>
              <a:t>‘</a:t>
            </a:r>
            <a:r>
              <a:rPr lang="en-GB" dirty="0" smtClean="0">
                <a:ea typeface="ＭＳ Ｐゴシック" pitchFamily="34" charset="-128"/>
              </a:rPr>
              <a:t>interfaces</a:t>
            </a:r>
            <a:r>
              <a:rPr lang="en-GB" altLang="en-US" dirty="0" smtClean="0">
                <a:ea typeface="ＭＳ Ｐゴシック" pitchFamily="34" charset="-128"/>
              </a:rPr>
              <a:t>’</a:t>
            </a:r>
            <a:endParaRPr lang="en-GB" dirty="0" smtClean="0">
              <a:ea typeface="ＭＳ Ｐゴシック" pitchFamily="34" charset="-128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81000" y="1219200"/>
            <a:ext cx="4800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1600" b="1" dirty="0" smtClean="0">
                <a:ea typeface="ＭＳ Ｐゴシック" pitchFamily="34" charset="-128"/>
              </a:rPr>
              <a:t>50s</a:t>
            </a:r>
            <a:r>
              <a:rPr lang="en-GB" sz="1600" dirty="0" smtClean="0">
                <a:ea typeface="ＭＳ Ｐゴシック" pitchFamily="34" charset="-128"/>
              </a:rPr>
              <a:t> - Interface at the hardware level for engineers - switch panels</a:t>
            </a:r>
          </a:p>
          <a:p>
            <a:pPr eaLnBrk="1" hangingPunct="1">
              <a:lnSpc>
                <a:spcPct val="90000"/>
              </a:lnSpc>
            </a:pPr>
            <a:r>
              <a:rPr lang="en-GB" sz="1600" b="1" dirty="0" smtClean="0">
                <a:ea typeface="ＭＳ Ｐゴシック" pitchFamily="34" charset="-128"/>
              </a:rPr>
              <a:t>60-70s</a:t>
            </a:r>
            <a:r>
              <a:rPr lang="en-GB" sz="1600" dirty="0" smtClean="0">
                <a:ea typeface="ＭＳ Ｐゴシック" pitchFamily="34" charset="-128"/>
              </a:rPr>
              <a:t> - interface at the programming level - COBOL, FORTRAN</a:t>
            </a:r>
          </a:p>
          <a:p>
            <a:pPr eaLnBrk="1" hangingPunct="1">
              <a:lnSpc>
                <a:spcPct val="90000"/>
              </a:lnSpc>
            </a:pPr>
            <a:r>
              <a:rPr lang="en-GB" sz="1600" b="1" dirty="0" smtClean="0">
                <a:ea typeface="ＭＳ Ｐゴシック" pitchFamily="34" charset="-128"/>
              </a:rPr>
              <a:t>70-90s</a:t>
            </a:r>
            <a:r>
              <a:rPr lang="en-GB" sz="1600" dirty="0" smtClean="0">
                <a:ea typeface="ＭＳ Ｐゴシック" pitchFamily="34" charset="-128"/>
              </a:rPr>
              <a:t> - Interface at the terminal level - command languages </a:t>
            </a:r>
          </a:p>
          <a:p>
            <a:pPr eaLnBrk="1" hangingPunct="1">
              <a:lnSpc>
                <a:spcPct val="90000"/>
              </a:lnSpc>
            </a:pPr>
            <a:r>
              <a:rPr lang="en-GB" sz="1600" b="1" dirty="0" smtClean="0">
                <a:ea typeface="ＭＳ Ｐゴシック" pitchFamily="34" charset="-128"/>
              </a:rPr>
              <a:t>80s</a:t>
            </a:r>
            <a:r>
              <a:rPr lang="en-GB" sz="1600" dirty="0" smtClean="0">
                <a:ea typeface="ＭＳ Ｐゴシック" pitchFamily="34" charset="-128"/>
              </a:rPr>
              <a:t> - Interface at the interaction dialogue level - GUIs, multimedia</a:t>
            </a:r>
          </a:p>
          <a:p>
            <a:pPr eaLnBrk="1" hangingPunct="1">
              <a:lnSpc>
                <a:spcPct val="90000"/>
              </a:lnSpc>
            </a:pPr>
            <a:r>
              <a:rPr lang="en-GB" sz="1600" b="1" dirty="0" smtClean="0">
                <a:ea typeface="ＭＳ Ｐゴシック" pitchFamily="34" charset="-128"/>
              </a:rPr>
              <a:t>90s</a:t>
            </a:r>
            <a:r>
              <a:rPr lang="en-GB" sz="1600" dirty="0" smtClean="0">
                <a:ea typeface="ＭＳ Ｐゴシック" pitchFamily="34" charset="-128"/>
              </a:rPr>
              <a:t> - Interface at the work setting - networked systems, groupware, windowing systems</a:t>
            </a:r>
          </a:p>
          <a:p>
            <a:pPr eaLnBrk="1" hangingPunct="1">
              <a:lnSpc>
                <a:spcPct val="90000"/>
              </a:lnSpc>
            </a:pPr>
            <a:r>
              <a:rPr lang="en-GB" sz="1600" b="1" dirty="0" smtClean="0">
                <a:ea typeface="ＭＳ Ｐゴシック" pitchFamily="34" charset="-128"/>
              </a:rPr>
              <a:t>00s</a:t>
            </a:r>
            <a:r>
              <a:rPr lang="en-GB" sz="1600" dirty="0" smtClean="0">
                <a:ea typeface="ＭＳ Ｐゴシック" pitchFamily="34" charset="-128"/>
              </a:rPr>
              <a:t> - Interface becomes pervasive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1600" dirty="0" smtClean="0">
                <a:ea typeface="ＭＳ Ｐゴシック" pitchFamily="34" charset="-128"/>
              </a:rPr>
              <a:t>RF tags, Bluetooth technology, mobile devices, consumer electronics, interactive screens, embedded technology, information appliances</a:t>
            </a:r>
          </a:p>
          <a:p>
            <a:pPr eaLnBrk="1" hangingPunct="1">
              <a:lnSpc>
                <a:spcPct val="90000"/>
              </a:lnSpc>
            </a:pPr>
            <a:r>
              <a:rPr lang="en-GB" sz="1600" b="1" dirty="0" smtClean="0">
                <a:ea typeface="ＭＳ Ｐゴシック" pitchFamily="34" charset="-128"/>
              </a:rPr>
              <a:t>Late 00s</a:t>
            </a:r>
            <a:r>
              <a:rPr lang="en-GB" sz="1600" dirty="0" smtClean="0">
                <a:ea typeface="ＭＳ Ｐゴシック" pitchFamily="34" charset="-128"/>
              </a:rPr>
              <a:t> – computing becomes more ubiquitous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1400" dirty="0" smtClean="0">
                <a:ea typeface="ＭＳ Ｐゴシック" pitchFamily="34" charset="-128"/>
              </a:rPr>
              <a:t>Internet use becomes the norm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1400" dirty="0" smtClean="0">
                <a:ea typeface="ＭＳ Ｐゴシック" pitchFamily="34" charset="-128"/>
              </a:rPr>
              <a:t>Web applications become richer.  </a:t>
            </a:r>
            <a:r>
              <a:rPr lang="en-GB" altLang="en-US" sz="1400" dirty="0" smtClean="0">
                <a:ea typeface="ＭＳ Ｐゴシック" pitchFamily="34" charset="-128"/>
              </a:rPr>
              <a:t>“</a:t>
            </a:r>
            <a:r>
              <a:rPr lang="en-GB" sz="1400" dirty="0" smtClean="0">
                <a:ea typeface="ＭＳ Ｐゴシック" pitchFamily="34" charset="-128"/>
              </a:rPr>
              <a:t>The Cloud.</a:t>
            </a:r>
            <a:r>
              <a:rPr lang="en-GB" altLang="en-US" sz="1400" dirty="0" smtClean="0">
                <a:ea typeface="ＭＳ Ｐゴシック" pitchFamily="34" charset="-128"/>
              </a:rPr>
              <a:t>”</a:t>
            </a:r>
            <a:r>
              <a:rPr lang="en-GB" sz="1400" dirty="0" smtClean="0">
                <a:ea typeface="ＭＳ Ｐゴシック" pitchFamily="34" charset="-128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1400" dirty="0" smtClean="0">
                <a:ea typeface="ＭＳ Ｐゴシック" pitchFamily="34" charset="-128"/>
              </a:rPr>
              <a:t>Mobile devices like smartphones &amp; tablets become mainstream</a:t>
            </a:r>
          </a:p>
          <a:p>
            <a:pPr lvl="1" eaLnBrk="1" hangingPunct="1">
              <a:lnSpc>
                <a:spcPct val="90000"/>
              </a:lnSpc>
            </a:pPr>
            <a:endParaRPr lang="en-GB" sz="1600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endParaRPr lang="en-GB" sz="1800" dirty="0" smtClean="0">
              <a:ea typeface="ＭＳ Ｐゴシック" pitchFamily="34" charset="-128"/>
            </a:endParaRPr>
          </a:p>
        </p:txBody>
      </p:sp>
      <p:pic>
        <p:nvPicPr>
          <p:cNvPr id="1026" name="Picture 2" descr="http://www.computermuseum.li/Testpage/SWAC-19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19200"/>
            <a:ext cx="3771900" cy="308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https://encrypted-tbn0.gstatic.com/images?q=tbn:ANd9GcS_yFP7P2I419lkYMJunxeGQzeZufs6UjNCuRPkIqpNez0v4IlLz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farm3.static.flickr.com/2414/2398292022_d3e8a53bf3_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183" y="2323593"/>
            <a:ext cx="4003817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api.ning.com/files/lHb5gfQBUPdd2TtHAZQ5wZlJKlRRmxqq4VNim354nP8To3H5RpZugfQM3jVi1ZlHm823mFdU4S2EGiPxtzauYL1HpHTgiEkP/vt1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183" y="2895600"/>
            <a:ext cx="4003817" cy="401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upload.wikimedia.org/wikipedia/commons/thumb/5/5e/Xerox_Alto_mit_Rechner.JPG/220px-Xerox_Alto_mit_Rechner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473" y="1295400"/>
            <a:ext cx="3877235" cy="516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oldcomputermuseum.com/os/os_files/windows_1.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402" y="1752600"/>
            <a:ext cx="3704844" cy="493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static2.businessinsider.com/image/4b1fd6a400000000005143b1-1200/palm-pilot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473" y="2793746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globalnerdy.com/wordpress/wp-content/uploads/2012/09/iphone-20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82218"/>
            <a:ext cx="4191000" cy="52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-1447800" y="404446"/>
            <a:ext cx="8229600" cy="1055077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Using Text Well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373924"/>
            <a:ext cx="8229600" cy="41778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Goal: legibility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Font is typeface + size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Factors to consider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Sans serif better than serif on screen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Not too big, not too small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10 or 12 point is smallest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Extended chunks of bold or italic harder to read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Spacing between lines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Too much and lines don</a:t>
            </a:r>
            <a:r>
              <a:rPr lang="ja-JP" altLang="en-US" dirty="0" smtClean="0">
                <a:latin typeface="Times New Roman" pitchFamily="18" charset="0"/>
                <a:ea typeface="ＭＳ Ｐゴシック" pitchFamily="34" charset="-128"/>
              </a:rPr>
              <a:t>’</a:t>
            </a:r>
            <a:r>
              <a:rPr lang="en-US" altLang="ja-JP" dirty="0" smtClean="0">
                <a:latin typeface="Times New Roman" pitchFamily="18" charset="0"/>
                <a:ea typeface="ＭＳ Ｐゴシック" pitchFamily="34" charset="-128"/>
              </a:rPr>
              <a:t>t group in user</a:t>
            </a:r>
            <a:r>
              <a:rPr lang="ja-JP" altLang="en-US" dirty="0" smtClean="0">
                <a:latin typeface="Times New Roman" pitchFamily="18" charset="0"/>
                <a:ea typeface="ＭＳ Ｐゴシック" pitchFamily="34" charset="-128"/>
              </a:rPr>
              <a:t>’</a:t>
            </a:r>
            <a:r>
              <a:rPr lang="en-US" altLang="ja-JP" dirty="0" smtClean="0">
                <a:latin typeface="Times New Roman" pitchFamily="18" charset="0"/>
                <a:ea typeface="ＭＳ Ｐゴシック" pitchFamily="34" charset="-128"/>
              </a:rPr>
              <a:t>s mind</a:t>
            </a: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471" y="474785"/>
            <a:ext cx="4089494" cy="337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49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Using Text Well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459523"/>
            <a:ext cx="7620000" cy="351692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85" dirty="0">
                <a:ea typeface="ＭＳ Ｐゴシック" pitchFamily="34" charset="-128"/>
              </a:rPr>
              <a:t>Underlining:  a web-link or emphasis?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15" dirty="0">
                <a:ea typeface="ＭＳ Ｐゴシック" pitchFamily="34" charset="-128"/>
              </a:rPr>
              <a:t>Consistency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15" dirty="0">
                <a:ea typeface="ＭＳ Ｐゴシック" pitchFamily="34" charset="-128"/>
              </a:rPr>
              <a:t>Common issue on web-pages</a:t>
            </a:r>
          </a:p>
          <a:p>
            <a:pPr eaLnBrk="1" hangingPunct="1">
              <a:lnSpc>
                <a:spcPct val="90000"/>
              </a:lnSpc>
            </a:pPr>
            <a:r>
              <a:rPr lang="en-US" sz="2585" dirty="0">
                <a:ea typeface="ＭＳ Ｐゴシック" pitchFamily="34" charset="-128"/>
              </a:rPr>
              <a:t>Background / font-color combinations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15" dirty="0">
                <a:ea typeface="ＭＳ Ｐゴシック" pitchFamily="34" charset="-128"/>
              </a:rPr>
              <a:t>Black on white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15" dirty="0">
                <a:ea typeface="ＭＳ Ｐゴシック" pitchFamily="34" charset="-128"/>
              </a:rPr>
              <a:t>Lighter on darker (e.g. presentations in large rooms)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15" dirty="0">
                <a:ea typeface="ＭＳ Ｐゴシック" pitchFamily="34" charset="-128"/>
              </a:rPr>
              <a:t>Some you should avoid?</a:t>
            </a:r>
          </a:p>
        </p:txBody>
      </p:sp>
      <p:sp>
        <p:nvSpPr>
          <p:cNvPr id="286737" name="Text Box 17"/>
          <p:cNvSpPr txBox="1">
            <a:spLocks noChangeArrowheads="1"/>
          </p:cNvSpPr>
          <p:nvPr/>
        </p:nvSpPr>
        <p:spPr bwMode="auto">
          <a:xfrm>
            <a:off x="4800600" y="4906108"/>
            <a:ext cx="4114800" cy="433196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15">
                <a:solidFill>
                  <a:schemeClr val="accent2"/>
                </a:solidFill>
              </a:rPr>
              <a:t>Can you read this easily?</a:t>
            </a:r>
          </a:p>
        </p:txBody>
      </p:sp>
      <p:sp>
        <p:nvSpPr>
          <p:cNvPr id="286738" name="Text Box 18"/>
          <p:cNvSpPr txBox="1">
            <a:spLocks noChangeArrowheads="1"/>
          </p:cNvSpPr>
          <p:nvPr/>
        </p:nvSpPr>
        <p:spPr bwMode="auto">
          <a:xfrm>
            <a:off x="4800600" y="5468816"/>
            <a:ext cx="4114800" cy="433196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15">
                <a:solidFill>
                  <a:srgbClr val="FFFF00"/>
                </a:solidFill>
              </a:rPr>
              <a:t>Can you read this easily?</a:t>
            </a:r>
          </a:p>
        </p:txBody>
      </p:sp>
      <p:sp>
        <p:nvSpPr>
          <p:cNvPr id="286739" name="Text Box 19"/>
          <p:cNvSpPr txBox="1">
            <a:spLocks noChangeArrowheads="1"/>
          </p:cNvSpPr>
          <p:nvPr/>
        </p:nvSpPr>
        <p:spPr bwMode="auto">
          <a:xfrm>
            <a:off x="457200" y="5117123"/>
            <a:ext cx="4114800" cy="43319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15">
                <a:solidFill>
                  <a:schemeClr val="bg1"/>
                </a:solidFill>
              </a:rPr>
              <a:t>Can you read this easily?</a:t>
            </a:r>
          </a:p>
        </p:txBody>
      </p:sp>
    </p:spTree>
    <p:extLst>
      <p:ext uri="{BB962C8B-B14F-4D97-AF65-F5344CB8AC3E}">
        <p14:creationId xmlns:p14="http://schemas.microsoft.com/office/powerpoint/2010/main" val="379039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3" grpId="0" build="p"/>
      <p:bldP spid="286737" grpId="0" animBg="1"/>
      <p:bldP spid="286738" grpId="0" animBg="1"/>
      <p:bldP spid="28673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General Guidelines: Text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85" dirty="0">
                <a:ea typeface="ＭＳ Ｐゴシック" pitchFamily="34" charset="-128"/>
              </a:rPr>
              <a:t>Keep text to a minimum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15" dirty="0">
                <a:ea typeface="ＭＳ Ｐゴシック" pitchFamily="34" charset="-128"/>
              </a:rPr>
              <a:t>50% of </a:t>
            </a:r>
            <a:r>
              <a:rPr lang="en-US" sz="2215">
                <a:ea typeface="ＭＳ Ｐゴシック" pitchFamily="34" charset="-128"/>
              </a:rPr>
              <a:t>what </a:t>
            </a:r>
            <a:r>
              <a:rPr lang="en-US" sz="2215" smtClean="0">
                <a:ea typeface="ＭＳ Ｐゴシック" pitchFamily="34" charset="-128"/>
              </a:rPr>
              <a:t>you</a:t>
            </a:r>
            <a:r>
              <a:rPr lang="en-US" altLang="ja-JP" sz="2215" smtClean="0">
                <a:ea typeface="ＭＳ Ｐゴシック" pitchFamily="34" charset="-128"/>
              </a:rPr>
              <a:t> </a:t>
            </a:r>
            <a:r>
              <a:rPr lang="en-US" altLang="ja-JP" sz="2215">
                <a:ea typeface="ＭＳ Ｐゴシック" pitchFamily="34" charset="-128"/>
              </a:rPr>
              <a:t>had in printed form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15" dirty="0">
                <a:ea typeface="ＭＳ Ｐゴシック" pitchFamily="34" charset="-128"/>
              </a:rPr>
              <a:t>Lists not paragraphs</a:t>
            </a:r>
          </a:p>
          <a:p>
            <a:pPr eaLnBrk="1" hangingPunct="1">
              <a:lnSpc>
                <a:spcPct val="90000"/>
              </a:lnSpc>
            </a:pPr>
            <a:r>
              <a:rPr lang="en-US" sz="2585" dirty="0">
                <a:ea typeface="ＭＳ Ｐゴシック" pitchFamily="34" charset="-128"/>
              </a:rPr>
              <a:t>Help users scan for information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15" dirty="0">
                <a:ea typeface="ＭＳ Ｐゴシック" pitchFamily="34" charset="-128"/>
              </a:rPr>
              <a:t>Good headings and subheadings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15" dirty="0">
                <a:ea typeface="ＭＳ Ｐゴシック" pitchFamily="34" charset="-128"/>
              </a:rPr>
              <a:t>Highlight important things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15" dirty="0">
                <a:ea typeface="ＭＳ Ｐゴシック" pitchFamily="34" charset="-128"/>
              </a:rPr>
              <a:t>Good organization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585" dirty="0">
                <a:ea typeface="ＭＳ Ｐゴシック" pitchFamily="34" charset="-128"/>
              </a:rPr>
              <a:t>Divide long blocks into sections or pages</a:t>
            </a:r>
          </a:p>
        </p:txBody>
      </p:sp>
    </p:spTree>
    <p:extLst>
      <p:ext uri="{BB962C8B-B14F-4D97-AF65-F5344CB8AC3E}">
        <p14:creationId xmlns:p14="http://schemas.microsoft.com/office/powerpoint/2010/main" val="253637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074738" y="1403350"/>
            <a:ext cx="6994525" cy="4056063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/>
              <a:t>In modern software, the user interface code can constitute the majority of the program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/>
              <a:t>Creating a good UI is often harder than writing the software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/>
              <a:t>Often, the user interface is the key to the success or failure of a program</a:t>
            </a:r>
          </a:p>
          <a:p>
            <a:pPr marL="765810" lvl="1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1800" dirty="0" smtClean="0"/>
              <a:t>Apple did not invent the mouse…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/>
              <a:t>Computer speed increases by Moore’s law, humans do not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5540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 smtClean="0"/>
              <a:t>Design is Difficult!</a:t>
            </a:r>
          </a:p>
        </p:txBody>
      </p:sp>
      <p:pic>
        <p:nvPicPr>
          <p:cNvPr id="26781" name="Picture 157" descr="slide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5459413"/>
            <a:ext cx="3946525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84" name="Picture 160" descr="slide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5459413"/>
            <a:ext cx="4035425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61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C20C-7457-4661-A601-DAC25E1CB5FD}" type="slidenum">
              <a:rPr lang="en-US"/>
              <a:pPr/>
              <a:t>7</a:t>
            </a:fld>
            <a:endParaRPr lang="en-US"/>
          </a:p>
        </p:txBody>
      </p:sp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/>
              <a:t>A Spiral Process</a:t>
            </a:r>
          </a:p>
        </p:txBody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83820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User interface development follows a spiral process 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Interface analysis (user, task, and environment analysis)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Interface </a:t>
            </a:r>
            <a:r>
              <a:rPr lang="en-US" sz="2000" dirty="0"/>
              <a:t>design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Defines a set of interface </a:t>
            </a:r>
            <a:r>
              <a:rPr lang="en-US" sz="1800" u="sng" dirty="0"/>
              <a:t>objects</a:t>
            </a:r>
            <a:r>
              <a:rPr lang="en-US" sz="1800" dirty="0"/>
              <a:t> and </a:t>
            </a:r>
            <a:r>
              <a:rPr lang="en-US" sz="1800" u="sng" dirty="0" smtClean="0"/>
              <a:t>actions</a:t>
            </a: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Interface </a:t>
            </a:r>
            <a:r>
              <a:rPr lang="en-US" sz="2000" dirty="0" smtClean="0"/>
              <a:t>implementation</a:t>
            </a:r>
            <a:endParaRPr lang="en-US" sz="2000" dirty="0"/>
          </a:p>
          <a:p>
            <a:pPr lvl="2">
              <a:lnSpc>
                <a:spcPct val="80000"/>
              </a:lnSpc>
            </a:pPr>
            <a:r>
              <a:rPr lang="en-US" sz="1800" dirty="0"/>
              <a:t>Begins with a </a:t>
            </a:r>
            <a:r>
              <a:rPr lang="en-US" sz="1800" dirty="0" smtClean="0"/>
              <a:t>prototype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Interface validation (testing)</a:t>
            </a:r>
          </a:p>
          <a:p>
            <a:pPr lvl="2">
              <a:lnSpc>
                <a:spcPct val="80000"/>
              </a:lnSpc>
            </a:pPr>
            <a:r>
              <a:rPr lang="en-US" sz="1800" dirty="0" smtClean="0"/>
              <a:t>The degree to which the interface is easy to use and easy to learn</a:t>
            </a:r>
          </a:p>
        </p:txBody>
      </p:sp>
      <p:pic>
        <p:nvPicPr>
          <p:cNvPr id="1026" name="Picture 2" descr="http://csis.pace.edu/~marchese/cs615sp/L6New/Image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581400"/>
            <a:ext cx="57150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97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logs.bcbe.org/blogit/files/2011/02/mobileDevice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508" y="4648200"/>
            <a:ext cx="2920142" cy="195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Screen Size</a:t>
            </a:r>
          </a:p>
          <a:p>
            <a:r>
              <a:rPr lang="en-US" dirty="0" smtClean="0"/>
              <a:t>Screen density</a:t>
            </a:r>
          </a:p>
          <a:p>
            <a:r>
              <a:rPr lang="en-US" dirty="0" smtClean="0"/>
              <a:t>Portrait vs. landscape orientation</a:t>
            </a:r>
          </a:p>
          <a:p>
            <a:r>
              <a:rPr lang="en-US" dirty="0" smtClean="0"/>
              <a:t>Aspect Ratio</a:t>
            </a:r>
          </a:p>
          <a:p>
            <a:r>
              <a:rPr lang="en-US" dirty="0" smtClean="0"/>
              <a:t>Primary UI interaction method</a:t>
            </a:r>
          </a:p>
          <a:p>
            <a:pPr lvl="1"/>
            <a:r>
              <a:rPr lang="en-US" dirty="0" smtClean="0"/>
              <a:t>Touch, mouse, keyboard</a:t>
            </a:r>
          </a:p>
          <a:p>
            <a:r>
              <a:rPr lang="en-US" dirty="0" smtClean="0"/>
              <a:t>Software or physical keyboard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04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smartphone market share 2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00400"/>
            <a:ext cx="3031435" cy="35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Guess the name of the most common smartphone in 2010?</a:t>
            </a:r>
          </a:p>
          <a:p>
            <a:r>
              <a:rPr lang="en-US" dirty="0" smtClean="0"/>
              <a:t>Current market share (2016)</a:t>
            </a:r>
          </a:p>
          <a:p>
            <a:pPr lvl="1"/>
            <a:r>
              <a:rPr lang="en-US" dirty="0" smtClean="0"/>
              <a:t>Android 86%</a:t>
            </a:r>
          </a:p>
          <a:p>
            <a:pPr lvl="1"/>
            <a:r>
              <a:rPr lang="en-US" dirty="0" smtClean="0"/>
              <a:t>Apple 13%</a:t>
            </a:r>
          </a:p>
          <a:p>
            <a:pPr lvl="1"/>
            <a:r>
              <a:rPr lang="en-US" dirty="0" smtClean="0"/>
              <a:t>Windows &lt;1%</a:t>
            </a:r>
          </a:p>
          <a:p>
            <a:pPr lvl="1"/>
            <a:r>
              <a:rPr lang="en-US" dirty="0" smtClean="0"/>
              <a:t>Blackberry &lt;1%</a:t>
            </a:r>
          </a:p>
        </p:txBody>
      </p:sp>
    </p:spTree>
    <p:extLst>
      <p:ext uri="{BB962C8B-B14F-4D97-AF65-F5344CB8AC3E}">
        <p14:creationId xmlns:p14="http://schemas.microsoft.com/office/powerpoint/2010/main" val="42428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14820</TotalTime>
  <Words>2004</Words>
  <Application>Microsoft Office PowerPoint</Application>
  <PresentationFormat>On-screen Show (4:3)</PresentationFormat>
  <Paragraphs>359</Paragraphs>
  <Slides>52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4" baseType="lpstr">
      <vt:lpstr>ＭＳ Ｐゴシック</vt:lpstr>
      <vt:lpstr>Arial</vt:lpstr>
      <vt:lpstr>Cochin</vt:lpstr>
      <vt:lpstr>Palatino</vt:lpstr>
      <vt:lpstr>Tahoma</vt:lpstr>
      <vt:lpstr>Times</vt:lpstr>
      <vt:lpstr>Times New Roman</vt:lpstr>
      <vt:lpstr>Verdana</vt:lpstr>
      <vt:lpstr>Wingdings</vt:lpstr>
      <vt:lpstr>Wingdings 3</vt:lpstr>
      <vt:lpstr>ヒラギノ角ゴ Pro W3</vt:lpstr>
      <vt:lpstr>Default Design</vt:lpstr>
      <vt:lpstr>GUI design considerations</vt:lpstr>
      <vt:lpstr>There must be a problem because…</vt:lpstr>
      <vt:lpstr>An Extreme</vt:lpstr>
      <vt:lpstr>What is the User Interface?</vt:lpstr>
      <vt:lpstr>Evolution of ‘interfaces’</vt:lpstr>
      <vt:lpstr>Design is Difficult!</vt:lpstr>
      <vt:lpstr>A Spiral Process</vt:lpstr>
      <vt:lpstr>Design considerations</vt:lpstr>
      <vt:lpstr>Case Study</vt:lpstr>
      <vt:lpstr>Case Study</vt:lpstr>
      <vt:lpstr>Blackberry</vt:lpstr>
      <vt:lpstr>Rules about Developing for Users</vt:lpstr>
      <vt:lpstr>PowerPoint Presentation</vt:lpstr>
      <vt:lpstr>PowerPoint Presentation</vt:lpstr>
      <vt:lpstr>Gestalt Principles of Visual Perception</vt:lpstr>
      <vt:lpstr>Gestalt Principles of Visual Perception</vt:lpstr>
      <vt:lpstr>Law of visual proximity</vt:lpstr>
      <vt:lpstr>Proximity</vt:lpstr>
      <vt:lpstr>Law of Similarity</vt:lpstr>
      <vt:lpstr>Similarity</vt:lpstr>
      <vt:lpstr>Law of Closure</vt:lpstr>
      <vt:lpstr>Spot the Gestalt</vt:lpstr>
      <vt:lpstr>Visibility</vt:lpstr>
      <vt:lpstr>Visibility</vt:lpstr>
      <vt:lpstr>Constraints</vt:lpstr>
      <vt:lpstr>Physical constraints</vt:lpstr>
      <vt:lpstr>Logical constraints</vt:lpstr>
      <vt:lpstr>Mapping</vt:lpstr>
      <vt:lpstr>Mapping</vt:lpstr>
      <vt:lpstr>Mappings in the Kitchen</vt:lpstr>
      <vt:lpstr>Why is this a better design?</vt:lpstr>
      <vt:lpstr>Keypad numbers layout</vt:lpstr>
      <vt:lpstr>What is universal design?</vt:lpstr>
      <vt:lpstr>PowerPoint Presentation</vt:lpstr>
      <vt:lpstr>Competing for customers </vt:lpstr>
      <vt:lpstr>Leviton Manufacturing Company</vt:lpstr>
      <vt:lpstr>Designing for “average” users</vt:lpstr>
      <vt:lpstr>Affordances: to give a clue</vt:lpstr>
      <vt:lpstr>Activity</vt:lpstr>
      <vt:lpstr>Activity</vt:lpstr>
      <vt:lpstr>Activity: Physical and Perceived Affordances</vt:lpstr>
      <vt:lpstr>Fitts’ Law (Paul Fitts 1954)</vt:lpstr>
      <vt:lpstr>Fitts Law Limitations</vt:lpstr>
      <vt:lpstr>Which is faster?</vt:lpstr>
      <vt:lpstr>Why oh why?</vt:lpstr>
      <vt:lpstr>Understand Fitts’ Law?</vt:lpstr>
      <vt:lpstr>Example, Windows</vt:lpstr>
      <vt:lpstr>Application of Fitts’ Law</vt:lpstr>
      <vt:lpstr>Case Study</vt:lpstr>
      <vt:lpstr>Using Text Well</vt:lpstr>
      <vt:lpstr>Using Text Well</vt:lpstr>
      <vt:lpstr>General Guidelines: Text</vt:lpstr>
    </vt:vector>
  </TitlesOfParts>
  <Company>COGS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Derek Riley</dc:creator>
  <cp:lastModifiedBy>Yoder, Dr. Josiah</cp:lastModifiedBy>
  <cp:revision>158</cp:revision>
  <cp:lastPrinted>2008-01-18T15:47:19Z</cp:lastPrinted>
  <dcterms:created xsi:type="dcterms:W3CDTF">2001-04-10T10:22:28Z</dcterms:created>
  <dcterms:modified xsi:type="dcterms:W3CDTF">2017-01-31T20:16:29Z</dcterms:modified>
</cp:coreProperties>
</file>