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311" r:id="rId2"/>
    <p:sldId id="556" r:id="rId3"/>
    <p:sldId id="555" r:id="rId4"/>
    <p:sldId id="557" r:id="rId5"/>
    <p:sldId id="558" r:id="rId6"/>
    <p:sldId id="559" r:id="rId7"/>
    <p:sldId id="451" r:id="rId8"/>
    <p:sldId id="518" r:id="rId9"/>
    <p:sldId id="521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6" r:id="rId21"/>
    <p:sldId id="547" r:id="rId22"/>
    <p:sldId id="552" r:id="rId23"/>
    <p:sldId id="553" r:id="rId24"/>
    <p:sldId id="554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>
            <a:lvl1pPr defTabSz="981075"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t" anchorCtr="0" compatLnSpc="1">
            <a:prstTxWarp prst="textNoShape">
              <a:avLst/>
            </a:prstTxWarp>
          </a:bodyPr>
          <a:lstStyle>
            <a:lvl1pPr algn="r" defTabSz="981075"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b" anchorCtr="0" compatLnSpc="1">
            <a:prstTxWarp prst="textNoShape">
              <a:avLst/>
            </a:prstTxWarp>
          </a:bodyPr>
          <a:lstStyle>
            <a:lvl1pPr defTabSz="981075" eaLnBrk="0" hangingPunct="0">
              <a:defRPr sz="13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79" tIns="49039" rIns="98079" bIns="49039" numCol="1" anchor="b" anchorCtr="0" compatLnSpc="1">
            <a:prstTxWarp prst="textNoShape">
              <a:avLst/>
            </a:prstTxWarp>
          </a:bodyPr>
          <a:lstStyle>
            <a:lvl1pPr algn="r" defTabSz="981075" eaLnBrk="0" hangingPunct="0">
              <a:defRPr sz="1300" smtClean="0">
                <a:latin typeface="Times" pitchFamily="-84" charset="0"/>
              </a:defRPr>
            </a:lvl1pPr>
          </a:lstStyle>
          <a:p>
            <a:pPr>
              <a:defRPr/>
            </a:pPr>
            <a:fld id="{02E03F08-B5EF-4BAD-BA9F-A4CE855FA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9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pitchFamily="-84" charset="0"/>
              </a:defRPr>
            </a:lvl1pPr>
          </a:lstStyle>
          <a:p>
            <a:pPr>
              <a:defRPr/>
            </a:pPr>
            <a:fld id="{1A8CC12B-A0C8-40E5-BC50-367D197F5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8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3ABDCEC-605F-43B1-BAF5-42F1F211E076}" type="slidenum">
              <a:rPr lang="en-US">
                <a:latin typeface="Times" pitchFamily="-84" charset="0"/>
              </a:rPr>
              <a:pPr/>
              <a:t>1</a:t>
            </a:fld>
            <a:endParaRPr lang="en-US">
              <a:latin typeface="Times" pitchFamily="-8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C676AF-E124-45E2-A5FE-3E9E05007CA5}" type="slidenum">
              <a:rPr lang="en-US">
                <a:latin typeface="Times" pitchFamily="-84" charset="0"/>
              </a:rPr>
              <a:pPr/>
              <a:t>13</a:t>
            </a:fld>
            <a:endParaRPr lang="en-US">
              <a:latin typeface="Times" pitchFamily="-8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49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2E4943F-BE8F-4EB1-AAFC-8058EC125812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58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0913" eaLnBrk="0" hangingPunct="0"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r" defTabSz="9509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2E4943F-BE8F-4EB1-AAFC-8058EC125812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2543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081F96-4603-481D-B9BA-10DC99035AA8}" type="slidenum">
              <a:rPr lang="en-US">
                <a:latin typeface="Times" pitchFamily="-84" charset="0"/>
              </a:rPr>
              <a:pPr/>
              <a:t>7</a:t>
            </a:fld>
            <a:endParaRPr lang="en-US">
              <a:latin typeface="Times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66242-1781-469F-98AB-8758ABE7B95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Title:  Competing for customers</a:t>
            </a:r>
          </a:p>
          <a:p>
            <a:r>
              <a:rPr lang="en-US" altLang="en-US"/>
              <a:t>Text only:  About 1 in 7 Americans has a disability</a:t>
            </a:r>
          </a:p>
          <a:p>
            <a:r>
              <a:rPr lang="en-US" altLang="en-US"/>
              <a:t>About 1 in 3 Americans has a family member or coworker with a disability</a:t>
            </a:r>
          </a:p>
        </p:txBody>
      </p:sp>
    </p:spTree>
    <p:extLst>
      <p:ext uri="{BB962C8B-B14F-4D97-AF65-F5344CB8AC3E}">
        <p14:creationId xmlns:p14="http://schemas.microsoft.com/office/powerpoint/2010/main" val="350035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E3024-93AA-47C5-B24B-8B0BBF5D245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Title:  Designing for “average” users…Some of us are just a little more average than others…</a:t>
            </a:r>
            <a:r>
              <a:rPr lang="en-US" altLang="en-US"/>
              <a:t> Age, disabilities, and situations make each of us unique…</a:t>
            </a:r>
          </a:p>
          <a:p>
            <a:r>
              <a:rPr lang="en-US" altLang="en-US"/>
              <a:t>Image:  photo of male pedestrian and female jogger in shorts and t-shirts waiting at a street crossing.  The man is very overweight, while the woman is very thin.</a:t>
            </a:r>
          </a:p>
          <a:p>
            <a:endParaRPr lang="en-US" altLang="en-US">
              <a:cs typeface="Arial" pitchFamily="34" charset="0"/>
            </a:endParaRPr>
          </a:p>
          <a:p>
            <a:endParaRPr lang="en-US" altLang="en-US">
              <a:cs typeface="Arial" pitchFamily="34" charset="0"/>
            </a:endParaRPr>
          </a:p>
          <a:p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3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21ECBA-9677-4886-90A2-0686643E662E}" type="slidenum">
              <a:rPr lang="en-US">
                <a:latin typeface="Times" pitchFamily="-84" charset="0"/>
              </a:rPr>
              <a:pPr/>
              <a:t>10</a:t>
            </a:fld>
            <a:endParaRPr lang="en-US">
              <a:latin typeface="Times" pitchFamily="-8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656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F3C85B-82BC-43E2-A7CD-46D861828072}" type="slidenum">
              <a:rPr lang="en-US">
                <a:latin typeface="Times" pitchFamily="-84" charset="0"/>
              </a:rPr>
              <a:pPr/>
              <a:t>11</a:t>
            </a:fld>
            <a:endParaRPr lang="en-US">
              <a:latin typeface="Times" pitchFamily="-8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84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D44BF33-909A-4149-B0F5-5859D7286490}" type="slidenum">
              <a:rPr lang="en-US">
                <a:latin typeface="Times" pitchFamily="-84" charset="0"/>
              </a:rPr>
              <a:pPr/>
              <a:t>12</a:t>
            </a:fld>
            <a:endParaRPr lang="en-US">
              <a:latin typeface="Times" pitchFamily="-8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" pitchFamily="-8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26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C8502-5CE3-4A9C-A2CB-F5999B8E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3343-6240-4863-BA30-244EE5E19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0E82-3A4A-435B-ACB6-CB2EF2BBD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4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58A7-169E-4E65-896E-FE6EBDFEA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5C0167-C7D3-428C-B76D-B290A515A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18726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EEB16-559A-46DE-A390-BE578A135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6766-B53D-47F9-92B5-41AD381FC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860F-A78B-403E-B64B-1BDB58FAB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56E4-BF5B-4F56-8C80-DBF3C020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5314B-3FA7-4749-A563-1DFC58C4D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A62F-0B62-42E5-9920-12C8CE3C1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5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A9904-D107-4BB6-ADB1-D36E3F627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3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322A7-9C39-4E4A-8A36-62630338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6D4AB8E-77DD-4337-BA0C-025249E76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10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jpeg"/><Relationship Id="rId5" Type="http://schemas.openxmlformats.org/officeDocument/2006/relationships/tags" Target="../tags/tag10.xml"/><Relationship Id="rId10" Type="http://schemas.openxmlformats.org/officeDocument/2006/relationships/image" Target="../media/image8.png"/><Relationship Id="rId4" Type="http://schemas.openxmlformats.org/officeDocument/2006/relationships/tags" Target="../tags/tag9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gif"/><Relationship Id="rId4" Type="http://schemas.openxmlformats.org/officeDocument/2006/relationships/tags" Target="../tags/tag14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articletree.com/features/visualizing-fittss-law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Vbuk3jizGM&amp;feature=youtu.b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GUI design considerations</a:t>
            </a:r>
            <a:endParaRPr lang="en-US" sz="4000" dirty="0" smtClean="0">
              <a:ea typeface="ＭＳ Ｐゴシック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Dr. Riley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(with some edits by Dr. Yoder)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Affordances: to give a clue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Refers to an attribute of an object that allows people to know how to use it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</a:rPr>
              <a:t>a mouse button invites pushing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</a:rPr>
              <a:t>a door handle affords pulling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Norman (1988) used the term to discuss the design of everyday objects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34" charset="-128"/>
              </a:rPr>
              <a:t>Since then has been popularized in interaction design to discuss how to design interface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ea typeface="ＭＳ Ｐゴシック" pitchFamily="34" charset="-128"/>
              </a:rPr>
              <a:t>E.g. scrollbars to afford moving up and down, icons to afford clicking on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>
                <a:ea typeface="ＭＳ Ｐゴシック" pitchFamily="34" charset="-128"/>
              </a:rPr>
              <a:t>Is the Apple “swipe” on an </a:t>
            </a:r>
            <a:r>
              <a:rPr lang="en-GB" dirty="0" err="1" smtClean="0">
                <a:ea typeface="ＭＳ Ｐゴシック" pitchFamily="34" charset="-128"/>
              </a:rPr>
              <a:t>iPad</a:t>
            </a:r>
            <a:r>
              <a:rPr lang="en-GB" dirty="0" smtClean="0">
                <a:ea typeface="ＭＳ Ｐゴシック" pitchFamily="34" charset="-128"/>
              </a:rPr>
              <a:t> an affordance?</a:t>
            </a:r>
          </a:p>
        </p:txBody>
      </p:sp>
    </p:spTree>
    <p:extLst>
      <p:ext uri="{BB962C8B-B14F-4D97-AF65-F5344CB8AC3E}">
        <p14:creationId xmlns:p14="http://schemas.microsoft.com/office/powerpoint/2010/main" val="8888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Activity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 eaLnBrk="1" hangingPunct="1"/>
            <a:r>
              <a:rPr lang="en-GB" dirty="0" smtClean="0">
                <a:ea typeface="ＭＳ Ｐゴシック" pitchFamily="34" charset="-128"/>
              </a:rPr>
              <a:t>Physical affordances: 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ea typeface="ＭＳ Ｐゴシック" pitchFamily="34" charset="-128"/>
              </a:rPr>
              <a:t>How do the following physical objects afford? Are they obvious?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ea typeface="ＭＳ Ｐゴシック" pitchFamily="34" charset="-128"/>
              </a:rPr>
              <a:t>Are they universally designed?</a:t>
            </a:r>
          </a:p>
          <a:p>
            <a:pPr lvl="1" eaLnBrk="1" hangingPunct="1"/>
            <a:endParaRPr lang="en-GB" dirty="0" smtClean="0">
              <a:ea typeface="ＭＳ Ｐゴシック" pitchFamily="34" charset="-128"/>
            </a:endParaRPr>
          </a:p>
          <a:p>
            <a:pPr lvl="3" eaLnBrk="1" hangingPunct="1"/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7827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863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346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betterimprovement.com/wp-content/uploads/2010/10/33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49939"/>
            <a:ext cx="3639671" cy="23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dia02.hongkiat.com/beautiful-volume-dials-knobs/4-33-beautiful-volume-dial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019300" cy="14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6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Activity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lvl="1" eaLnBrk="1" hangingPunct="1"/>
            <a:r>
              <a:rPr lang="en-GB" dirty="0" smtClean="0">
                <a:ea typeface="ＭＳ Ｐゴシック" pitchFamily="34" charset="-128"/>
              </a:rPr>
              <a:t>Virtual affordances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ea typeface="ＭＳ Ｐゴシック" pitchFamily="34" charset="-128"/>
              </a:rPr>
              <a:t>How do the following screen objects afford?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ea typeface="ＭＳ Ｐゴシック" pitchFamily="34" charset="-128"/>
              </a:rPr>
              <a:t>What if you were a novice user?</a:t>
            </a:r>
          </a:p>
          <a:p>
            <a:pPr lvl="2" eaLnBrk="1" hangingPunct="1">
              <a:buFontTx/>
              <a:buNone/>
            </a:pPr>
            <a:r>
              <a:rPr lang="en-GB" dirty="0" smtClean="0">
                <a:ea typeface="ＭＳ Ｐゴシック" pitchFamily="34" charset="-128"/>
              </a:rPr>
              <a:t>Would you know what to do with them? </a:t>
            </a:r>
          </a:p>
        </p:txBody>
      </p:sp>
      <p:sp>
        <p:nvSpPr>
          <p:cNvPr id="41989" name="AutoShape 5">
            <a:hlinkClick r:id="" action="ppaction://hlinkshowjump?jump=firstslide" highlightClick="1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191000"/>
            <a:ext cx="1042988" cy="1042988"/>
          </a:xfrm>
          <a:prstGeom prst="actionButtonBeginning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24" y="3715714"/>
            <a:ext cx="1905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00871"/>
            <a:ext cx="1883737" cy="27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1.gstatic.com/images?q=tbn:ANd9GcR5WFlpyKcq7AIVszyscbjy8t0TH5rNfaBhvYegVwb-iTHNMVK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82636"/>
            <a:ext cx="2895600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joshualedwell.typepad.com/photos/uncategorized/2007/04/30/do_not_press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590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ea typeface="ＭＳ Ｐゴシック" pitchFamily="34" charset="-128"/>
              </a:rPr>
              <a:t>Activity</a:t>
            </a:r>
            <a:r>
              <a:rPr lang="en-US" sz="4000" dirty="0" smtClean="0">
                <a:ea typeface="ＭＳ Ｐゴシック" pitchFamily="34" charset="-128"/>
              </a:rPr>
              <a:t>: Physical and Perceived Affordances</a:t>
            </a:r>
            <a:endParaRPr lang="en-GB" sz="4000" dirty="0" smtClean="0">
              <a:ea typeface="ＭＳ Ｐゴシック" pitchFamily="34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Consider a “smart” phone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In a small group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Identify any </a:t>
            </a:r>
            <a:r>
              <a:rPr lang="en-US" sz="2400" u="sng" dirty="0" smtClean="0">
                <a:ea typeface="ＭＳ Ｐゴシック" pitchFamily="34" charset="-128"/>
              </a:rPr>
              <a:t>physical affordances</a:t>
            </a:r>
            <a:r>
              <a:rPr lang="en-US" sz="2400" dirty="0" smtClean="0">
                <a:ea typeface="ＭＳ Ｐゴシック" pitchFamily="34" charset="-128"/>
              </a:rPr>
              <a:t> the device has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Identify any perceived or visual affordances the software user interface has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Write these down, to be shared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</p:txBody>
      </p:sp>
      <p:pic>
        <p:nvPicPr>
          <p:cNvPr id="4" name="Picture 2" descr="http://www.blog.theteamw.com/wp-content/uploads/legacy/2011/12/affordanc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23380" cy="56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04446"/>
            <a:ext cx="7772400" cy="105507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Fitts</a:t>
            </a:r>
            <a:r>
              <a:rPr lang="ja-JP" altLang="en-US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altLang="ja-JP" smtClean="0">
                <a:solidFill>
                  <a:schemeClr val="tx1"/>
                </a:solidFill>
                <a:ea typeface="ＭＳ Ｐゴシック" pitchFamily="34" charset="-128"/>
              </a:rPr>
              <a:t> Law </a:t>
            </a:r>
            <a:r>
              <a:rPr lang="en-US" altLang="ja-JP" sz="2954">
                <a:solidFill>
                  <a:schemeClr val="tx1"/>
                </a:solidFill>
                <a:ea typeface="ＭＳ Ｐゴシック" pitchFamily="34" charset="-128"/>
              </a:rPr>
              <a:t>(Paul Fitts 1954)</a:t>
            </a:r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0339" y="1670539"/>
            <a:ext cx="5205046" cy="40092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The law predicts that the time to point at an object using a device is a function </a:t>
            </a:r>
          </a:p>
          <a:p>
            <a:pPr lvl="1">
              <a:lnSpc>
                <a:spcPct val="90000"/>
              </a:lnSpc>
            </a:pPr>
            <a:r>
              <a:rPr lang="en-US" sz="1846" dirty="0">
                <a:ea typeface="ＭＳ Ｐゴシック" pitchFamily="34" charset="-128"/>
              </a:rPr>
              <a:t>Relating the distance from the target object &amp; the object</a:t>
            </a:r>
            <a:r>
              <a:rPr lang="ja-JP" altLang="en-US" sz="1846" dirty="0">
                <a:ea typeface="ＭＳ Ｐゴシック" pitchFamily="34" charset="-128"/>
              </a:rPr>
              <a:t>’</a:t>
            </a:r>
            <a:r>
              <a:rPr lang="en-US" altLang="ja-JP" sz="1846" dirty="0">
                <a:ea typeface="ＭＳ Ｐゴシック" pitchFamily="34" charset="-128"/>
              </a:rPr>
              <a:t>s size.</a:t>
            </a:r>
          </a:p>
          <a:p>
            <a:pPr>
              <a:lnSpc>
                <a:spcPct val="90000"/>
              </a:lnSpc>
            </a:pPr>
            <a:r>
              <a:rPr lang="en-US" altLang="ja-JP" sz="2215" dirty="0">
                <a:ea typeface="ＭＳ Ｐゴシック" pitchFamily="34" charset="-128"/>
              </a:rPr>
              <a:t>Time = a + b log (</a:t>
            </a:r>
            <a:r>
              <a:rPr lang="en-US" altLang="ja-JP" sz="2215" dirty="0" err="1" smtClean="0">
                <a:ea typeface="ＭＳ Ｐゴシック" pitchFamily="34" charset="-128"/>
              </a:rPr>
              <a:t>Dist</a:t>
            </a:r>
            <a:r>
              <a:rPr lang="en-US" altLang="ja-JP" sz="2215" dirty="0" smtClean="0">
                <a:ea typeface="ＭＳ Ｐゴシック" pitchFamily="34" charset="-128"/>
              </a:rPr>
              <a:t>/Width </a:t>
            </a:r>
            <a:r>
              <a:rPr lang="en-US" altLang="ja-JP" sz="2215" dirty="0">
                <a:ea typeface="ＭＳ Ｐゴシック" pitchFamily="34" charset="-128"/>
              </a:rPr>
              <a:t>+ 1)</a:t>
            </a:r>
          </a:p>
          <a:p>
            <a:pPr lvl="1">
              <a:lnSpc>
                <a:spcPct val="90000"/>
              </a:lnSpc>
            </a:pPr>
            <a:r>
              <a:rPr lang="en-US" altLang="ja-JP" sz="1846" dirty="0">
                <a:ea typeface="ＭＳ Ｐゴシック" pitchFamily="34" charset="-128"/>
              </a:rPr>
              <a:t>a and b are constants</a:t>
            </a:r>
          </a:p>
          <a:p>
            <a:pPr lvl="1">
              <a:lnSpc>
                <a:spcPct val="90000"/>
              </a:lnSpc>
            </a:pPr>
            <a:r>
              <a:rPr lang="en-US" altLang="ja-JP" sz="1846" dirty="0" err="1">
                <a:ea typeface="ＭＳ Ｐゴシック" pitchFamily="34" charset="-128"/>
              </a:rPr>
              <a:t>Dist</a:t>
            </a:r>
            <a:r>
              <a:rPr lang="en-US" altLang="ja-JP" sz="1846" dirty="0">
                <a:ea typeface="ＭＳ Ｐゴシック" pitchFamily="34" charset="-128"/>
              </a:rPr>
              <a:t> is the distance the finger needs to move</a:t>
            </a:r>
          </a:p>
          <a:p>
            <a:pPr lvl="1">
              <a:lnSpc>
                <a:spcPct val="90000"/>
              </a:lnSpc>
            </a:pPr>
            <a:r>
              <a:rPr lang="en-US" altLang="ja-JP" sz="1846" dirty="0" smtClean="0">
                <a:ea typeface="ＭＳ Ｐゴシック" pitchFamily="34" charset="-128"/>
              </a:rPr>
              <a:t>Width is across the </a:t>
            </a:r>
            <a:r>
              <a:rPr lang="en-US" altLang="ja-JP" sz="1846" dirty="0">
                <a:ea typeface="ＭＳ Ｐゴシック" pitchFamily="34" charset="-128"/>
              </a:rPr>
              <a:t>tap target</a:t>
            </a:r>
          </a:p>
          <a:p>
            <a:pPr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The further away &amp; the smaller the object</a:t>
            </a:r>
          </a:p>
          <a:p>
            <a:pPr lvl="1">
              <a:lnSpc>
                <a:spcPct val="90000"/>
              </a:lnSpc>
            </a:pPr>
            <a:r>
              <a:rPr lang="en-US" sz="1846" dirty="0">
                <a:ea typeface="ＭＳ Ｐゴシック" pitchFamily="34" charset="-128"/>
              </a:rPr>
              <a:t>the longer the time to locate it and point</a:t>
            </a:r>
          </a:p>
        </p:txBody>
      </p:sp>
      <p:pic>
        <p:nvPicPr>
          <p:cNvPr id="3074" name="Picture 2" descr="http://punchcut.com/sites/punchcut.com/files/pub_fittslaw_primaryinteraction_v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57" y="1278251"/>
            <a:ext cx="3692769" cy="533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Fitts</a:t>
            </a:r>
            <a:r>
              <a:rPr lang="en-US" dirty="0" smtClean="0"/>
              <a:t> Law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40877"/>
            <a:ext cx="7772400" cy="4149969"/>
          </a:xfrm>
        </p:spPr>
        <p:txBody>
          <a:bodyPr/>
          <a:lstStyle/>
          <a:p>
            <a:r>
              <a:rPr lang="en-US" dirty="0" smtClean="0"/>
              <a:t>Bigger doesn’t always mean faster</a:t>
            </a:r>
          </a:p>
          <a:p>
            <a:pPr lvl="1"/>
            <a:r>
              <a:rPr lang="en-US" dirty="0" smtClean="0"/>
              <a:t>It can just mean fewer buttons can be displayed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http://www.particletree.com/features/visualizing-fittss-law/</a:t>
            </a:r>
            <a:endParaRPr lang="en-US" dirty="0"/>
          </a:p>
        </p:txBody>
      </p:sp>
      <p:pic>
        <p:nvPicPr>
          <p:cNvPr id="1026" name="Picture 2" descr="Good for your pixels: The usability of the size of a button is a non-linear relationshi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9" y="2795954"/>
            <a:ext cx="4396154" cy="26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faster?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" y="1881554"/>
            <a:ext cx="7244862" cy="418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Why oh why?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811215"/>
            <a:ext cx="3810000" cy="4079631"/>
          </a:xfrm>
        </p:spPr>
        <p:txBody>
          <a:bodyPr/>
          <a:lstStyle/>
          <a:p>
            <a:pPr eaLnBrk="1" hangingPunct="1"/>
            <a:r>
              <a:rPr lang="en-US" sz="2585" dirty="0">
                <a:ea typeface="ＭＳ Ｐゴシック" pitchFamily="34" charset="-128"/>
              </a:rPr>
              <a:t>What</a:t>
            </a:r>
            <a:r>
              <a:rPr lang="ja-JP" altLang="en-US" sz="2585" dirty="0">
                <a:ea typeface="ＭＳ Ｐゴシック" pitchFamily="34" charset="-128"/>
              </a:rPr>
              <a:t>’</a:t>
            </a:r>
            <a:r>
              <a:rPr lang="en-US" altLang="ja-JP" sz="2585" dirty="0">
                <a:ea typeface="ＭＳ Ｐゴシック" pitchFamily="34" charset="-128"/>
              </a:rPr>
              <a:t>s wrong with Windows’ start button?</a:t>
            </a:r>
          </a:p>
          <a:p>
            <a:pPr lvl="1" eaLnBrk="1" hangingPunct="1"/>
            <a:r>
              <a:rPr lang="en-US" sz="2215" dirty="0">
                <a:ea typeface="ＭＳ Ｐゴシック" pitchFamily="34" charset="-128"/>
              </a:rPr>
              <a:t>Relate it to “</a:t>
            </a:r>
            <a:r>
              <a:rPr lang="en-US" sz="2215" dirty="0" err="1">
                <a:ea typeface="ＭＳ Ｐゴシック" pitchFamily="34" charset="-128"/>
              </a:rPr>
              <a:t>Fitts</a:t>
            </a:r>
            <a:r>
              <a:rPr lang="en-US" sz="2215" dirty="0">
                <a:ea typeface="ＭＳ Ｐゴシック" pitchFamily="34" charset="-128"/>
              </a:rPr>
              <a:t>’ Law”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about slider bars?</a:t>
            </a:r>
          </a:p>
          <a:p>
            <a:pPr eaLnBrk="1" hangingPunct="1"/>
            <a:endParaRPr lang="en-US" sz="2585" dirty="0">
              <a:ea typeface="ＭＳ Ｐゴシック" pitchFamily="34" charset="-128"/>
            </a:endParaRPr>
          </a:p>
        </p:txBody>
      </p:sp>
      <p:pic>
        <p:nvPicPr>
          <p:cNvPr id="4098" name="Picture 2" descr="https://encrypted-tbn2.gstatic.com/images?q=tbn:ANd9GcSDZvpaBGd6bUv5iWxFmCarA_rMB_3HmATirb2vj0wShLf5krLb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1881554"/>
            <a:ext cx="2989385" cy="12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3pr5r64n04s3o.cloudfront.net/articles/079_fitts/scro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3" y="3911641"/>
            <a:ext cx="4310102" cy="21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685800"/>
            <a:ext cx="7772400" cy="6330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92">
                <a:ea typeface="ＭＳ Ｐゴシック" pitchFamily="34" charset="-128"/>
              </a:rPr>
              <a:t>Understand Fitts</a:t>
            </a:r>
            <a:r>
              <a:rPr lang="ja-JP" altLang="en-US" sz="3692">
                <a:ea typeface="ＭＳ Ｐゴシック" pitchFamily="34" charset="-128"/>
              </a:rPr>
              <a:t>’</a:t>
            </a:r>
            <a:r>
              <a:rPr lang="en-US" altLang="ja-JP" sz="3692">
                <a:ea typeface="ＭＳ Ｐゴシック" pitchFamily="34" charset="-128"/>
              </a:rPr>
              <a:t> Law?</a:t>
            </a:r>
            <a:endParaRPr lang="en-US" sz="3692">
              <a:ea typeface="ＭＳ Ｐゴシック" pitchFamily="34" charset="-128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1600200"/>
            <a:ext cx="7772400" cy="42906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Is there a benefit to having a label under the icon on the Windows desktop?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If you have an auto-hidden Taskbar on Windows, how can this be irritating? </a:t>
            </a:r>
          </a:p>
          <a:p>
            <a:pPr lvl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Does this confirm something about </a:t>
            </a:r>
            <a:r>
              <a:rPr lang="en-US" sz="2215" dirty="0" err="1">
                <a:ea typeface="ＭＳ Ｐゴシック" pitchFamily="34" charset="-128"/>
              </a:rPr>
              <a:t>Fitts</a:t>
            </a:r>
            <a:r>
              <a:rPr lang="ja-JP" altLang="en-US" sz="2215" dirty="0">
                <a:ea typeface="ＭＳ Ｐゴシック" pitchFamily="34" charset="-128"/>
              </a:rPr>
              <a:t>’</a:t>
            </a:r>
            <a:r>
              <a:rPr lang="en-US" altLang="ja-JP" sz="2215" dirty="0">
                <a:ea typeface="ＭＳ Ｐゴシック" pitchFamily="34" charset="-128"/>
              </a:rPr>
              <a:t> Law?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How would </a:t>
            </a:r>
            <a:r>
              <a:rPr lang="en-US" sz="2585" dirty="0" err="1">
                <a:ea typeface="ＭＳ Ｐゴシック" pitchFamily="34" charset="-128"/>
              </a:rPr>
              <a:t>Fitts</a:t>
            </a:r>
            <a:r>
              <a:rPr lang="ja-JP" altLang="en-US" sz="2585" dirty="0">
                <a:ea typeface="ＭＳ Ｐゴシック" pitchFamily="34" charset="-128"/>
              </a:rPr>
              <a:t>’</a:t>
            </a:r>
            <a:r>
              <a:rPr lang="en-US" altLang="ja-JP" sz="2585" dirty="0">
                <a:ea typeface="ＭＳ Ｐゴシック" pitchFamily="34" charset="-128"/>
              </a:rPr>
              <a:t> law impact your layout of buttons, fields, etc. in a dialog box?</a:t>
            </a:r>
            <a:endParaRPr lang="en-US" sz="2585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1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Example,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1811215"/>
            <a:ext cx="7772400" cy="3798277"/>
          </a:xfrm>
        </p:spPr>
        <p:txBody>
          <a:bodyPr/>
          <a:lstStyle/>
          <a:p>
            <a:r>
              <a:rPr lang="en-US" dirty="0" smtClean="0"/>
              <a:t>How have they improved the layout in Windows 10 to adhere more closely to </a:t>
            </a:r>
            <a:r>
              <a:rPr lang="en-US" dirty="0" err="1" smtClean="0"/>
              <a:t>Fitts</a:t>
            </a:r>
            <a:r>
              <a:rPr lang="en-US" dirty="0" smtClean="0"/>
              <a:t>’ Law?</a:t>
            </a:r>
            <a:endParaRPr lang="en-US" dirty="0"/>
          </a:p>
        </p:txBody>
      </p:sp>
      <p:pic>
        <p:nvPicPr>
          <p:cNvPr id="2050" name="Picture 2" descr="https://images-na.ssl-images-amazon.com/images/G/01/srrichar/windows8_bg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36632"/>
            <a:ext cx="4572000" cy="33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4738" y="1403350"/>
            <a:ext cx="6994525" cy="40560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In modern software, the user interface code can constitute the majority of the program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Creating a good UI is often harder than writing the software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Often, the user interface is the key to the success or failure of a program</a:t>
            </a:r>
          </a:p>
          <a:p>
            <a:pPr marL="765810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 smtClean="0"/>
              <a:t>Apple did not invent the mouse…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554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Design is Difficult!</a:t>
            </a:r>
          </a:p>
        </p:txBody>
      </p:sp>
    </p:spTree>
    <p:extLst>
      <p:ext uri="{BB962C8B-B14F-4D97-AF65-F5344CB8AC3E}">
        <p14:creationId xmlns:p14="http://schemas.microsoft.com/office/powerpoint/2010/main" val="36275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545123"/>
            <a:ext cx="7772400" cy="1055077"/>
          </a:xfrm>
        </p:spPr>
        <p:txBody>
          <a:bodyPr/>
          <a:lstStyle/>
          <a:p>
            <a:r>
              <a:rPr lang="en-US" dirty="0" smtClean="0"/>
              <a:t>Application of </a:t>
            </a:r>
            <a:r>
              <a:rPr lang="en-US" dirty="0" err="1" smtClean="0"/>
              <a:t>Fitts</a:t>
            </a:r>
            <a:r>
              <a:rPr lang="en-US" dirty="0" smtClean="0"/>
              <a:t>’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implications do the button placements have?</a:t>
            </a:r>
          </a:p>
          <a:p>
            <a:pPr lvl="1"/>
            <a:r>
              <a:rPr lang="en-US" dirty="0" smtClean="0"/>
              <a:t>On the image above</a:t>
            </a:r>
          </a:p>
          <a:p>
            <a:r>
              <a:rPr lang="en-US" dirty="0" smtClean="0"/>
              <a:t>Consider </a:t>
            </a:r>
            <a:r>
              <a:rPr lang="en-US" dirty="0" err="1" smtClean="0"/>
              <a:t>Fitts</a:t>
            </a:r>
            <a:r>
              <a:rPr lang="en-US" dirty="0" smtClean="0"/>
              <a:t>’ Law</a:t>
            </a:r>
          </a:p>
          <a:p>
            <a:r>
              <a:rPr lang="en-US" dirty="0" smtClean="0"/>
              <a:t>How could this be redesigned?  </a:t>
            </a:r>
            <a:endParaRPr lang="en-US" dirty="0"/>
          </a:p>
        </p:txBody>
      </p:sp>
      <p:pic>
        <p:nvPicPr>
          <p:cNvPr id="8196" name="Picture 4" descr="Gmail-archive-vs-report-sp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9" y="1318846"/>
            <a:ext cx="2118946" cy="8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4" y="3217985"/>
            <a:ext cx="6734908" cy="299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UI for cars…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www.youtube.com/watch?v=XVbuk3jizGM&amp;feature=youtu.be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7800" y="404446"/>
            <a:ext cx="8229600" cy="105507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Text Well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73924"/>
            <a:ext cx="8229600" cy="417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Goal: legibility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Font is typeface + size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Factors to consider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Sans serif better than serif on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Not too big, not too small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10 or 12 point is smallest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Extended chunks of bold or italic harder to read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Spacing between lines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Too much and lines don’</a:t>
            </a:r>
            <a:r>
              <a:rPr lang="en-US" altLang="ja-JP" dirty="0" smtClean="0">
                <a:latin typeface="Times New Roman" pitchFamily="18" charset="0"/>
                <a:ea typeface="ＭＳ Ｐゴシック" pitchFamily="34" charset="-128"/>
              </a:rPr>
              <a:t>t group in user’s mind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1" y="474785"/>
            <a:ext cx="4089494" cy="337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4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Using Text Well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59523"/>
            <a:ext cx="7620000" cy="351692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Underlining:  a web-link or emphasis?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Consistency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Common issue on web-pages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Background / font-color combinations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Black on white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Lighter on darker (e.g. presentations in large rooms)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Some you should avoid?</a:t>
            </a:r>
          </a:p>
        </p:txBody>
      </p:sp>
      <p:sp>
        <p:nvSpPr>
          <p:cNvPr id="286737" name="Text Box 17"/>
          <p:cNvSpPr txBox="1">
            <a:spLocks noChangeArrowheads="1"/>
          </p:cNvSpPr>
          <p:nvPr/>
        </p:nvSpPr>
        <p:spPr bwMode="auto">
          <a:xfrm>
            <a:off x="4800600" y="4906108"/>
            <a:ext cx="4114800" cy="43319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15">
                <a:solidFill>
                  <a:schemeClr val="accent2"/>
                </a:solidFill>
              </a:rPr>
              <a:t>Can you read this easily?</a:t>
            </a:r>
          </a:p>
        </p:txBody>
      </p:sp>
      <p:sp>
        <p:nvSpPr>
          <p:cNvPr id="286738" name="Text Box 18"/>
          <p:cNvSpPr txBox="1">
            <a:spLocks noChangeArrowheads="1"/>
          </p:cNvSpPr>
          <p:nvPr/>
        </p:nvSpPr>
        <p:spPr bwMode="auto">
          <a:xfrm>
            <a:off x="4800600" y="5468816"/>
            <a:ext cx="4114800" cy="433196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15">
                <a:solidFill>
                  <a:srgbClr val="FFFF00"/>
                </a:solidFill>
              </a:rPr>
              <a:t>Can you read this easily?</a:t>
            </a:r>
          </a:p>
        </p:txBody>
      </p:sp>
      <p:sp>
        <p:nvSpPr>
          <p:cNvPr id="286739" name="Text Box 19"/>
          <p:cNvSpPr txBox="1">
            <a:spLocks noChangeArrowheads="1"/>
          </p:cNvSpPr>
          <p:nvPr/>
        </p:nvSpPr>
        <p:spPr bwMode="auto">
          <a:xfrm>
            <a:off x="457200" y="5117123"/>
            <a:ext cx="4114800" cy="43319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15">
                <a:solidFill>
                  <a:schemeClr val="bg1"/>
                </a:solidFill>
              </a:rPr>
              <a:t>Can you read this easily?</a:t>
            </a:r>
          </a:p>
        </p:txBody>
      </p:sp>
    </p:spTree>
    <p:extLst>
      <p:ext uri="{BB962C8B-B14F-4D97-AF65-F5344CB8AC3E}">
        <p14:creationId xmlns:p14="http://schemas.microsoft.com/office/powerpoint/2010/main" val="37903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/>
      <p:bldP spid="286737" grpId="0" animBg="1"/>
      <p:bldP spid="286738" grpId="0" animBg="1"/>
      <p:bldP spid="2867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General Guidelines: Text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Keep text to a minimum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50% of </a:t>
            </a:r>
            <a:r>
              <a:rPr lang="en-US" sz="2215">
                <a:ea typeface="ＭＳ Ｐゴシック" pitchFamily="34" charset="-128"/>
              </a:rPr>
              <a:t>what </a:t>
            </a:r>
            <a:r>
              <a:rPr lang="en-US" sz="2215" smtClean="0">
                <a:ea typeface="ＭＳ Ｐゴシック" pitchFamily="34" charset="-128"/>
              </a:rPr>
              <a:t>you</a:t>
            </a:r>
            <a:r>
              <a:rPr lang="en-US" altLang="ja-JP" sz="2215" smtClean="0">
                <a:ea typeface="ＭＳ Ｐゴシック" pitchFamily="34" charset="-128"/>
              </a:rPr>
              <a:t> </a:t>
            </a:r>
            <a:r>
              <a:rPr lang="en-US" altLang="ja-JP" sz="2215">
                <a:ea typeface="ＭＳ Ｐゴシック" pitchFamily="34" charset="-128"/>
              </a:rPr>
              <a:t>had in printed 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Lists not paragraphs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Help users scan for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Good headings and subheadings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Highlight important things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15" dirty="0">
                <a:ea typeface="ＭＳ Ｐゴシック" pitchFamily="34" charset="-128"/>
              </a:rPr>
              <a:t>Good organization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585" dirty="0">
                <a:ea typeface="ＭＳ Ｐゴシック" pitchFamily="34" charset="-128"/>
              </a:rPr>
              <a:t>Divide long blocks into sections or pages</a:t>
            </a:r>
          </a:p>
        </p:txBody>
      </p:sp>
    </p:spTree>
    <p:extLst>
      <p:ext uri="{BB962C8B-B14F-4D97-AF65-F5344CB8AC3E}">
        <p14:creationId xmlns:p14="http://schemas.microsoft.com/office/powerpoint/2010/main" val="25363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2C20C-7457-4661-A601-DAC25E1CB5FD}" type="slidenum">
              <a:rPr lang="en-US"/>
              <a:pPr/>
              <a:t>3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/>
              <a:t>A Spiral Process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User interface development follows a spiral process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Interface analysis (user, task, and environment analysis)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Interface </a:t>
            </a:r>
            <a:r>
              <a:rPr lang="en-US" sz="2000" dirty="0"/>
              <a:t>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Defines a set of interface </a:t>
            </a:r>
            <a:r>
              <a:rPr lang="en-US" sz="1800" u="sng" dirty="0"/>
              <a:t>objects</a:t>
            </a:r>
            <a:r>
              <a:rPr lang="en-US" sz="1800" dirty="0"/>
              <a:t> and </a:t>
            </a:r>
            <a:r>
              <a:rPr lang="en-US" sz="1800" u="sng" dirty="0" smtClean="0"/>
              <a:t>actions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Interface </a:t>
            </a:r>
            <a:r>
              <a:rPr lang="en-US" sz="2000" dirty="0" smtClean="0"/>
              <a:t>implementation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Begins with a </a:t>
            </a:r>
            <a:r>
              <a:rPr lang="en-US" sz="1800" dirty="0" smtClean="0"/>
              <a:t>prototype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Interface validation (testing)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The degree to which the interface is easy to use and easy to learn</a:t>
            </a:r>
          </a:p>
        </p:txBody>
      </p:sp>
      <p:pic>
        <p:nvPicPr>
          <p:cNvPr id="1026" name="Picture 2" descr="http://csis.pace.edu/~marchese/cs615sp/L6New/Image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715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Gestalt</a:t>
            </a:r>
          </a:p>
          <a:p>
            <a:pPr lvl="1"/>
            <a:r>
              <a:rPr lang="en-US" dirty="0" smtClean="0"/>
              <a:t>Proximity</a:t>
            </a:r>
          </a:p>
          <a:p>
            <a:pPr lvl="1"/>
            <a:r>
              <a:rPr lang="en-US" dirty="0" smtClean="0"/>
              <a:t>Similarity</a:t>
            </a:r>
          </a:p>
          <a:p>
            <a:pPr lvl="1"/>
            <a:r>
              <a:rPr lang="en-US" dirty="0" smtClean="0"/>
              <a:t>Closure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Visibility</a:t>
            </a:r>
          </a:p>
          <a:p>
            <a:pPr lvl="1"/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Mapping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i-cdn.phonearena.com/images/articles/86750-image/Home-Scre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3"/>
          <a:stretch/>
        </p:blipFill>
        <p:spPr bwMode="auto">
          <a:xfrm>
            <a:off x="6102627" y="2019301"/>
            <a:ext cx="275453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74738" y="1403350"/>
            <a:ext cx="6994525" cy="40560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In modern software, the user interface code can constitute the majority of the program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Creating a good UI is often harder than writing the software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Often, the user interface is the key to the success or failure of a program</a:t>
            </a:r>
          </a:p>
          <a:p>
            <a:pPr marL="765810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800" dirty="0" smtClean="0"/>
              <a:t>Apple did not invent the mouse…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Computer speed increases by Moore’s law, humans do not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5540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Design is Difficult!</a:t>
            </a:r>
          </a:p>
        </p:txBody>
      </p:sp>
      <p:pic>
        <p:nvPicPr>
          <p:cNvPr id="26781" name="Picture 157" descr="slid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459413"/>
            <a:ext cx="394652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84" name="Picture 160" descr="slide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5459413"/>
            <a:ext cx="40354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the Human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86 Billion Neurons</a:t>
            </a:r>
          </a:p>
          <a:p>
            <a:pPr lvl="1"/>
            <a:r>
              <a:rPr lang="en-US" dirty="0" smtClean="0"/>
              <a:t>The i7 has about 1.7 Billion Transistors</a:t>
            </a:r>
          </a:p>
          <a:p>
            <a:r>
              <a:rPr lang="en-US" dirty="0" smtClean="0"/>
              <a:t>Each neuron is a cell and has additional working parts internally.</a:t>
            </a:r>
          </a:p>
          <a:p>
            <a:r>
              <a:rPr lang="en-US" dirty="0" smtClean="0"/>
              <a:t>Neurons communicate not only electrically, but chemically as well</a:t>
            </a:r>
          </a:p>
          <a:p>
            <a:pPr lvl="1"/>
            <a:r>
              <a:rPr lang="en-US" dirty="0" smtClean="0"/>
              <a:t>Think what drugs do to brains</a:t>
            </a:r>
          </a:p>
          <a:p>
            <a:r>
              <a:rPr lang="en-US" dirty="0" smtClean="0"/>
              <a:t>8 Billion people, each different</a:t>
            </a:r>
          </a:p>
          <a:p>
            <a:pPr lvl="1"/>
            <a:r>
              <a:rPr lang="en-US" dirty="0" smtClean="0"/>
              <a:t>(Even more computers – 10 billion manufactured in one year alone)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106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https://www.extremetech.com/computing/190946-stop-obsessing-over-transistor-counts-theyre-a-terrible-way-of-comparing-chips</a:t>
            </a:r>
          </a:p>
        </p:txBody>
      </p:sp>
    </p:spTree>
    <p:extLst>
      <p:ext uri="{BB962C8B-B14F-4D97-AF65-F5344CB8AC3E}">
        <p14:creationId xmlns:p14="http://schemas.microsoft.com/office/powerpoint/2010/main" val="10912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Rules about Developing for Users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Rule #1: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ea typeface="ＭＳ Ｐゴシック" pitchFamily="34" charset="-128"/>
              </a:rPr>
              <a:t>All users are not like you.</a:t>
            </a:r>
          </a:p>
          <a:p>
            <a:r>
              <a:rPr lang="en-US" smtClean="0">
                <a:ea typeface="ＭＳ Ｐゴシック" pitchFamily="34" charset="-128"/>
              </a:rPr>
              <a:t>Rule #2: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ea typeface="ＭＳ Ｐゴシック" pitchFamily="34" charset="-128"/>
              </a:rPr>
              <a:t>All users are not alike.</a:t>
            </a:r>
          </a:p>
          <a:p>
            <a:r>
              <a:rPr lang="en-US" smtClean="0">
                <a:ea typeface="ＭＳ Ｐゴシック" pitchFamily="34" charset="-128"/>
              </a:rPr>
              <a:t>Consider: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  <a:ea typeface="ＭＳ Ｐゴシック" pitchFamily="34" charset="-128"/>
              </a:rPr>
              <a:t>Physical &amp; cognitive abilities &amp; special needs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  <a:ea typeface="ＭＳ Ｐゴシック" pitchFamily="34" charset="-128"/>
              </a:rPr>
              <a:t>Personality &amp; culture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  <a:ea typeface="ＭＳ Ｐゴシック" pitchFamily="34" charset="-128"/>
              </a:rPr>
              <a:t>Knowledge &amp; skills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  <a:ea typeface="ＭＳ Ｐゴシック" pitchFamily="34" charset="-128"/>
              </a:rPr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Competing for customers 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>
              <a:buClr>
                <a:srgbClr val="C0C0C0"/>
              </a:buClr>
            </a:pPr>
            <a:r>
              <a:rPr lang="en-US" altLang="en-US" sz="3600"/>
              <a:t>About 1 in 7 Americans has a disability</a:t>
            </a:r>
          </a:p>
          <a:p>
            <a:pPr>
              <a:buClr>
                <a:srgbClr val="C0C0C0"/>
              </a:buClr>
            </a:pPr>
            <a:endParaRPr lang="en-US" altLang="en-US" sz="3600"/>
          </a:p>
          <a:p>
            <a:pPr>
              <a:buClr>
                <a:srgbClr val="C0C0C0"/>
              </a:buClr>
            </a:pPr>
            <a:r>
              <a:rPr lang="en-US" altLang="en-US" sz="3600"/>
              <a:t> About 1 in 3 Americans has a family member or coworker with a disability</a:t>
            </a:r>
          </a:p>
          <a:p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29618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 for “average” users</a:t>
            </a: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371600"/>
            <a:ext cx="4038600" cy="4530725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Some of us are just a little more average than others 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US" altLang="en-US" dirty="0">
              <a:latin typeface="Arial" pitchFamily="34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latin typeface="Arial" pitchFamily="34" charset="0"/>
              </a:rPr>
              <a:t>Age, disabilities, and situations make each of us unique…</a:t>
            </a:r>
          </a:p>
        </p:txBody>
      </p:sp>
      <p:pic>
        <p:nvPicPr>
          <p:cNvPr id="354311" name="Picture 7" descr="http://24.media.tumblr.com/4c326a382ae2f95801948e81934ef2b9/tumblr_ms3y0cmVog1scxc2u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427704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5591" y="549592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-George Carlin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92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14937</TotalTime>
  <Words>1027</Words>
  <Application>Microsoft Office PowerPoint</Application>
  <PresentationFormat>On-screen Show (4:3)</PresentationFormat>
  <Paragraphs>170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Tahoma</vt:lpstr>
      <vt:lpstr>Times</vt:lpstr>
      <vt:lpstr>Times New Roman</vt:lpstr>
      <vt:lpstr>Verdana</vt:lpstr>
      <vt:lpstr>Wingdings</vt:lpstr>
      <vt:lpstr>Wingdings 3</vt:lpstr>
      <vt:lpstr>Default Design</vt:lpstr>
      <vt:lpstr>GUI design considerations</vt:lpstr>
      <vt:lpstr>Design is Difficult!</vt:lpstr>
      <vt:lpstr>A Spiral Process</vt:lpstr>
      <vt:lpstr>Layout Principles</vt:lpstr>
      <vt:lpstr>Design is Difficult!</vt:lpstr>
      <vt:lpstr>Complexity of the Human Brain</vt:lpstr>
      <vt:lpstr>Rules about Developing for Users</vt:lpstr>
      <vt:lpstr>Competing for customers </vt:lpstr>
      <vt:lpstr>Designing for “average” users</vt:lpstr>
      <vt:lpstr>Affordances: to give a clue</vt:lpstr>
      <vt:lpstr>Activity</vt:lpstr>
      <vt:lpstr>Activity</vt:lpstr>
      <vt:lpstr>Activity: Physical and Perceived Affordances</vt:lpstr>
      <vt:lpstr>Fitts’ Law (Paul Fitts 1954)</vt:lpstr>
      <vt:lpstr>Fitts Law Limitations</vt:lpstr>
      <vt:lpstr>Which is faster?</vt:lpstr>
      <vt:lpstr>Why oh why?</vt:lpstr>
      <vt:lpstr>Understand Fitts’ Law?</vt:lpstr>
      <vt:lpstr>Example, Windows</vt:lpstr>
      <vt:lpstr>Application of Fitts’ Law</vt:lpstr>
      <vt:lpstr>Case Study</vt:lpstr>
      <vt:lpstr>Using Text Well</vt:lpstr>
      <vt:lpstr>Using Text Well</vt:lpstr>
      <vt:lpstr>General Guidelines: Text</vt:lpstr>
    </vt:vector>
  </TitlesOfParts>
  <Company>COGS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Derek Riley</dc:creator>
  <cp:lastModifiedBy>Yoder, Dr. Josiah</cp:lastModifiedBy>
  <cp:revision>163</cp:revision>
  <cp:lastPrinted>2008-01-18T15:47:19Z</cp:lastPrinted>
  <dcterms:created xsi:type="dcterms:W3CDTF">2001-04-10T10:22:28Z</dcterms:created>
  <dcterms:modified xsi:type="dcterms:W3CDTF">2017-02-02T20:34:23Z</dcterms:modified>
</cp:coreProperties>
</file>