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3"/>
  </p:notesMasterIdLst>
  <p:handoutMasterIdLst>
    <p:handoutMasterId r:id="rId14"/>
  </p:handoutMasterIdLst>
  <p:sldIdLst>
    <p:sldId id="344" r:id="rId2"/>
    <p:sldId id="345" r:id="rId3"/>
    <p:sldId id="362" r:id="rId4"/>
    <p:sldId id="361" r:id="rId5"/>
    <p:sldId id="346" r:id="rId6"/>
    <p:sldId id="347" r:id="rId7"/>
    <p:sldId id="354" r:id="rId8"/>
    <p:sldId id="353" r:id="rId9"/>
    <p:sldId id="351" r:id="rId10"/>
    <p:sldId id="352" r:id="rId11"/>
    <p:sldId id="349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5600AC"/>
    <a:srgbClr val="3400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98" autoAdjust="0"/>
    <p:restoredTop sz="86420" autoAdjust="0"/>
  </p:normalViewPr>
  <p:slideViewPr>
    <p:cSldViewPr>
      <p:cViewPr varScale="1">
        <p:scale>
          <a:sx n="70" d="100"/>
          <a:sy n="70" d="100"/>
        </p:scale>
        <p:origin x="84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338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61E8E6C-6D24-4541-A204-E23D626B8FEC}" type="datetime3">
              <a:rPr lang="en-US"/>
              <a:pPr>
                <a:defRPr/>
              </a:pPr>
              <a:t>6 November 2017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03EDF2C0-2F4B-4B71-B004-4359ACF5A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78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6388" y="0"/>
            <a:ext cx="319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F9E967D0-34A0-4515-8FC1-01D1B5162F55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6388" y="9144000"/>
            <a:ext cx="319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241750D0-5A37-496C-8D4A-655F4C878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343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685800"/>
            <a:ext cx="5029200" cy="3771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5430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F34B0-95B8-4C9F-9A50-6313F06BA1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E52EF-A10E-43BB-A9B2-DFFB0B7938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63E53-167F-4BAA-ABFC-5BE7A88F17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59839-F8F1-41CE-B1BF-57521F736B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61A11-392A-46C6-92E9-DC86A195B0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BE69-73AA-4F90-94F3-BD3EED311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9D1AA-3FA6-4EC6-9560-91AEED6623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8861B-31DE-49EE-B2C3-57377FFC76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ED0FB-BAFF-498D-A100-132445DD18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F63F5-B1DC-414C-B1B5-4369E6278F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DADFC-7FCC-4A18-9DF4-A270F68781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7CFB993-B776-4421-BF1F-9E329D8B19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State Machines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State diagrams</a:t>
            </a:r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9B1E19-40C4-4926-9B77-EAB854A49B1C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543800" cy="1295400"/>
          </a:xfrm>
        </p:spPr>
        <p:txBody>
          <a:bodyPr/>
          <a:lstStyle/>
          <a:p>
            <a:r>
              <a:rPr lang="en-US" sz="2800"/>
              <a:t>In a </a:t>
            </a:r>
            <a:r>
              <a:rPr lang="en-US" sz="2800" i="1"/>
              <a:t>complex</a:t>
            </a:r>
            <a:r>
              <a:rPr lang="en-US" sz="2800"/>
              <a:t> system, different events may cause transitions to different states or to the same state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DD2E00-B815-416A-993B-BBB87101AAA4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4038"/>
            <a:ext cx="7543800" cy="4360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Initial</a:t>
            </a:r>
            <a:r>
              <a:rPr lang="en-US"/>
              <a:t> and </a:t>
            </a:r>
            <a:r>
              <a:rPr lang="en-US" i="1"/>
              <a:t>Final</a:t>
            </a:r>
            <a:r>
              <a:rPr lang="en-US"/>
              <a:t> states may be indicated as follows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8E4623-646D-4717-97E3-859D3CDB6D24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7696200" cy="3902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152400" y="5410200"/>
            <a:ext cx="90460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Initial and Final states are special in that once a system leaves an Initial state, it cannot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return to that state, and once a system achieves a Final state, it stays in that state.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13DE61-9741-4828-AC82-AD2E6A621D63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1295400"/>
          </a:xfrm>
        </p:spPr>
        <p:txBody>
          <a:bodyPr/>
          <a:lstStyle/>
          <a:p>
            <a:r>
              <a:rPr lang="en-US" sz="3100" dirty="0"/>
              <a:t>The State Diagram can be a powerful aid in helping you to define the operation of a Controller</a:t>
            </a:r>
          </a:p>
        </p:txBody>
      </p:sp>
      <p:pic>
        <p:nvPicPr>
          <p:cNvPr id="307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133600"/>
            <a:ext cx="694372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Box 8"/>
          <p:cNvSpPr txBox="1">
            <a:spLocks noChangeArrowheads="1"/>
          </p:cNvSpPr>
          <p:nvPr/>
        </p:nvSpPr>
        <p:spPr bwMode="auto">
          <a:xfrm>
            <a:off x="1143000" y="4572000"/>
            <a:ext cx="67377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State Diagrams illustrate the </a:t>
            </a:r>
            <a:r>
              <a:rPr lang="en-US" u="sng" dirty="0"/>
              <a:t>dynamic behavior of a system </a:t>
            </a:r>
            <a:r>
              <a:rPr lang="en-US" dirty="0"/>
              <a:t>(i.e.</a:t>
            </a:r>
            <a:br>
              <a:rPr lang="en-US" dirty="0"/>
            </a:br>
            <a:r>
              <a:rPr lang="en-US" dirty="0"/>
              <a:t>how a Controller functions) where </a:t>
            </a:r>
            <a:r>
              <a:rPr lang="en-US" b="1" i="1" dirty="0">
                <a:solidFill>
                  <a:srgbClr val="0070C0"/>
                </a:solidFill>
              </a:rPr>
              <a:t>events</a:t>
            </a:r>
            <a:r>
              <a:rPr lang="en-US" dirty="0"/>
              <a:t> (perhaps from the UI) </a:t>
            </a:r>
            <a:br>
              <a:rPr lang="en-US" dirty="0"/>
            </a:br>
            <a:r>
              <a:rPr lang="en-US" dirty="0"/>
              <a:t>trigger </a:t>
            </a:r>
            <a:r>
              <a:rPr lang="en-US" u="sng" dirty="0"/>
              <a:t>one or more</a:t>
            </a:r>
            <a:r>
              <a:rPr lang="en-US" dirty="0"/>
              <a:t> </a:t>
            </a:r>
            <a:r>
              <a:rPr lang="en-US" b="1" i="1" dirty="0">
                <a:solidFill>
                  <a:srgbClr val="00B050"/>
                </a:solidFill>
              </a:rPr>
              <a:t>actions</a:t>
            </a:r>
            <a:r>
              <a:rPr lang="en-US" dirty="0"/>
              <a:t> and cause the system (Controller) </a:t>
            </a:r>
            <a:br>
              <a:rPr lang="en-US" dirty="0"/>
            </a:br>
            <a:r>
              <a:rPr lang="en-US" dirty="0"/>
              <a:t>to change its </a:t>
            </a:r>
            <a:r>
              <a:rPr lang="en-US" b="1" i="1" dirty="0"/>
              <a:t>state</a:t>
            </a:r>
            <a:r>
              <a:rPr lang="en-US" dirty="0"/>
              <a:t>.</a:t>
            </a:r>
          </a:p>
        </p:txBody>
      </p:sp>
      <p:sp>
        <p:nvSpPr>
          <p:cNvPr id="3079" name="Rounded Rectangle 6"/>
          <p:cNvSpPr>
            <a:spLocks noChangeArrowheads="1"/>
          </p:cNvSpPr>
          <p:nvPr/>
        </p:nvSpPr>
        <p:spPr bwMode="auto">
          <a:xfrm>
            <a:off x="3505200" y="2971800"/>
            <a:ext cx="685800" cy="228600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0" name="Rounded Rectangle 7"/>
          <p:cNvSpPr>
            <a:spLocks noChangeArrowheads="1"/>
          </p:cNvSpPr>
          <p:nvPr/>
        </p:nvSpPr>
        <p:spPr bwMode="auto">
          <a:xfrm>
            <a:off x="4267200" y="2971800"/>
            <a:ext cx="685800" cy="228600"/>
          </a:xfrm>
          <a:prstGeom prst="roundRect">
            <a:avLst>
              <a:gd name="adj" fmla="val 16667"/>
            </a:avLst>
          </a:prstGeom>
          <a:solidFill>
            <a:srgbClr val="00B05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23665"/>
            <a:ext cx="3886200" cy="487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48600" cy="1219200"/>
          </a:xfrm>
        </p:spPr>
        <p:txBody>
          <a:bodyPr/>
          <a:lstStyle/>
          <a:p>
            <a:r>
              <a:rPr lang="en-US" sz="2400" b="0" dirty="0"/>
              <a:t>A traffic light controller changes states based on events from a timer that fires at regular intervals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BA2557-5657-4281-A3F5-27AB060A5ED8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12294" name="Picture 11" descr="C:\Documents and Settings\hornick\Local Settings\Temporary Internet Files\Content.IE5\79P9BVPJ\MCj0435238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600200"/>
            <a:ext cx="32512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863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2" y="2590800"/>
            <a:ext cx="74961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10E1CC-BD9F-44FE-8F99-15DD523DA829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1295400"/>
          </a:xfrm>
        </p:spPr>
        <p:txBody>
          <a:bodyPr/>
          <a:lstStyle/>
          <a:p>
            <a:r>
              <a:rPr lang="en-US" sz="3100"/>
              <a:t>A </a:t>
            </a:r>
            <a:r>
              <a:rPr lang="en-US" sz="3100" i="1"/>
              <a:t>guard</a:t>
            </a:r>
            <a:r>
              <a:rPr lang="en-US" sz="3100"/>
              <a:t> may be used to illustrate a condition that must be satisfied before a state transition can occur.</a:t>
            </a:r>
          </a:p>
        </p:txBody>
      </p:sp>
      <p:sp>
        <p:nvSpPr>
          <p:cNvPr id="11271" name="TextBox 8"/>
          <p:cNvSpPr txBox="1">
            <a:spLocks noChangeArrowheads="1"/>
          </p:cNvSpPr>
          <p:nvPr/>
        </p:nvSpPr>
        <p:spPr bwMode="auto">
          <a:xfrm>
            <a:off x="2590800" y="4953000"/>
            <a:ext cx="4429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guard appears in brackets: [&lt;guard&gt;]</a:t>
            </a:r>
          </a:p>
        </p:txBody>
      </p:sp>
      <p:sp>
        <p:nvSpPr>
          <p:cNvPr id="11272" name="Rounded Rectangle 7"/>
          <p:cNvSpPr>
            <a:spLocks noChangeArrowheads="1"/>
          </p:cNvSpPr>
          <p:nvPr/>
        </p:nvSpPr>
        <p:spPr bwMode="auto">
          <a:xfrm>
            <a:off x="3124200" y="2743200"/>
            <a:ext cx="2286000" cy="228600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73" name="Rounded Rectangle 8"/>
          <p:cNvSpPr>
            <a:spLocks noChangeArrowheads="1"/>
          </p:cNvSpPr>
          <p:nvPr/>
        </p:nvSpPr>
        <p:spPr bwMode="auto">
          <a:xfrm>
            <a:off x="4419600" y="2971800"/>
            <a:ext cx="457200" cy="228600"/>
          </a:xfrm>
          <a:prstGeom prst="roundRect">
            <a:avLst>
              <a:gd name="adj" fmla="val 16667"/>
            </a:avLst>
          </a:prstGeom>
          <a:solidFill>
            <a:srgbClr val="00B05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74" name="Rounded Rectangle 9"/>
          <p:cNvSpPr>
            <a:spLocks noChangeArrowheads="1"/>
          </p:cNvSpPr>
          <p:nvPr/>
        </p:nvSpPr>
        <p:spPr bwMode="auto">
          <a:xfrm>
            <a:off x="3124200" y="2971800"/>
            <a:ext cx="1295400" cy="228600"/>
          </a:xfrm>
          <a:prstGeom prst="roundRect">
            <a:avLst>
              <a:gd name="adj" fmla="val 16667"/>
            </a:avLst>
          </a:prstGeom>
          <a:solidFill>
            <a:srgbClr val="FF000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75" name="Rounded Rectangle 10"/>
          <p:cNvSpPr>
            <a:spLocks noChangeArrowheads="1"/>
          </p:cNvSpPr>
          <p:nvPr/>
        </p:nvSpPr>
        <p:spPr bwMode="auto">
          <a:xfrm>
            <a:off x="5867400" y="5029200"/>
            <a:ext cx="1066800" cy="304800"/>
          </a:xfrm>
          <a:prstGeom prst="roundRect">
            <a:avLst>
              <a:gd name="adj" fmla="val 16667"/>
            </a:avLst>
          </a:prstGeom>
          <a:solidFill>
            <a:srgbClr val="FF000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8006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 State Diagram for a light bulb controlled with a toggle switch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42EF05-ADB8-48AE-9322-9D4F01BA774B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1143000" y="4572000"/>
            <a:ext cx="73025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</a:t>
            </a:r>
            <a:r>
              <a:rPr lang="en-US" i="1">
                <a:solidFill>
                  <a:srgbClr val="00B0F0"/>
                </a:solidFill>
              </a:rPr>
              <a:t>event</a:t>
            </a:r>
            <a:r>
              <a:rPr lang="en-US" b="1"/>
              <a:t>  flip switch to ‘1’ </a:t>
            </a:r>
            <a:r>
              <a:rPr lang="en-US"/>
              <a:t>triggers the </a:t>
            </a:r>
            <a:r>
              <a:rPr lang="en-US" i="1">
                <a:solidFill>
                  <a:srgbClr val="00B050"/>
                </a:solidFill>
              </a:rPr>
              <a:t>action</a:t>
            </a:r>
            <a:r>
              <a:rPr lang="en-US"/>
              <a:t> </a:t>
            </a:r>
            <a:r>
              <a:rPr lang="en-US" b="1"/>
              <a:t>current flows </a:t>
            </a:r>
            <a:br>
              <a:rPr lang="en-US" b="1"/>
            </a:br>
            <a:r>
              <a:rPr lang="en-US"/>
              <a:t>and the transition to the </a:t>
            </a:r>
            <a:r>
              <a:rPr lang="en-US" b="1"/>
              <a:t>on</a:t>
            </a:r>
            <a:r>
              <a:rPr lang="en-US"/>
              <a:t> </a:t>
            </a:r>
            <a:r>
              <a:rPr lang="en-US" i="1"/>
              <a:t>state</a:t>
            </a:r>
            <a:r>
              <a:rPr lang="en-US"/>
              <a:t>.</a:t>
            </a:r>
            <a:br>
              <a:rPr lang="en-US"/>
            </a:br>
            <a:endParaRPr lang="en-US"/>
          </a:p>
          <a:p>
            <a:r>
              <a:rPr lang="en-US"/>
              <a:t>The </a:t>
            </a:r>
            <a:r>
              <a:rPr lang="en-US" i="1">
                <a:solidFill>
                  <a:srgbClr val="00B0F0"/>
                </a:solidFill>
              </a:rPr>
              <a:t>event</a:t>
            </a:r>
            <a:r>
              <a:rPr lang="en-US" b="1"/>
              <a:t>  flip switch to ‘0’ </a:t>
            </a:r>
            <a:r>
              <a:rPr lang="en-US"/>
              <a:t>triggers the </a:t>
            </a:r>
            <a:r>
              <a:rPr lang="en-US" i="1">
                <a:solidFill>
                  <a:srgbClr val="00B050"/>
                </a:solidFill>
              </a:rPr>
              <a:t>action</a:t>
            </a:r>
            <a:r>
              <a:rPr lang="en-US"/>
              <a:t> </a:t>
            </a:r>
            <a:r>
              <a:rPr lang="en-US" b="1"/>
              <a:t>current stops flowing</a:t>
            </a:r>
            <a:br>
              <a:rPr lang="en-US" b="1"/>
            </a:br>
            <a:r>
              <a:rPr lang="en-US"/>
              <a:t>and the transition to the </a:t>
            </a:r>
            <a:r>
              <a:rPr lang="en-US" b="1"/>
              <a:t>off</a:t>
            </a:r>
            <a:r>
              <a:rPr lang="en-US"/>
              <a:t> </a:t>
            </a:r>
            <a:r>
              <a:rPr lang="en-US" i="1"/>
              <a:t>state</a:t>
            </a:r>
            <a:r>
              <a:rPr lang="en-US"/>
              <a:t>.</a:t>
            </a:r>
          </a:p>
          <a:p>
            <a:endParaRPr lang="en-US"/>
          </a:p>
        </p:txBody>
      </p:sp>
      <p:pic>
        <p:nvPicPr>
          <p:cNvPr id="410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09800"/>
            <a:ext cx="791845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ounded Rectangle 6"/>
          <p:cNvSpPr>
            <a:spLocks noChangeArrowheads="1"/>
          </p:cNvSpPr>
          <p:nvPr/>
        </p:nvSpPr>
        <p:spPr bwMode="auto">
          <a:xfrm>
            <a:off x="3733800" y="2667000"/>
            <a:ext cx="1295400" cy="228600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04" name="Rounded Rectangle 7"/>
          <p:cNvSpPr>
            <a:spLocks noChangeArrowheads="1"/>
          </p:cNvSpPr>
          <p:nvPr/>
        </p:nvSpPr>
        <p:spPr bwMode="auto">
          <a:xfrm>
            <a:off x="3581400" y="3505200"/>
            <a:ext cx="1676400" cy="228600"/>
          </a:xfrm>
          <a:prstGeom prst="roundRect">
            <a:avLst>
              <a:gd name="adj" fmla="val 16667"/>
            </a:avLst>
          </a:prstGeom>
          <a:solidFill>
            <a:srgbClr val="00B05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05" name="Rounded Rectangle 8"/>
          <p:cNvSpPr>
            <a:spLocks noChangeArrowheads="1"/>
          </p:cNvSpPr>
          <p:nvPr/>
        </p:nvSpPr>
        <p:spPr bwMode="auto">
          <a:xfrm>
            <a:off x="3733800" y="2895600"/>
            <a:ext cx="1066800" cy="228600"/>
          </a:xfrm>
          <a:prstGeom prst="roundRect">
            <a:avLst>
              <a:gd name="adj" fmla="val 16667"/>
            </a:avLst>
          </a:prstGeom>
          <a:solidFill>
            <a:srgbClr val="00B05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06" name="Rounded Rectangle 9"/>
          <p:cNvSpPr>
            <a:spLocks noChangeArrowheads="1"/>
          </p:cNvSpPr>
          <p:nvPr/>
        </p:nvSpPr>
        <p:spPr bwMode="auto">
          <a:xfrm>
            <a:off x="3505200" y="3276600"/>
            <a:ext cx="1295400" cy="228600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 State Diagram for a light bulb controlled with a pushbutton switch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7C2027-C325-4300-8500-7B4E015930D2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1143000" y="4572000"/>
            <a:ext cx="6388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/>
              <a:t>The same </a:t>
            </a:r>
            <a:r>
              <a:rPr lang="en-US" i="1" u="sng" dirty="0">
                <a:solidFill>
                  <a:srgbClr val="00B0F0"/>
                </a:solidFill>
              </a:rPr>
              <a:t>event</a:t>
            </a:r>
            <a:r>
              <a:rPr lang="en-US" b="1" u="sng" dirty="0"/>
              <a:t> </a:t>
            </a:r>
            <a:r>
              <a:rPr lang="en-US" dirty="0"/>
              <a:t>(</a:t>
            </a:r>
            <a:r>
              <a:rPr lang="en-US" b="1" dirty="0"/>
              <a:t>button pressed</a:t>
            </a:r>
            <a:r>
              <a:rPr lang="en-US" dirty="0"/>
              <a:t>) triggers </a:t>
            </a:r>
            <a:r>
              <a:rPr lang="en-US" u="sng" dirty="0"/>
              <a:t>different </a:t>
            </a:r>
            <a:r>
              <a:rPr lang="en-US" i="1" u="sng" dirty="0">
                <a:solidFill>
                  <a:srgbClr val="00B050"/>
                </a:solidFill>
              </a:rPr>
              <a:t>actions </a:t>
            </a:r>
          </a:p>
          <a:p>
            <a:r>
              <a:rPr lang="en-US" i="1" dirty="0"/>
              <a:t>depending upon its current </a:t>
            </a:r>
            <a:r>
              <a:rPr lang="en-US" b="1" i="1" dirty="0"/>
              <a:t>state</a:t>
            </a:r>
            <a:r>
              <a:rPr lang="en-US" dirty="0"/>
              <a:t>.</a:t>
            </a:r>
          </a:p>
        </p:txBody>
      </p:sp>
      <p:pic>
        <p:nvPicPr>
          <p:cNvPr id="51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133600"/>
            <a:ext cx="7024688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ounded Rectangle 6"/>
          <p:cNvSpPr>
            <a:spLocks noChangeArrowheads="1"/>
          </p:cNvSpPr>
          <p:nvPr/>
        </p:nvSpPr>
        <p:spPr bwMode="auto">
          <a:xfrm>
            <a:off x="3962400" y="2514600"/>
            <a:ext cx="1295400" cy="228600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128" name="Rounded Rectangle 7"/>
          <p:cNvSpPr>
            <a:spLocks noChangeArrowheads="1"/>
          </p:cNvSpPr>
          <p:nvPr/>
        </p:nvSpPr>
        <p:spPr bwMode="auto">
          <a:xfrm>
            <a:off x="3962400" y="2743200"/>
            <a:ext cx="1066800" cy="228600"/>
          </a:xfrm>
          <a:prstGeom prst="roundRect">
            <a:avLst>
              <a:gd name="adj" fmla="val 16667"/>
            </a:avLst>
          </a:prstGeom>
          <a:solidFill>
            <a:srgbClr val="00B05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129" name="Rounded Rectangle 8"/>
          <p:cNvSpPr>
            <a:spLocks noChangeArrowheads="1"/>
          </p:cNvSpPr>
          <p:nvPr/>
        </p:nvSpPr>
        <p:spPr bwMode="auto">
          <a:xfrm>
            <a:off x="3886200" y="3048000"/>
            <a:ext cx="1203325" cy="228600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130" name="Rounded Rectangle 9"/>
          <p:cNvSpPr>
            <a:spLocks noChangeArrowheads="1"/>
          </p:cNvSpPr>
          <p:nvPr/>
        </p:nvSpPr>
        <p:spPr bwMode="auto">
          <a:xfrm>
            <a:off x="3886200" y="3276600"/>
            <a:ext cx="1524000" cy="228600"/>
          </a:xfrm>
          <a:prstGeom prst="roundRect">
            <a:avLst>
              <a:gd name="adj" fmla="val 16667"/>
            </a:avLst>
          </a:prstGeom>
          <a:solidFill>
            <a:srgbClr val="00B05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34000" y="1579516"/>
            <a:ext cx="3733800" cy="1295400"/>
          </a:xfrm>
        </p:spPr>
        <p:txBody>
          <a:bodyPr/>
          <a:lstStyle/>
          <a:p>
            <a:r>
              <a:rPr lang="en-US" sz="2000" dirty="0"/>
              <a:t>Different events may also cause transitions to the </a:t>
            </a:r>
            <a:r>
              <a:rPr lang="en-US" sz="2000" i="1" dirty="0"/>
              <a:t>same</a:t>
            </a:r>
            <a:r>
              <a:rPr lang="en-US" sz="2000" dirty="0"/>
              <a:t> state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2E16E6-7C94-4ECA-8D53-9877834900FF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152400"/>
            <a:ext cx="381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US" sz="20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Different events may cause transitions to different states</a:t>
            </a:r>
          </a:p>
        </p:txBody>
      </p:sp>
      <p:sp>
        <p:nvSpPr>
          <p:cNvPr id="6152" name="TextBox 5"/>
          <p:cNvSpPr txBox="1">
            <a:spLocks noChangeArrowheads="1"/>
          </p:cNvSpPr>
          <p:nvPr/>
        </p:nvSpPr>
        <p:spPr bwMode="auto">
          <a:xfrm>
            <a:off x="685800" y="4495800"/>
            <a:ext cx="31242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However, state transitions must be </a:t>
            </a:r>
            <a:r>
              <a:rPr lang="en-US" b="1">
                <a:solidFill>
                  <a:srgbClr val="FF0000"/>
                </a:solidFill>
              </a:rPr>
              <a:t>deterministic</a:t>
            </a:r>
            <a:r>
              <a:rPr lang="en-US">
                <a:solidFill>
                  <a:srgbClr val="FF0000"/>
                </a:solidFill>
              </a:rPr>
              <a:t>; that is, the </a:t>
            </a:r>
            <a:r>
              <a:rPr lang="en-US" b="1">
                <a:solidFill>
                  <a:srgbClr val="FF0000"/>
                </a:solidFill>
              </a:rPr>
              <a:t>same</a:t>
            </a:r>
            <a:r>
              <a:rPr lang="en-US">
                <a:solidFill>
                  <a:srgbClr val="FF0000"/>
                </a:solidFill>
              </a:rPr>
              <a:t> event</a:t>
            </a:r>
            <a:br>
              <a:rPr lang="en-US">
                <a:solidFill>
                  <a:srgbClr val="FF0000"/>
                </a:solidFill>
              </a:rPr>
            </a:br>
            <a:r>
              <a:rPr lang="en-US" u="sng">
                <a:solidFill>
                  <a:srgbClr val="FF0000"/>
                </a:solidFill>
              </a:rPr>
              <a:t>cannot</a:t>
            </a:r>
            <a:r>
              <a:rPr lang="en-US">
                <a:solidFill>
                  <a:srgbClr val="FF0000"/>
                </a:solidFill>
              </a:rPr>
              <a:t> cause a transition from one given state to </a:t>
            </a:r>
            <a:r>
              <a:rPr lang="en-US" u="sng">
                <a:solidFill>
                  <a:srgbClr val="FF0000"/>
                </a:solidFill>
              </a:rPr>
              <a:t>more than one</a:t>
            </a:r>
            <a:r>
              <a:rPr lang="en-US">
                <a:solidFill>
                  <a:srgbClr val="FF0000"/>
                </a:solidFill>
              </a:rPr>
              <a:t> subsequent state.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254034"/>
            <a:ext cx="3977486" cy="3241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874916"/>
            <a:ext cx="3941762" cy="322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543800" cy="1295400"/>
          </a:xfrm>
        </p:spPr>
        <p:txBody>
          <a:bodyPr/>
          <a:lstStyle/>
          <a:p>
            <a:r>
              <a:rPr lang="en-US" sz="3200"/>
              <a:t>The same event can cause different states to transition to the same state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9D325D-0671-4EF0-9243-ED602413604D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174" name="TextBox 8"/>
          <p:cNvSpPr txBox="1">
            <a:spLocks noChangeArrowheads="1"/>
          </p:cNvSpPr>
          <p:nvPr/>
        </p:nvSpPr>
        <p:spPr bwMode="auto">
          <a:xfrm>
            <a:off x="152400" y="5410200"/>
            <a:ext cx="8789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These state transitions are still </a:t>
            </a:r>
            <a:r>
              <a:rPr lang="en-US" b="1" dirty="0">
                <a:solidFill>
                  <a:srgbClr val="FF0000"/>
                </a:solidFill>
              </a:rPr>
              <a:t>deterministic</a:t>
            </a:r>
            <a:r>
              <a:rPr lang="en-US" dirty="0">
                <a:solidFill>
                  <a:srgbClr val="FF0000"/>
                </a:solidFill>
              </a:rPr>
              <a:t> since the </a:t>
            </a:r>
            <a:r>
              <a:rPr lang="en-US" b="1" dirty="0">
                <a:solidFill>
                  <a:srgbClr val="FF0000"/>
                </a:solidFill>
              </a:rPr>
              <a:t>same</a:t>
            </a:r>
            <a:r>
              <a:rPr lang="en-US" dirty="0">
                <a:solidFill>
                  <a:srgbClr val="FF0000"/>
                </a:solidFill>
              </a:rPr>
              <a:t> event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does </a:t>
            </a:r>
            <a:r>
              <a:rPr lang="en-US" u="sng" dirty="0">
                <a:solidFill>
                  <a:srgbClr val="FF0000"/>
                </a:solidFill>
              </a:rPr>
              <a:t>not</a:t>
            </a:r>
            <a:r>
              <a:rPr lang="en-US" dirty="0">
                <a:solidFill>
                  <a:srgbClr val="FF0000"/>
                </a:solidFill>
              </a:rPr>
              <a:t> cause a transition from one given state to more than one subsequent state.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6019800" cy="3545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543800" cy="1295400"/>
          </a:xfrm>
        </p:spPr>
        <p:txBody>
          <a:bodyPr/>
          <a:lstStyle/>
          <a:p>
            <a:r>
              <a:rPr lang="en-US"/>
              <a:t>It is common for an event to result in an action, but no state transition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0B6F61-B88C-4CA9-8E90-D647C05994BD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33600"/>
            <a:ext cx="6898511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Network">
  <a:themeElements>
    <a:clrScheme name="2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13184</TotalTime>
  <Words>262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Tahoma</vt:lpstr>
      <vt:lpstr>Times New Roman</vt:lpstr>
      <vt:lpstr>Wingdings</vt:lpstr>
      <vt:lpstr>2_Network</vt:lpstr>
      <vt:lpstr>State Machines</vt:lpstr>
      <vt:lpstr>The State Diagram can be a powerful aid in helping you to define the operation of a Controller</vt:lpstr>
      <vt:lpstr>A traffic light controller changes states based on events from a timer that fires at regular intervals</vt:lpstr>
      <vt:lpstr>A guard may be used to illustrate a condition that must be satisfied before a state transition can occur.</vt:lpstr>
      <vt:lpstr>A State Diagram for a light bulb controlled with a toggle switch</vt:lpstr>
      <vt:lpstr>A State Diagram for a light bulb controlled with a pushbutton switch</vt:lpstr>
      <vt:lpstr>Different events may also cause transitions to the same state</vt:lpstr>
      <vt:lpstr>The same event can cause different states to transition to the same state</vt:lpstr>
      <vt:lpstr>It is common for an event to result in an action, but no state transition</vt:lpstr>
      <vt:lpstr>In a complex system, different events may cause transitions to different states or to the same state</vt:lpstr>
      <vt:lpstr>Initial and Final states may be indicated as follows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SE-2030</dc:title>
  <dc:creator>Dr. Mark Hornick;Derek Riley</dc:creator>
  <cp:lastModifiedBy>Derek Riley</cp:lastModifiedBy>
  <cp:revision>897</cp:revision>
  <cp:lastPrinted>1601-01-01T00:00:00Z</cp:lastPrinted>
  <dcterms:created xsi:type="dcterms:W3CDTF">1999-09-06T21:32:20Z</dcterms:created>
  <dcterms:modified xsi:type="dcterms:W3CDTF">2017-11-06T15:00:55Z</dcterms:modified>
</cp:coreProperties>
</file>