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0" r:id="rId1"/>
  </p:sldMasterIdLst>
  <p:notesMasterIdLst>
    <p:notesMasterId r:id="rId14"/>
  </p:notesMasterIdLst>
  <p:handoutMasterIdLst>
    <p:handoutMasterId r:id="rId15"/>
  </p:handoutMasterIdLst>
  <p:sldIdLst>
    <p:sldId id="340" r:id="rId2"/>
    <p:sldId id="303" r:id="rId3"/>
    <p:sldId id="335" r:id="rId4"/>
    <p:sldId id="336" r:id="rId5"/>
    <p:sldId id="352" r:id="rId6"/>
    <p:sldId id="353" r:id="rId7"/>
    <p:sldId id="344" r:id="rId8"/>
    <p:sldId id="345" r:id="rId9"/>
    <p:sldId id="348" r:id="rId10"/>
    <p:sldId id="343" r:id="rId11"/>
    <p:sldId id="349" r:id="rId12"/>
    <p:sldId id="351" r:id="rId13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7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9A0075"/>
    <a:srgbClr val="5600AC"/>
    <a:srgbClr val="340068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889" autoAdjust="0"/>
    <p:restoredTop sz="94689" autoAdjust="0"/>
  </p:normalViewPr>
  <p:slideViewPr>
    <p:cSldViewPr>
      <p:cViewPr varScale="1">
        <p:scale>
          <a:sx n="67" d="100"/>
          <a:sy n="67" d="100"/>
        </p:scale>
        <p:origin x="1324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5" d="100"/>
          <a:sy n="55" d="100"/>
        </p:scale>
        <p:origin x="-1752" y="-78"/>
      </p:cViewPr>
      <p:guideLst>
        <p:guide orient="horz" pos="2927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036623" cy="464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16" tIns="46557" rIns="93116" bIns="46557" numCol="1" anchor="t" anchorCtr="0" compatLnSpc="1">
            <a:prstTxWarp prst="textNoShape">
              <a:avLst/>
            </a:prstTxWarp>
          </a:bodyPr>
          <a:lstStyle>
            <a:lvl1pPr defTabSz="931887" eaLnBrk="1" hangingPunct="1">
              <a:defRPr sz="1200">
                <a:latin typeface="Tahoma" pitchFamily="34" charset="0"/>
                <a:cs typeface="+mn-cs"/>
              </a:defRPr>
            </a:lvl1pPr>
          </a:lstStyle>
          <a:p>
            <a:pPr>
              <a:defRPr/>
            </a:pPr>
            <a:r>
              <a:rPr lang="en-US"/>
              <a:t>SE-2030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3777" y="1"/>
            <a:ext cx="3036623" cy="464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16" tIns="46557" rIns="93116" bIns="46557" numCol="1" anchor="t" anchorCtr="0" compatLnSpc="1">
            <a:prstTxWarp prst="textNoShape">
              <a:avLst/>
            </a:prstTxWarp>
          </a:bodyPr>
          <a:lstStyle>
            <a:lvl1pPr algn="r" defTabSz="931887" eaLnBrk="1" hangingPunct="1">
              <a:defRPr sz="1200">
                <a:latin typeface="Tahoma" pitchFamily="34" charset="0"/>
                <a:cs typeface="+mn-cs"/>
              </a:defRPr>
            </a:lvl1pPr>
          </a:lstStyle>
          <a:p>
            <a:pPr>
              <a:defRPr/>
            </a:pPr>
            <a:fld id="{C6DD7EC7-3D98-4F14-902A-BFBBC5CDFD5B}" type="datetime3">
              <a:rPr lang="en-US" smtClean="0"/>
              <a:t>4 March 2019</a:t>
            </a:fld>
            <a:endParaRPr lang="en-US"/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2195"/>
            <a:ext cx="3036623" cy="464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16" tIns="46557" rIns="93116" bIns="46557" numCol="1" anchor="b" anchorCtr="0" compatLnSpc="1">
            <a:prstTxWarp prst="textNoShape">
              <a:avLst/>
            </a:prstTxWarp>
          </a:bodyPr>
          <a:lstStyle>
            <a:lvl1pPr defTabSz="931887" eaLnBrk="1" hangingPunct="1">
              <a:defRPr sz="1200">
                <a:latin typeface="Tahoma" pitchFamily="34" charset="0"/>
                <a:cs typeface="+mn-cs"/>
              </a:defRPr>
            </a:lvl1pPr>
          </a:lstStyle>
          <a:p>
            <a:pPr>
              <a:defRPr/>
            </a:pPr>
            <a:r>
              <a:rPr lang="en-US"/>
              <a:t>Dr. Josiah Yoder</a:t>
            </a:r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3777" y="8832195"/>
            <a:ext cx="3036623" cy="464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16" tIns="46557" rIns="93116" bIns="46557" numCol="1" anchor="b" anchorCtr="0" compatLnSpc="1">
            <a:prstTxWarp prst="textNoShape">
              <a:avLst/>
            </a:prstTxWarp>
          </a:bodyPr>
          <a:lstStyle>
            <a:lvl1pPr algn="r" defTabSz="931887" eaLnBrk="1" hangingPunct="1">
              <a:defRPr sz="1200">
                <a:latin typeface="Tahoma" panose="020B0604030504040204" pitchFamily="34" charset="0"/>
              </a:defRPr>
            </a:lvl1pPr>
          </a:lstStyle>
          <a:p>
            <a:pPr>
              <a:defRPr/>
            </a:pPr>
            <a:fld id="{29CC30D8-92B8-461C-B7EA-3E98B6613BA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0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68572" cy="4426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8118" tIns="44059" rIns="88118" bIns="44059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b="1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r>
              <a:rPr lang="en-US"/>
              <a:t>SE-2030</a:t>
            </a:r>
          </a:p>
        </p:txBody>
      </p:sp>
      <p:sp>
        <p:nvSpPr>
          <p:cNvPr id="770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44872" y="0"/>
            <a:ext cx="3065528" cy="4426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8118" tIns="44059" rIns="88118" bIns="44059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1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1D4881A4-4A81-4250-ABC0-C512DEF6A874}" type="datetime3">
              <a:rPr lang="en-US" smtClean="0"/>
              <a:t>4 March 2019</a:t>
            </a:fld>
            <a:endParaRPr lang="en-US"/>
          </a:p>
        </p:txBody>
      </p:sp>
      <p:sp>
        <p:nvSpPr>
          <p:cNvPr id="770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9325" y="4426857"/>
            <a:ext cx="5111750" cy="42055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8118" tIns="44059" rIns="88118" bIns="440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770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53714"/>
            <a:ext cx="3068572" cy="4426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8118" tIns="44059" rIns="88118" bIns="44059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b="1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r>
              <a:rPr lang="en-US"/>
              <a:t>Dr. Josiah Yoder</a:t>
            </a:r>
          </a:p>
        </p:txBody>
      </p:sp>
      <p:sp>
        <p:nvSpPr>
          <p:cNvPr id="770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44872" y="8853714"/>
            <a:ext cx="3065528" cy="4426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8118" tIns="44059" rIns="88118" bIns="44059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1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29F16740-955D-4B6F-9A4F-9601E4CE332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pic>
        <p:nvPicPr>
          <p:cNvPr id="13319" name="Picture 8"/>
          <p:cNvPicPr>
            <a:picLocks noRot="1"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5375" y="664029"/>
            <a:ext cx="4819650" cy="365215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hf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16130" indent="-275434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01738" indent="-22034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542433" indent="-22034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1983128" indent="-22034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423823" indent="-22034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864518" indent="-22034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305213" indent="-22034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745908" indent="-22034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US">
                <a:latin typeface="Times New Roman" pitchFamily="18" charset="0"/>
              </a:rPr>
              <a:t>SE-2030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16130" indent="-275434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01738" indent="-22034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542433" indent="-22034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1983128" indent="-22034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423823" indent="-22034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864518" indent="-22034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305213" indent="-22034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745908" indent="-22034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fld id="{D8768168-6EB0-4858-BCC8-D9AC6DE1D44D}" type="datetime3">
              <a:rPr lang="en-US" smtClean="0">
                <a:latin typeface="Times New Roman" pitchFamily="18" charset="0"/>
              </a:rPr>
              <a:t>4 March 2019</a:t>
            </a:fld>
            <a:endParaRPr lang="en-US">
              <a:latin typeface="Times New Roman" pitchFamily="18" charset="0"/>
            </a:endParaRPr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ftr" sz="quarter" idx="4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16130" indent="-275434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01738" indent="-22034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542433" indent="-22034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1983128" indent="-22034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423823" indent="-22034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864518" indent="-22034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305213" indent="-22034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745908" indent="-22034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US">
                <a:latin typeface="Times New Roman" pitchFamily="18" charset="0"/>
              </a:rPr>
              <a:t>Dr. Josiah Yoder</a:t>
            </a:r>
          </a:p>
        </p:txBody>
      </p:sp>
      <p:sp>
        <p:nvSpPr>
          <p:cNvPr id="1741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16130" indent="-275434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01738" indent="-22034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42433" indent="-22034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983128" indent="-22034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423823" indent="-22034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864518" indent="-22034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305213" indent="-22034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745908" indent="-22034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FB754F1-3283-4FAD-B488-8E169AADA1B3}" type="slidenum">
              <a:rPr kumimoji="0" lang="en-US" altLang="en-US" smtClean="0">
                <a:latin typeface="Times New Roman" panose="02020603050405020304" pitchFamily="18" charset="0"/>
              </a:rPr>
              <a:pPr>
                <a:spcBef>
                  <a:spcPct val="0"/>
                </a:spcBef>
              </a:pPr>
              <a:t>2</a:t>
            </a:fld>
            <a:endParaRPr kumimoji="0" lang="en-US" altLang="en-US">
              <a:latin typeface="Times New Roman" panose="02020603050405020304" pitchFamily="18" charset="0"/>
            </a:endParaRPr>
          </a:p>
        </p:txBody>
      </p:sp>
      <p:sp>
        <p:nvSpPr>
          <p:cNvPr id="174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63575"/>
            <a:ext cx="4721225" cy="35417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181100" y="698500"/>
            <a:ext cx="4648200" cy="348615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20484" name="Header Placeholder 3"/>
          <p:cNvSpPr>
            <a:spLocks noGrp="1"/>
          </p:cNvSpPr>
          <p:nvPr>
            <p:ph type="hdr" sz="quarter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16130" indent="-275434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01738" indent="-22034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542433" indent="-22034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1983128" indent="-22034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423823" indent="-22034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864518" indent="-22034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305213" indent="-22034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745908" indent="-22034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US">
                <a:latin typeface="Times New Roman" pitchFamily="18" charset="0"/>
              </a:rPr>
              <a:t>SE-2030</a:t>
            </a:r>
          </a:p>
        </p:txBody>
      </p:sp>
      <p:sp>
        <p:nvSpPr>
          <p:cNvPr id="20485" name="Date Placeholder 4"/>
          <p:cNvSpPr>
            <a:spLocks noGrp="1"/>
          </p:cNvSpPr>
          <p:nvPr>
            <p:ph type="dt" sz="quarter" idx="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16130" indent="-275434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01738" indent="-22034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542433" indent="-22034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1983128" indent="-22034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423823" indent="-22034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864518" indent="-22034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305213" indent="-22034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745908" indent="-22034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fld id="{70F5BC43-F125-40CC-8316-A85818EBAE79}" type="datetime3">
              <a:rPr lang="en-US" smtClean="0">
                <a:latin typeface="Times New Roman" pitchFamily="18" charset="0"/>
              </a:rPr>
              <a:t>4 March 2019</a:t>
            </a:fld>
            <a:endParaRPr lang="en-US">
              <a:latin typeface="Times New Roman" pitchFamily="18" charset="0"/>
            </a:endParaRPr>
          </a:p>
        </p:txBody>
      </p:sp>
      <p:sp>
        <p:nvSpPr>
          <p:cNvPr id="20486" name="Footer Placeholder 5"/>
          <p:cNvSpPr>
            <a:spLocks noGrp="1"/>
          </p:cNvSpPr>
          <p:nvPr>
            <p:ph type="ftr" sz="quarter" idx="4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16130" indent="-275434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01738" indent="-22034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542433" indent="-22034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1983128" indent="-22034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423823" indent="-22034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864518" indent="-22034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305213" indent="-22034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745908" indent="-22034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US">
                <a:latin typeface="Times New Roman" pitchFamily="18" charset="0"/>
              </a:rPr>
              <a:t>Dr. Josiah Yoder</a:t>
            </a:r>
          </a:p>
        </p:txBody>
      </p:sp>
      <p:sp>
        <p:nvSpPr>
          <p:cNvPr id="19463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16130" indent="-275434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01738" indent="-22034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42433" indent="-22034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983128" indent="-22034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423823" indent="-22034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864518" indent="-22034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305213" indent="-22034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745908" indent="-22034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37E6763-5012-4415-88A6-59E1C6751A42}" type="slidenum">
              <a:rPr kumimoji="0" lang="en-US" altLang="en-US" smtClean="0">
                <a:latin typeface="Times New Roman" panose="02020603050405020304" pitchFamily="18" charset="0"/>
              </a:rPr>
              <a:pPr>
                <a:spcBef>
                  <a:spcPct val="0"/>
                </a:spcBef>
              </a:pPr>
              <a:t>3</a:t>
            </a:fld>
            <a:endParaRPr kumimoji="0"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16130" indent="-275434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01738" indent="-22034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542433" indent="-22034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1983128" indent="-22034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423823" indent="-22034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864518" indent="-22034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305213" indent="-22034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745908" indent="-22034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US">
                <a:latin typeface="Times New Roman" pitchFamily="18" charset="0"/>
              </a:rPr>
              <a:t>SE-2030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sz="quarter" idx="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16130" indent="-275434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01738" indent="-22034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542433" indent="-22034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1983128" indent="-22034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423823" indent="-22034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864518" indent="-22034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305213" indent="-22034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745908" indent="-22034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fld id="{70BDC7A4-91C5-4B38-B0D2-4553B900EDAD}" type="datetime3">
              <a:rPr lang="en-US" smtClean="0">
                <a:latin typeface="Times New Roman" pitchFamily="18" charset="0"/>
              </a:rPr>
              <a:t>4 March 2019</a:t>
            </a:fld>
            <a:endParaRPr lang="en-US">
              <a:latin typeface="Times New Roman" pitchFamily="18" charset="0"/>
            </a:endParaRPr>
          </a:p>
        </p:txBody>
      </p:sp>
      <p:sp>
        <p:nvSpPr>
          <p:cNvPr id="21508" name="Rectangle 6"/>
          <p:cNvSpPr>
            <a:spLocks noGrp="1" noChangeArrowheads="1"/>
          </p:cNvSpPr>
          <p:nvPr>
            <p:ph type="ftr" sz="quarter" idx="4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16130" indent="-275434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01738" indent="-22034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542433" indent="-22034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1983128" indent="-22034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423823" indent="-22034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864518" indent="-22034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305213" indent="-22034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745908" indent="-22034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US">
                <a:latin typeface="Times New Roman" pitchFamily="18" charset="0"/>
              </a:rPr>
              <a:t>Dr. Josiah Yoder</a:t>
            </a:r>
          </a:p>
        </p:txBody>
      </p:sp>
      <p:sp>
        <p:nvSpPr>
          <p:cNvPr id="215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16130" indent="-275434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01738" indent="-22034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42433" indent="-22034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983128" indent="-22034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423823" indent="-22034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864518" indent="-22034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305213" indent="-22034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745908" indent="-22034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B8DCA60-412C-4C5A-9D91-66CF68087B38}" type="slidenum">
              <a:rPr kumimoji="0" lang="en-US" altLang="en-US" smtClean="0">
                <a:latin typeface="Times New Roman" panose="02020603050405020304" pitchFamily="18" charset="0"/>
              </a:rPr>
              <a:pPr>
                <a:spcBef>
                  <a:spcPct val="0"/>
                </a:spcBef>
              </a:pPr>
              <a:t>4</a:t>
            </a:fld>
            <a:endParaRPr kumimoji="0" lang="en-US" altLang="en-US">
              <a:latin typeface="Times New Roman" panose="02020603050405020304" pitchFamily="18" charset="0"/>
            </a:endParaRPr>
          </a:p>
        </p:txBody>
      </p:sp>
      <p:sp>
        <p:nvSpPr>
          <p:cNvPr id="215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1100" y="698500"/>
            <a:ext cx="4648200" cy="348615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5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16130" indent="-275434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01738" indent="-22034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542433" indent="-22034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1983128" indent="-22034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423823" indent="-22034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864518" indent="-22034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305213" indent="-22034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745908" indent="-22034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US">
                <a:latin typeface="Times New Roman" pitchFamily="18" charset="0"/>
              </a:rPr>
              <a:t>SE-2030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sz="quarter" idx="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16130" indent="-275434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01738" indent="-22034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542433" indent="-22034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1983128" indent="-22034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423823" indent="-22034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864518" indent="-22034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305213" indent="-22034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745908" indent="-22034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fld id="{A515A9D0-B520-416A-9F0A-E57C01F3BEFF}" type="datetime3">
              <a:rPr lang="en-US" smtClean="0">
                <a:latin typeface="Times New Roman" pitchFamily="18" charset="0"/>
              </a:rPr>
              <a:t>4 March 2019</a:t>
            </a:fld>
            <a:endParaRPr lang="en-US">
              <a:latin typeface="Times New Roman" pitchFamily="18" charset="0"/>
            </a:endParaRPr>
          </a:p>
        </p:txBody>
      </p:sp>
      <p:sp>
        <p:nvSpPr>
          <p:cNvPr id="21508" name="Rectangle 6"/>
          <p:cNvSpPr>
            <a:spLocks noGrp="1" noChangeArrowheads="1"/>
          </p:cNvSpPr>
          <p:nvPr>
            <p:ph type="ftr" sz="quarter" idx="4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16130" indent="-275434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01738" indent="-22034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542433" indent="-22034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1983128" indent="-22034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423823" indent="-22034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864518" indent="-22034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305213" indent="-22034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745908" indent="-22034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US">
                <a:latin typeface="Times New Roman" pitchFamily="18" charset="0"/>
              </a:rPr>
              <a:t>Dr. Josiah Yoder</a:t>
            </a:r>
          </a:p>
        </p:txBody>
      </p:sp>
      <p:sp>
        <p:nvSpPr>
          <p:cNvPr id="215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16130" indent="-275434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01738" indent="-22034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42433" indent="-22034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983128" indent="-22034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423823" indent="-22034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864518" indent="-22034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305213" indent="-22034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745908" indent="-22034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B8DCA60-412C-4C5A-9D91-66CF68087B38}" type="slidenum">
              <a:rPr kumimoji="0" lang="en-US" altLang="en-US" smtClean="0">
                <a:latin typeface="Times New Roman" panose="02020603050405020304" pitchFamily="18" charset="0"/>
              </a:rPr>
              <a:pPr>
                <a:spcBef>
                  <a:spcPct val="0"/>
                </a:spcBef>
              </a:pPr>
              <a:t>5</a:t>
            </a:fld>
            <a:endParaRPr kumimoji="0" lang="en-US" altLang="en-US">
              <a:latin typeface="Times New Roman" panose="02020603050405020304" pitchFamily="18" charset="0"/>
            </a:endParaRPr>
          </a:p>
        </p:txBody>
      </p:sp>
      <p:sp>
        <p:nvSpPr>
          <p:cNvPr id="215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1100" y="698500"/>
            <a:ext cx="4648200" cy="348615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5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93320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ED33AB-4C73-4DAE-ABAA-7B67D9CC0B90}" type="datetime1">
              <a:rPr lang="en-US" altLang="en-US" smtClean="0"/>
              <a:t>3/4/2019</a:t>
            </a:fld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SE-2030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A7C34A-520A-4060-8842-B4884566D31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325601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4C228A-A930-48BB-9B20-B0D9B90F9C34}" type="datetime1">
              <a:rPr lang="en-US" altLang="en-US" smtClean="0"/>
              <a:t>3/4/2019</a:t>
            </a:fld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SE-2030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7D991B-8EA4-4AA4-82B0-D2541D3D784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033104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22238"/>
            <a:ext cx="2057400" cy="600868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22238"/>
            <a:ext cx="6019800" cy="600868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D2D767-6D0E-4BED-B23A-03106FFC2465}" type="datetime1">
              <a:rPr lang="en-US" altLang="en-US" smtClean="0"/>
              <a:t>3/4/2019</a:t>
            </a:fld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SE-2030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4E0AFF-A543-430C-9682-2357935E27D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002123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5879A0-C5A5-48E7-A251-9A8B55B5BFA0}" type="datetime1">
              <a:rPr lang="en-US" altLang="en-US" smtClean="0"/>
              <a:t>3/4/2019</a:t>
            </a:fld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SE-2030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4D7257-EEDA-49B9-9689-D3F33E6D890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623932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C1D519-9CB9-4A6E-9ACE-9764CD65484B}" type="datetime1">
              <a:rPr lang="en-US" altLang="en-US" smtClean="0"/>
              <a:t>3/4/2019</a:t>
            </a:fld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SE-2030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947AC3-3688-4630-9664-EFB1B326FDC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768426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81C4A7-6E23-4D05-AB16-FFCF9CEEA7B4}" type="datetime1">
              <a:rPr lang="en-US" altLang="en-US" smtClean="0"/>
              <a:t>3/4/2019</a:t>
            </a:fld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SE-2030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61B766-E587-4C7C-AC18-383E15149D6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490528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C798F9-C831-4DDB-A7CF-CF111B7489CA}" type="datetime1">
              <a:rPr lang="en-US" altLang="en-US" smtClean="0"/>
              <a:t>3/4/2019</a:t>
            </a:fld>
            <a:endParaRPr lang="en-US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SE-2030</a:t>
            </a:r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929F66-67CA-44DB-A07C-49DA12C10CD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301728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A8D7DA-4ADC-47AB-A2E9-70ACB11B6A94}" type="datetime1">
              <a:rPr lang="en-US" altLang="en-US" smtClean="0"/>
              <a:t>3/4/2019</a:t>
            </a:fld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SE-2030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2D338A-4419-4542-8450-BAD948178D8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372984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4E1C6A-01A6-4977-8306-60C184DE5930}" type="datetime1">
              <a:rPr lang="en-US" altLang="en-US" smtClean="0"/>
              <a:t>3/4/2019</a:t>
            </a:fld>
            <a:endParaRPr lang="en-US" alt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SE-2030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9D08C8-820A-4C95-BDCF-43A7C76B616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375470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8AEE16-9447-43C4-ABC2-6726C6593987}" type="datetime1">
              <a:rPr lang="en-US" altLang="en-US" smtClean="0"/>
              <a:t>3/4/2019</a:t>
            </a:fld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SE-2030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3DC47D-843F-4091-A6E7-69DBE4A8BEE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849768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5D959A-B6DE-4CC3-9C85-6DD5C1EF8420}" type="datetime1">
              <a:rPr lang="en-US" altLang="en-US" smtClean="0"/>
              <a:t>3/4/2019</a:t>
            </a:fld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SE-2030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5B14FA-54B7-4C71-A007-34E77E8D0DA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479470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Line 2"/>
          <p:cNvSpPr>
            <a:spLocks noChangeShapeType="1"/>
          </p:cNvSpPr>
          <p:nvPr/>
        </p:nvSpPr>
        <p:spPr bwMode="auto">
          <a:xfrm>
            <a:off x="7962900" y="152400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2238"/>
            <a:ext cx="754380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19263"/>
            <a:ext cx="8229600" cy="4411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7622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BCEFA315-56A3-44C4-BDEB-44D4A6A799F9}" type="datetime1">
              <a:rPr lang="en-US" altLang="en-US" smtClean="0"/>
              <a:t>3/4/2019</a:t>
            </a:fld>
            <a:endParaRPr lang="en-US" altLang="en-US"/>
          </a:p>
        </p:txBody>
      </p:sp>
      <p:sp>
        <p:nvSpPr>
          <p:cNvPr id="107623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>
                <a:latin typeface="Arial" charset="0"/>
                <a:cs typeface="+mn-cs"/>
              </a:defRPr>
            </a:lvl1pPr>
          </a:lstStyle>
          <a:p>
            <a:pPr>
              <a:defRPr/>
            </a:pPr>
            <a:r>
              <a:rPr lang="en-US" altLang="en-US"/>
              <a:t>SE-2030</a:t>
            </a:r>
          </a:p>
        </p:txBody>
      </p:sp>
      <p:sp>
        <p:nvSpPr>
          <p:cNvPr id="107623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/>
            </a:lvl1pPr>
          </a:lstStyle>
          <a:p>
            <a:pPr>
              <a:defRPr/>
            </a:pPr>
            <a:fld id="{5E5C198F-001F-4B22-9252-5FA3BCD9CDF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pic>
        <p:nvPicPr>
          <p:cNvPr id="1032" name="Picture 40" descr="MSOE Logo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000" y="228600"/>
            <a:ext cx="1066800" cy="1181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274" r:id="rId1"/>
    <p:sldLayoutId id="2147484275" r:id="rId2"/>
    <p:sldLayoutId id="2147484276" r:id="rId3"/>
    <p:sldLayoutId id="2147484277" r:id="rId4"/>
    <p:sldLayoutId id="2147484278" r:id="rId5"/>
    <p:sldLayoutId id="2147484279" r:id="rId6"/>
    <p:sldLayoutId id="2147484280" r:id="rId7"/>
    <p:sldLayoutId id="2147484281" r:id="rId8"/>
    <p:sldLayoutId id="2147484282" r:id="rId9"/>
    <p:sldLayoutId id="2147484283" r:id="rId10"/>
    <p:sldLayoutId id="2147484284" r:id="rId11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anose="05000000000000000000" pitchFamily="2" charset="2"/>
        <a:buChar char="l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92150" indent="-3476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l"/>
        <a:defRPr sz="2600">
          <a:solidFill>
            <a:schemeClr val="tx1"/>
          </a:solidFill>
          <a:latin typeface="+mn-lt"/>
        </a:defRPr>
      </a:lvl2pPr>
      <a:lvl3pPr marL="987425" indent="-2936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anose="05000000000000000000" pitchFamily="2" charset="2"/>
        <a:buChar char="l"/>
        <a:defRPr sz="2300">
          <a:solidFill>
            <a:schemeClr val="tx1"/>
          </a:solidFill>
          <a:latin typeface="+mn-lt"/>
        </a:defRPr>
      </a:lvl3pPr>
      <a:lvl4pPr marL="1281113" indent="-2921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</a:defRPr>
      </a:lvl4pPr>
      <a:lvl5pPr marL="1598613" indent="-315913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</a:defRPr>
      </a:lvl5pPr>
      <a:lvl6pPr marL="20558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130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29702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4274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faculty-web.msoe.edu/yoder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wm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en-US"/>
              <a:t>SE-2030</a:t>
            </a:r>
            <a:br>
              <a:rPr lang="en-US" altLang="en-US"/>
            </a:br>
            <a:r>
              <a:rPr lang="en-US" altLang="en-US"/>
              <a:t>Software Engineering</a:t>
            </a:r>
            <a:br>
              <a:rPr lang="en-US" altLang="en-US"/>
            </a:br>
            <a:r>
              <a:rPr lang="en-US" altLang="en-US"/>
              <a:t>Tools and Practices</a:t>
            </a:r>
          </a:p>
        </p:txBody>
      </p:sp>
      <p:sp>
        <p:nvSpPr>
          <p:cNvPr id="15363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en-US" sz="2000" dirty="0"/>
              <a:t>Instructor: Dr. Yoder</a:t>
            </a:r>
          </a:p>
          <a:p>
            <a:endParaRPr lang="en-US" altLang="en-US" sz="2000" dirty="0"/>
          </a:p>
          <a:p>
            <a:r>
              <a:rPr lang="en-US" altLang="en-US" sz="2000" dirty="0"/>
              <a:t>Slide Credits: Drs. Hornick and Riley</a:t>
            </a:r>
          </a:p>
          <a:p>
            <a:r>
              <a:rPr lang="en-US" altLang="en-US" sz="2000" dirty="0"/>
              <a:t>(Applies all quarter)</a:t>
            </a:r>
          </a:p>
        </p:txBody>
      </p:sp>
      <p:sp>
        <p:nvSpPr>
          <p:cNvPr id="3075" name="Footer Placeholder 3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US" altLang="en-US" dirty="0"/>
              <a:t>SE-2030</a:t>
            </a:r>
          </a:p>
        </p:txBody>
      </p:sp>
      <p:sp>
        <p:nvSpPr>
          <p:cNvPr id="15365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DBD14924-BB3E-47F1-ADEF-877CF42C0E01}" type="slidenum">
              <a:rPr lang="en-US" altLang="en-US" sz="10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1</a:t>
            </a:fld>
            <a:endParaRPr lang="en-US" altLang="en-US" sz="100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3EF926F-7B55-4A96-B9F5-E5027CF789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B9DD88C-79B6-40BB-A52A-C1B21C0A8774}" type="datetime1">
              <a:rPr lang="en-US" altLang="en-US" smtClean="0"/>
              <a:t>3/4/2019</a:t>
            </a:fld>
            <a:endParaRPr lang="en-US" alt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Footer Placeholder 4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US" altLang="en-US" dirty="0"/>
              <a:t>SE-2030</a:t>
            </a:r>
          </a:p>
        </p:txBody>
      </p:sp>
      <p:sp>
        <p:nvSpPr>
          <p:cNvPr id="2560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7D5D49CD-56A3-45D8-A22C-C871D5AA3CF2}" type="slidenum">
              <a:rPr lang="en-US" altLang="en-US" sz="10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10</a:t>
            </a:fld>
            <a:endParaRPr lang="en-US" altLang="en-US" sz="1000"/>
          </a:p>
        </p:txBody>
      </p:sp>
      <p:sp>
        <p:nvSpPr>
          <p:cNvPr id="2560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2238"/>
            <a:ext cx="7543800" cy="1173162"/>
          </a:xfrm>
        </p:spPr>
        <p:txBody>
          <a:bodyPr/>
          <a:lstStyle/>
          <a:p>
            <a:pPr eaLnBrk="1" hangingPunct="1"/>
            <a:r>
              <a:rPr lang="en-US" altLang="en-US"/>
              <a:t>Why do we use processes?</a:t>
            </a:r>
            <a:endParaRPr lang="en-US" altLang="en-US" i="1"/>
          </a:p>
        </p:txBody>
      </p:sp>
      <p:pic>
        <p:nvPicPr>
          <p:cNvPr id="25605" name="Picture 6" descr="C:\Documents and Settings\hornick\Local Settings\Temporary Internet Files\Content.IE5\PFYR14UO\MPj04331800000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2600" y="3429000"/>
            <a:ext cx="3305175" cy="220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381000" y="2514600"/>
            <a:ext cx="4953000" cy="270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/>
            </a:pPr>
            <a:r>
              <a:rPr lang="en-US" sz="2800" kern="0" dirty="0">
                <a:latin typeface="+mn-lt"/>
                <a:cs typeface="+mn-cs"/>
              </a:rPr>
              <a:t>Large software is hard to build as a team</a:t>
            </a:r>
          </a:p>
          <a:p>
            <a:pPr marL="800100" lvl="1" indent="-342900"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/>
            </a:pPr>
            <a:r>
              <a:rPr lang="en-US" sz="2800" kern="0" dirty="0">
                <a:latin typeface="+mn-lt"/>
                <a:cs typeface="+mn-cs"/>
              </a:rPr>
              <a:t>Examples?</a:t>
            </a:r>
          </a:p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/>
            </a:pPr>
            <a:r>
              <a:rPr lang="en-US" sz="2800" b="1" kern="0" dirty="0">
                <a:latin typeface="+mn-lt"/>
                <a:cs typeface="+mn-cs"/>
              </a:rPr>
              <a:t>Practices</a:t>
            </a:r>
            <a:r>
              <a:rPr lang="en-US" sz="2800" kern="0" dirty="0">
                <a:latin typeface="+mn-lt"/>
                <a:cs typeface="+mn-cs"/>
              </a:rPr>
              <a:t> are activities that implement the </a:t>
            </a:r>
            <a:r>
              <a:rPr lang="en-US" sz="2800" b="1" kern="0" dirty="0">
                <a:latin typeface="+mn-lt"/>
                <a:cs typeface="+mn-cs"/>
              </a:rPr>
              <a:t>process</a:t>
            </a:r>
            <a:br>
              <a:rPr lang="en-US" sz="2800" kern="0" dirty="0">
                <a:latin typeface="+mn-lt"/>
                <a:cs typeface="+mn-cs"/>
              </a:rPr>
            </a:br>
            <a:endParaRPr lang="en-US" sz="2600" kern="0" dirty="0">
              <a:latin typeface="+mn-lt"/>
              <a:cs typeface="+mn-cs"/>
            </a:endParaRP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C9B8E78-3F6C-4A80-8EC6-F53AF419B4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FC35A21-9165-41C6-9431-53DB972E1E33}" type="datetime1">
              <a:rPr lang="en-US" altLang="en-US" smtClean="0"/>
              <a:t>3/4/2019</a:t>
            </a:fld>
            <a:endParaRPr lang="en-US" alt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7543800" cy="1295400"/>
          </a:xfrm>
        </p:spPr>
        <p:txBody>
          <a:bodyPr/>
          <a:lstStyle/>
          <a:p>
            <a:r>
              <a:rPr lang="en-US" altLang="en-US" sz="3200" dirty="0"/>
              <a:t>A </a:t>
            </a:r>
            <a:r>
              <a:rPr lang="en-US" altLang="en-US" sz="3200" i="1" dirty="0"/>
              <a:t>Requirement</a:t>
            </a:r>
            <a:r>
              <a:rPr lang="en-US" altLang="en-US" sz="3200" dirty="0"/>
              <a:t> is a specific thing your system must satisfy in order to work correctly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>
          <a:xfrm>
            <a:off x="457200" y="1719263"/>
            <a:ext cx="6858000" cy="4411662"/>
          </a:xfrm>
        </p:spPr>
        <p:txBody>
          <a:bodyPr/>
          <a:lstStyle/>
          <a:p>
            <a:r>
              <a:rPr lang="en-US" altLang="en-US" sz="2800" dirty="0"/>
              <a:t>A Requirement is usually a </a:t>
            </a:r>
            <a:r>
              <a:rPr lang="en-US" altLang="en-US" sz="2800" i="1" dirty="0"/>
              <a:t>single</a:t>
            </a:r>
            <a:r>
              <a:rPr lang="en-US" altLang="en-US" sz="2800" dirty="0"/>
              <a:t> thing </a:t>
            </a:r>
            <a:r>
              <a:rPr lang="en-US" altLang="en-US" sz="2800" i="1" dirty="0"/>
              <a:t>that can be tested </a:t>
            </a:r>
          </a:p>
          <a:p>
            <a:pPr lvl="1"/>
            <a:r>
              <a:rPr lang="en-US" altLang="en-US" sz="2400" dirty="0"/>
              <a:t>to make sure you’ve actually satisfied it</a:t>
            </a:r>
            <a:br>
              <a:rPr lang="en-US" altLang="en-US" sz="2400" dirty="0"/>
            </a:br>
            <a:endParaRPr lang="en-US" altLang="en-US" sz="2400" dirty="0"/>
          </a:p>
          <a:p>
            <a:pPr lvl="1"/>
            <a:r>
              <a:rPr lang="en-US" altLang="en-US" sz="2400" dirty="0">
                <a:solidFill>
                  <a:srgbClr val="0070C0"/>
                </a:solidFill>
              </a:rPr>
              <a:t>When all Requirements are met, your application is complete!</a:t>
            </a:r>
          </a:p>
          <a:p>
            <a:pPr lvl="2"/>
            <a:r>
              <a:rPr lang="en-US" altLang="en-US" sz="2100" dirty="0">
                <a:solidFill>
                  <a:srgbClr val="0070C0"/>
                </a:solidFill>
              </a:rPr>
              <a:t>In theory…</a:t>
            </a:r>
            <a:endParaRPr lang="en-US" altLang="en-US" sz="2100" dirty="0"/>
          </a:p>
          <a:p>
            <a:pPr lvl="1"/>
            <a:endParaRPr lang="en-US" altLang="en-US" sz="2400" dirty="0"/>
          </a:p>
          <a:p>
            <a:r>
              <a:rPr lang="en-US" altLang="en-US" sz="2800" dirty="0"/>
              <a:t>Example requirements???</a:t>
            </a:r>
          </a:p>
          <a:p>
            <a:pPr lvl="1"/>
            <a:r>
              <a:rPr lang="en-US" altLang="en-US" sz="2400" dirty="0"/>
              <a:t>For Uber’s mobile app (for riders)</a:t>
            </a:r>
          </a:p>
          <a:p>
            <a:pPr lvl="1"/>
            <a:r>
              <a:rPr lang="en-US" altLang="en-US" sz="2400" dirty="0"/>
              <a:t>Are your requirements testable?</a:t>
            </a:r>
          </a:p>
        </p:txBody>
      </p:sp>
      <p:sp>
        <p:nvSpPr>
          <p:cNvPr id="614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C8D36D23-3B70-4633-A4BE-D7644314B2BB}" type="slidenum">
              <a:rPr lang="en-US" altLang="en-US" sz="10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11</a:t>
            </a:fld>
            <a:endParaRPr lang="en-US" altLang="en-US" sz="1000"/>
          </a:p>
        </p:txBody>
      </p:sp>
      <p:pic>
        <p:nvPicPr>
          <p:cNvPr id="6149" name="Picture 6" descr="C:\Documents and Settings\hornick\Local Settings\Temporary Internet Files\Content.IE5\8GV4S627\MCj02509220000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2800" y="1981200"/>
            <a:ext cx="1511300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0" name="Picture 9" descr="C:\Documents and Settings\hornick\Local Settings\Temporary Internet Files\Content.IE5\8GV4S627\MCj02403750000[1].wm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600" y="4343400"/>
            <a:ext cx="1146175" cy="1820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CD918B4-C26D-4A14-8987-3387E5D3E5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F6EC19B-2C09-4D4C-9B58-AECDD4D288BB}" type="datetime1">
              <a:rPr lang="en-US" altLang="en-US" smtClean="0"/>
              <a:t>3/4/2019</a:t>
            </a:fld>
            <a:endParaRPr lang="en-US" alt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07CE034-3087-4F26-8BEA-8E604B37B6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SE-2030</a:t>
            </a:r>
          </a:p>
        </p:txBody>
      </p:sp>
    </p:spTree>
    <p:extLst>
      <p:ext uri="{BB962C8B-B14F-4D97-AF65-F5344CB8AC3E}">
        <p14:creationId xmlns:p14="http://schemas.microsoft.com/office/powerpoint/2010/main" val="31064742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What is meant by </a:t>
            </a:r>
            <a:r>
              <a:rPr lang="en-US" altLang="en-US" i="1"/>
              <a:t>Requirements</a:t>
            </a:r>
            <a:r>
              <a:rPr lang="en-US" altLang="en-US"/>
              <a:t>?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457200" y="1719263"/>
            <a:ext cx="5715000" cy="4411662"/>
          </a:xfrm>
        </p:spPr>
        <p:txBody>
          <a:bodyPr/>
          <a:lstStyle/>
          <a:p>
            <a:pPr eaLnBrk="1" hangingPunct="1"/>
            <a:r>
              <a:rPr lang="en-US" altLang="en-US" sz="3200"/>
              <a:t>Statements that qualify </a:t>
            </a:r>
            <a:r>
              <a:rPr lang="en-US" altLang="en-US" sz="3200" b="1"/>
              <a:t>what</a:t>
            </a:r>
            <a:r>
              <a:rPr lang="en-US" altLang="en-US" sz="3200"/>
              <a:t> the program does…</a:t>
            </a:r>
          </a:p>
          <a:p>
            <a:pPr lvl="1" eaLnBrk="1" hangingPunct="1"/>
            <a:r>
              <a:rPr lang="en-US" altLang="en-US" sz="2400"/>
              <a:t>Or </a:t>
            </a:r>
            <a:r>
              <a:rPr lang="en-US" altLang="en-US" sz="2400" i="1"/>
              <a:t>should</a:t>
            </a:r>
            <a:r>
              <a:rPr lang="en-US" altLang="en-US" sz="2400"/>
              <a:t> do</a:t>
            </a:r>
            <a:br>
              <a:rPr lang="en-US" altLang="en-US" sz="2400"/>
            </a:br>
            <a:endParaRPr lang="en-US" altLang="en-US" sz="2400"/>
          </a:p>
          <a:p>
            <a:pPr eaLnBrk="1" hangingPunct="1"/>
            <a:r>
              <a:rPr lang="en-US" altLang="en-US" sz="2800"/>
              <a:t>Sometimes requirements specify what a program </a:t>
            </a:r>
            <a:r>
              <a:rPr lang="en-US" altLang="en-US" sz="2800" b="1"/>
              <a:t>must not </a:t>
            </a:r>
            <a:r>
              <a:rPr lang="en-US" altLang="en-US" sz="2800"/>
              <a:t>or </a:t>
            </a:r>
            <a:r>
              <a:rPr lang="en-US" altLang="en-US" sz="2800" b="1"/>
              <a:t>cannot</a:t>
            </a:r>
            <a:r>
              <a:rPr lang="en-US" altLang="en-US" sz="2800"/>
              <a:t> do</a:t>
            </a:r>
          </a:p>
          <a:p>
            <a:pPr lvl="1" eaLnBrk="1" hangingPunct="1"/>
            <a:r>
              <a:rPr lang="en-US" altLang="en-US" sz="2400"/>
              <a:t>Or </a:t>
            </a:r>
            <a:r>
              <a:rPr lang="en-US" altLang="en-US" sz="2400" i="1"/>
              <a:t>should not </a:t>
            </a:r>
            <a:r>
              <a:rPr lang="en-US" altLang="en-US" sz="2400"/>
              <a:t>do</a:t>
            </a:r>
          </a:p>
          <a:p>
            <a:pPr lvl="1" eaLnBrk="1" hangingPunct="1"/>
            <a:r>
              <a:rPr lang="en-US" altLang="en-US" sz="2400"/>
              <a:t>These are sometimes called inverse requirements</a:t>
            </a:r>
            <a:endParaRPr lang="en-US" altLang="en-US" sz="1200"/>
          </a:p>
        </p:txBody>
      </p:sp>
      <p:sp>
        <p:nvSpPr>
          <p:cNvPr id="819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FA205467-DA63-44C0-B941-3AE27826B3D3}" type="slidenum">
              <a:rPr lang="en-US" altLang="en-US" sz="10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12</a:t>
            </a:fld>
            <a:endParaRPr lang="en-US" altLang="en-US" sz="1000"/>
          </a:p>
        </p:txBody>
      </p:sp>
      <p:pic>
        <p:nvPicPr>
          <p:cNvPr id="8197" name="Picture 10" descr="C:\Documents and Settings\hornick\Local Settings\Temporary Internet Files\Content.IE5\PFYR14UO\MCj02927960000[1].wm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4191000"/>
            <a:ext cx="1905000" cy="191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8" name="Picture 2" descr="C:\Documents and Settings\hornick\Local Settings\Temporary Internet Files\Content.IE5\PFYR14UO\MCBD04956_0000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9100" y="2057400"/>
            <a:ext cx="1906588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638AE08-1455-4922-886C-7DE2248CA7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93CA642-C831-42FD-B234-0F1433B7402D}" type="datetime1">
              <a:rPr lang="en-US" altLang="en-US" smtClean="0"/>
              <a:t>3/4/2019</a:t>
            </a:fld>
            <a:endParaRPr lang="en-US" alt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8E7C556-EC15-4E40-A946-37320410FD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SE-2030</a:t>
            </a:r>
          </a:p>
        </p:txBody>
      </p:sp>
    </p:spTree>
    <p:extLst>
      <p:ext uri="{BB962C8B-B14F-4D97-AF65-F5344CB8AC3E}">
        <p14:creationId xmlns:p14="http://schemas.microsoft.com/office/powerpoint/2010/main" val="39107833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Footer Placeholder 4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US" altLang="en-US" dirty="0"/>
              <a:t>SE-2030</a:t>
            </a:r>
          </a:p>
        </p:txBody>
      </p:sp>
      <p:sp>
        <p:nvSpPr>
          <p:cNvPr id="1638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B3A2A46A-75D3-416D-AA83-A8AA980E28AB}" type="slidenum">
              <a:rPr lang="en-US" altLang="en-US" sz="10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2</a:t>
            </a:fld>
            <a:endParaRPr lang="en-US" altLang="en-US" sz="1000"/>
          </a:p>
        </p:txBody>
      </p:sp>
      <p:sp>
        <p:nvSpPr>
          <p:cNvPr id="1638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2238"/>
            <a:ext cx="7543800" cy="1706562"/>
          </a:xfrm>
        </p:spPr>
        <p:txBody>
          <a:bodyPr/>
          <a:lstStyle/>
          <a:p>
            <a:pPr eaLnBrk="1" hangingPunct="1"/>
            <a:r>
              <a:rPr lang="en-US" altLang="en-US"/>
              <a:t>Essential Info</a:t>
            </a:r>
          </a:p>
        </p:txBody>
      </p:sp>
      <p:sp>
        <p:nvSpPr>
          <p:cNvPr id="1638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47863"/>
            <a:ext cx="8229600" cy="3843337"/>
          </a:xfrm>
        </p:spPr>
        <p:txBody>
          <a:bodyPr/>
          <a:lstStyle/>
          <a:p>
            <a:pPr eaLnBrk="1" hangingPunct="1"/>
            <a:r>
              <a:rPr lang="en-US" altLang="en-US" dirty="0"/>
              <a:t>Instructor: Dr. Josiah Yoder</a:t>
            </a:r>
          </a:p>
          <a:p>
            <a:pPr eaLnBrk="1" hangingPunct="1"/>
            <a:r>
              <a:rPr lang="en-US" altLang="en-US" dirty="0"/>
              <a:t>email: yoder@msoe.edu</a:t>
            </a:r>
          </a:p>
          <a:p>
            <a:pPr eaLnBrk="1" hangingPunct="1"/>
            <a:r>
              <a:rPr lang="en-US" altLang="en-US" dirty="0"/>
              <a:t>Office: L341</a:t>
            </a:r>
          </a:p>
          <a:p>
            <a:pPr eaLnBrk="1" hangingPunct="1"/>
            <a:r>
              <a:rPr lang="en-US" altLang="en-US" dirty="0"/>
              <a:t>See the syllabus for Office Hours</a:t>
            </a:r>
          </a:p>
          <a:p>
            <a:pPr lvl="1" eaLnBrk="1" hangingPunct="1"/>
            <a:r>
              <a:rPr lang="en-US" altLang="en-US" dirty="0"/>
              <a:t>Lets look at it together…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633642E-A661-4A03-B7C9-F95B42A36C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A2D7943-94AB-453B-AE26-3298FEAC6213}" type="datetime1">
              <a:rPr lang="en-US" altLang="en-US" smtClean="0"/>
              <a:t>3/4/2019</a:t>
            </a:fld>
            <a:endParaRPr lang="en-US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Footer Placeholder 5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US" altLang="en-US" dirty="0"/>
              <a:t>SE-2030</a:t>
            </a:r>
          </a:p>
        </p:txBody>
      </p:sp>
      <p:sp>
        <p:nvSpPr>
          <p:cNvPr id="18435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7933141A-52D7-4E10-AA32-ADF290D148D8}" type="slidenum">
              <a:rPr lang="en-US" altLang="en-US" sz="10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3</a:t>
            </a:fld>
            <a:endParaRPr lang="en-US" altLang="en-US" sz="1000"/>
          </a:p>
        </p:txBody>
      </p:sp>
      <p:sp>
        <p:nvSpPr>
          <p:cNvPr id="1843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Grading</a:t>
            </a:r>
          </a:p>
        </p:txBody>
      </p:sp>
      <p:sp>
        <p:nvSpPr>
          <p:cNvPr id="1222659" name="Rectangle 3"/>
          <p:cNvSpPr>
            <a:spLocks noChangeArrowheads="1"/>
          </p:cNvSpPr>
          <p:nvPr/>
        </p:nvSpPr>
        <p:spPr bwMode="auto">
          <a:xfrm>
            <a:off x="495300" y="1600200"/>
            <a:ext cx="8153400" cy="266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endParaRPr lang="en-US" altLang="en-US" sz="2900" dirty="0"/>
          </a:p>
          <a:p>
            <a:pPr eaLnBrk="1" hangingPunct="1">
              <a:lnSpc>
                <a:spcPct val="90000"/>
              </a:lnSpc>
            </a:pPr>
            <a:r>
              <a:rPr lang="en-US" altLang="en-US" sz="2900" dirty="0"/>
              <a:t>Lab assignment submission details will be posted on my faculty-web page.</a:t>
            </a:r>
            <a:br>
              <a:rPr lang="en-US" altLang="en-US" sz="2900" dirty="0"/>
            </a:br>
            <a:r>
              <a:rPr lang="en-US" altLang="en-US" sz="2900" dirty="0"/>
              <a:t>(</a:t>
            </a:r>
            <a:r>
              <a:rPr lang="en-US" altLang="en-US" sz="2900" dirty="0">
                <a:hlinkClick r:id="rId3"/>
              </a:rPr>
              <a:t>http://faculty-web.msoe.edu/yoder</a:t>
            </a:r>
            <a:r>
              <a:rPr lang="en-US" altLang="en-US" sz="2900" dirty="0"/>
              <a:t>)</a:t>
            </a:r>
            <a:br>
              <a:rPr lang="en-US" altLang="en-US" sz="2900" dirty="0"/>
            </a:br>
            <a:r>
              <a:rPr lang="en-US" altLang="en-US" sz="2900" dirty="0"/>
              <a:t>Labs will be due on the first class of the week</a:t>
            </a:r>
            <a:br>
              <a:rPr lang="en-US" altLang="en-US" sz="2500" dirty="0"/>
            </a:br>
            <a:endParaRPr lang="en-US" altLang="en-US" sz="2500" dirty="0"/>
          </a:p>
          <a:p>
            <a:pPr eaLnBrk="1" hangingPunct="1">
              <a:lnSpc>
                <a:spcPct val="90000"/>
              </a:lnSpc>
            </a:pPr>
            <a:r>
              <a:rPr lang="en-US" altLang="en-US" sz="2900" dirty="0"/>
              <a:t>Quizzes (~1 per week) will be on Thursday</a:t>
            </a:r>
            <a:br>
              <a:rPr lang="en-US" altLang="en-US" sz="2900" dirty="0"/>
            </a:br>
            <a:br>
              <a:rPr lang="en-US" altLang="en-US" sz="2900" dirty="0"/>
            </a:br>
            <a:endParaRPr lang="en-US" altLang="en-US" sz="2900" dirty="0"/>
          </a:p>
          <a:p>
            <a:pPr eaLnBrk="1" hangingPunct="1">
              <a:lnSpc>
                <a:spcPct val="90000"/>
              </a:lnSpc>
            </a:pPr>
            <a:r>
              <a:rPr lang="en-US" altLang="en-US" sz="2900" dirty="0"/>
              <a:t>Final exam is cumulative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sz="2900" dirty="0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en-US" sz="2100" dirty="0"/>
          </a:p>
        </p:txBody>
      </p:sp>
      <p:pic>
        <p:nvPicPr>
          <p:cNvPr id="18438" name="Picture 6" descr="C:\Documents and Settings\hornick\Local Settings\Temporary Internet Files\Content.IE5\79P9BVPJ\MCj01569910000[1].wm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0" y="4673600"/>
            <a:ext cx="2035175" cy="2062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866176D-DE86-4AD8-BA09-E39EDE1CCC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A92A048-E6A3-46D7-B5D2-09EFCBE68BE9}" type="datetime1">
              <a:rPr lang="en-US" altLang="en-US" smtClean="0"/>
              <a:t>3/4/2019</a:t>
            </a:fld>
            <a:endParaRPr lang="en-US" alt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26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226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26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226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26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2659" grpId="0" uiExpand="1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Footer Placeholder 5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US" altLang="en-US" dirty="0"/>
              <a:t>SE-2030</a:t>
            </a:r>
          </a:p>
        </p:txBody>
      </p:sp>
      <p:sp>
        <p:nvSpPr>
          <p:cNvPr id="20483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1ABC2EE4-8293-493B-83A2-10E66574F973}" type="slidenum">
              <a:rPr lang="en-US" altLang="en-US" sz="10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4</a:t>
            </a:fld>
            <a:endParaRPr lang="en-US" altLang="en-US" sz="1000"/>
          </a:p>
        </p:txBody>
      </p:sp>
      <p:sp>
        <p:nvSpPr>
          <p:cNvPr id="2048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Grading policy</a:t>
            </a:r>
          </a:p>
        </p:txBody>
      </p:sp>
      <p:sp>
        <p:nvSpPr>
          <p:cNvPr id="1223683" name="Rectangle 3"/>
          <p:cNvSpPr>
            <a:spLocks noChangeArrowheads="1"/>
          </p:cNvSpPr>
          <p:nvPr/>
        </p:nvSpPr>
        <p:spPr bwMode="auto">
          <a:xfrm>
            <a:off x="533400" y="1447800"/>
            <a:ext cx="8153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700" dirty="0"/>
              <a:t>This is a course about teamwork</a:t>
            </a:r>
          </a:p>
          <a:p>
            <a:pPr lvl="1" eaLnBrk="1" hangingPunct="1"/>
            <a:r>
              <a:rPr lang="en-US" altLang="en-US" sz="2700" dirty="0"/>
              <a:t>All team members must contribute</a:t>
            </a:r>
          </a:p>
          <a:p>
            <a:pPr lvl="2" eaLnBrk="1" hangingPunct="1"/>
            <a:r>
              <a:rPr lang="en-US" altLang="en-US" sz="2700" dirty="0"/>
              <a:t>Contributions are documented through Git</a:t>
            </a:r>
          </a:p>
          <a:p>
            <a:pPr lvl="2" eaLnBrk="1" hangingPunct="1"/>
            <a:r>
              <a:rPr lang="en-US" altLang="en-US" sz="2700" dirty="0"/>
              <a:t>My primary role is to mentor you as leaders</a:t>
            </a:r>
          </a:p>
          <a:p>
            <a:pPr lvl="2" eaLnBrk="1" hangingPunct="1"/>
            <a:r>
              <a:rPr lang="en-US" altLang="en-US" sz="2700" dirty="0"/>
              <a:t>Team members could receive different grades</a:t>
            </a:r>
          </a:p>
          <a:p>
            <a:pPr lvl="1" eaLnBrk="1" hangingPunct="1"/>
            <a:endParaRPr lang="en-US" altLang="en-US" sz="2700" dirty="0"/>
          </a:p>
          <a:p>
            <a:pPr lvl="1" eaLnBrk="1" hangingPunct="1"/>
            <a:r>
              <a:rPr lang="en-US" altLang="en-US" sz="2700" dirty="0"/>
              <a:t>All work must be submitted on time to count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z="2700" dirty="0"/>
              <a:t>Unless extenuating circumstances exist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en-US" sz="2100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6BDEADF-0203-4568-A9F9-9FA3A4AB17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75109BD-8FEF-4748-9EB8-9DFE0BED28D1}" type="datetime1">
              <a:rPr lang="en-US" altLang="en-US" smtClean="0"/>
              <a:t>3/4/2019</a:t>
            </a:fld>
            <a:endParaRPr lang="en-US" alt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36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36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236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36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236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36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236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36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236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36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36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3683" grpId="0" uiExpand="1" build="p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Footer Placeholder 5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US" altLang="en-US" dirty="0"/>
              <a:t>SE-2030</a:t>
            </a:r>
          </a:p>
        </p:txBody>
      </p:sp>
      <p:sp>
        <p:nvSpPr>
          <p:cNvPr id="20483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1ABC2EE4-8293-493B-83A2-10E66574F973}" type="slidenum">
              <a:rPr lang="en-US" altLang="en-US" sz="10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5</a:t>
            </a:fld>
            <a:endParaRPr lang="en-US" altLang="en-US" sz="1000"/>
          </a:p>
        </p:txBody>
      </p:sp>
      <p:sp>
        <p:nvSpPr>
          <p:cNvPr id="2048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Grading policy</a:t>
            </a:r>
          </a:p>
        </p:txBody>
      </p:sp>
      <p:sp>
        <p:nvSpPr>
          <p:cNvPr id="1223683" name="Rectangle 3"/>
          <p:cNvSpPr>
            <a:spLocks noChangeArrowheads="1"/>
          </p:cNvSpPr>
          <p:nvPr/>
        </p:nvSpPr>
        <p:spPr bwMode="auto">
          <a:xfrm>
            <a:off x="533400" y="1447800"/>
            <a:ext cx="8153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r>
              <a:rPr lang="en-US" altLang="en-US" sz="2700" b="1" dirty="0"/>
              <a:t>Discussing</a:t>
            </a:r>
            <a:r>
              <a:rPr lang="en-US" altLang="en-US" sz="2700" dirty="0"/>
              <a:t> homework and code with your fellow students is </a:t>
            </a:r>
            <a:r>
              <a:rPr lang="en-US" altLang="en-US" sz="2700" b="1" dirty="0"/>
              <a:t>encouraged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700" b="1" dirty="0"/>
              <a:t>Sharing </a:t>
            </a:r>
            <a:r>
              <a:rPr lang="en-US" altLang="en-US" sz="2700" dirty="0"/>
              <a:t>code (even by showing it on your screen) is a violation of course policy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700" b="1" dirty="0"/>
              <a:t>You should copy</a:t>
            </a:r>
            <a:r>
              <a:rPr lang="en-US" altLang="en-US" sz="2700" dirty="0"/>
              <a:t> the URL into your code </a:t>
            </a:r>
            <a:r>
              <a:rPr lang="en-US" altLang="en-US" sz="2700" b="1" dirty="0"/>
              <a:t>before </a:t>
            </a:r>
            <a:r>
              <a:rPr lang="en-US" altLang="en-US" sz="2700" dirty="0"/>
              <a:t>copying even a single method call from stack overflow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700" dirty="0"/>
              <a:t>You must have a </a:t>
            </a:r>
            <a:r>
              <a:rPr lang="en-US" altLang="en-US" sz="2700" b="1" dirty="0"/>
              <a:t>passing grade on the exams</a:t>
            </a:r>
            <a:r>
              <a:rPr lang="en-US" altLang="en-US" sz="2700" dirty="0"/>
              <a:t> to pass the class.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en-US" sz="2100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26B0AFB-6A66-4281-99BF-2345448A5D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99A7469-4F6A-4DB6-BC83-80F5CC2FCA2A}" type="datetime1">
              <a:rPr lang="en-US" altLang="en-US" smtClean="0"/>
              <a:t>3/4/2019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1104965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36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236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36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236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36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236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36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3683" grpId="0" uiExpand="1" build="p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7C8B89F3-CA84-4FEF-B535-93779461BC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Icebreaker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72DE3DE8-31E6-452C-81E9-16052D31B0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z="3200" b="1" dirty="0"/>
              <a:t>Presenter</a:t>
            </a:r>
          </a:p>
          <a:p>
            <a:pPr lvl="1"/>
            <a:r>
              <a:rPr lang="en-US" sz="2800" dirty="0"/>
              <a:t>Stand (and stay standing until the end)</a:t>
            </a:r>
          </a:p>
          <a:p>
            <a:pPr lvl="1"/>
            <a:r>
              <a:rPr lang="en-US" sz="2800" dirty="0"/>
              <a:t>Say</a:t>
            </a:r>
          </a:p>
          <a:p>
            <a:pPr lvl="2"/>
            <a:r>
              <a:rPr lang="en-US" sz="2400" dirty="0"/>
              <a:t>Name (first and last)</a:t>
            </a:r>
          </a:p>
          <a:p>
            <a:pPr lvl="2"/>
            <a:r>
              <a:rPr lang="en-US" sz="2400" dirty="0"/>
              <a:t>Major</a:t>
            </a:r>
          </a:p>
          <a:p>
            <a:pPr lvl="2"/>
            <a:r>
              <a:rPr lang="en-US" sz="2400" dirty="0"/>
              <a:t>A fun fact about yourself</a:t>
            </a:r>
          </a:p>
          <a:p>
            <a:pPr lvl="0"/>
            <a:r>
              <a:rPr lang="en-US" sz="3200" dirty="0"/>
              <a:t>Everyone else</a:t>
            </a:r>
          </a:p>
          <a:p>
            <a:pPr lvl="1"/>
            <a:r>
              <a:rPr lang="en-US" sz="2800" dirty="0"/>
              <a:t>If you have the fun fact in common, stand</a:t>
            </a:r>
          </a:p>
          <a:p>
            <a:pPr lvl="1"/>
            <a:r>
              <a:rPr lang="en-US" sz="2800" dirty="0"/>
              <a:t>First person to stand becomes next </a:t>
            </a:r>
            <a:r>
              <a:rPr lang="en-US" sz="2800" b="1" dirty="0"/>
              <a:t>presenter</a:t>
            </a:r>
          </a:p>
          <a:p>
            <a:pPr lvl="1"/>
            <a:r>
              <a:rPr lang="en-US" sz="2800" dirty="0"/>
              <a:t>Everyone else sits down</a:t>
            </a:r>
          </a:p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9A60C6-1237-4F1D-8FD1-4082F059A4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F61B766-E587-4C7C-AC18-383E15149D6A}" type="slidenum">
              <a:rPr lang="en-US" altLang="en-US" smtClean="0"/>
              <a:pPr>
                <a:defRPr/>
              </a:pPr>
              <a:t>6</a:t>
            </a:fld>
            <a:endParaRPr lang="en-US" altLang="en-US"/>
          </a:p>
        </p:txBody>
      </p:sp>
      <p:sp>
        <p:nvSpPr>
          <p:cNvPr id="9" name="Date Placeholder 8">
            <a:extLst>
              <a:ext uri="{FF2B5EF4-FFF2-40B4-BE49-F238E27FC236}">
                <a16:creationId xmlns:a16="http://schemas.microsoft.com/office/drawing/2014/main" id="{9E46126B-0410-4A9F-A6E0-1D26BCC7E0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E4C16AC-DB6E-414E-B972-F46FF35090DA}" type="datetime1">
              <a:rPr lang="en-US" altLang="en-US" smtClean="0"/>
              <a:t>3/4/2019</a:t>
            </a:fld>
            <a:endParaRPr lang="en-US" altLang="en-US"/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9A87A3F3-E416-4DB4-8E23-2CD5B6EB2E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SE-2030</a:t>
            </a:r>
          </a:p>
        </p:txBody>
      </p:sp>
    </p:spTree>
    <p:extLst>
      <p:ext uri="{BB962C8B-B14F-4D97-AF65-F5344CB8AC3E}">
        <p14:creationId xmlns:p14="http://schemas.microsoft.com/office/powerpoint/2010/main" val="38747094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Footer Placeholder 4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US" altLang="en-US" dirty="0"/>
              <a:t>SE-2030</a:t>
            </a:r>
          </a:p>
        </p:txBody>
      </p:sp>
      <p:sp>
        <p:nvSpPr>
          <p:cNvPr id="2765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9CEA97AB-5977-4C4C-9FE1-A3272026C0FF}" type="slidenum">
              <a:rPr lang="en-US" altLang="en-US" sz="10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7</a:t>
            </a:fld>
            <a:endParaRPr lang="en-US" altLang="en-US" sz="1000"/>
          </a:p>
        </p:txBody>
      </p:sp>
      <p:sp>
        <p:nvSpPr>
          <p:cNvPr id="27652" name="Rectangle 2"/>
          <p:cNvSpPr>
            <a:spLocks noGrp="1" noChangeArrowheads="1"/>
          </p:cNvSpPr>
          <p:nvPr>
            <p:ph type="title"/>
          </p:nvPr>
        </p:nvSpPr>
        <p:spPr>
          <a:xfrm>
            <a:off x="800100" y="152400"/>
            <a:ext cx="7543800" cy="2362200"/>
          </a:xfrm>
        </p:spPr>
        <p:txBody>
          <a:bodyPr/>
          <a:lstStyle/>
          <a:p>
            <a:pPr eaLnBrk="1" hangingPunct="1"/>
            <a:r>
              <a:rPr lang="en-US" altLang="en-US"/>
              <a:t>What are Software </a:t>
            </a:r>
            <a:r>
              <a:rPr lang="en-US" altLang="en-US" i="1"/>
              <a:t>tools?</a:t>
            </a:r>
            <a:r>
              <a:rPr lang="en-US" altLang="en-US"/>
              <a:t> </a:t>
            </a:r>
            <a:br>
              <a:rPr lang="en-US" altLang="en-US"/>
            </a:br>
            <a:endParaRPr lang="en-US" altLang="en-US"/>
          </a:p>
        </p:txBody>
      </p:sp>
      <p:pic>
        <p:nvPicPr>
          <p:cNvPr id="27653" name="Picture 6" descr="C:\Documents and Settings\hornick\Local Settings\Temporary Internet Files\Content.IE5\PFYR14UO\MPj04317110000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1524000"/>
            <a:ext cx="1524000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228600" y="3919538"/>
            <a:ext cx="8567282" cy="17543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br>
              <a:rPr lang="en-US" altLang="en-US" dirty="0"/>
            </a:br>
            <a:r>
              <a:rPr lang="en-US" altLang="en-US" dirty="0"/>
              <a:t>Describe the tools have you used to develop software in SE 1011, 1021, and 2852.</a:t>
            </a:r>
          </a:p>
          <a:p>
            <a:pPr eaLnBrk="1" hangingPunct="1"/>
            <a:endParaRPr lang="en-US" altLang="en-US" dirty="0"/>
          </a:p>
          <a:p>
            <a:pPr eaLnBrk="1" hangingPunct="1"/>
            <a:r>
              <a:rPr lang="en-US" altLang="en-US" dirty="0"/>
              <a:t>What about these tools improves your ability to develop software? </a:t>
            </a:r>
          </a:p>
          <a:p>
            <a:pPr eaLnBrk="1" hangingPunct="1"/>
            <a:endParaRPr lang="en-US" altLang="en-US" dirty="0"/>
          </a:p>
          <a:p>
            <a:pPr eaLnBrk="1" hangingPunct="1"/>
            <a:r>
              <a:rPr lang="en-US" altLang="en-US" dirty="0"/>
              <a:t>What does it mean to develop good software?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4737980-8C0D-4714-9022-62F8380631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36C9854-F70D-4CAB-B33A-2EB1848C4093}" type="datetime1">
              <a:rPr lang="en-US" altLang="en-US" smtClean="0"/>
              <a:t>3/4/2019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Footer Placeholder 4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US" altLang="en-US" dirty="0"/>
              <a:t>SE-2030</a:t>
            </a:r>
          </a:p>
        </p:txBody>
      </p:sp>
      <p:sp>
        <p:nvSpPr>
          <p:cNvPr id="2355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0E14B9AA-4DAE-475C-8182-09A91135A9B3}" type="slidenum">
              <a:rPr lang="en-US" altLang="en-US" sz="10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8</a:t>
            </a:fld>
            <a:endParaRPr lang="en-US" altLang="en-US" sz="1000"/>
          </a:p>
        </p:txBody>
      </p:sp>
      <p:sp>
        <p:nvSpPr>
          <p:cNvPr id="23556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415925"/>
            <a:ext cx="7543800" cy="1295400"/>
          </a:xfrm>
        </p:spPr>
        <p:txBody>
          <a:bodyPr/>
          <a:lstStyle/>
          <a:p>
            <a:pPr eaLnBrk="1" hangingPunct="1"/>
            <a:r>
              <a:rPr lang="en-US" altLang="en-US" sz="3200"/>
              <a:t>What is a “process” for building software?</a:t>
            </a:r>
            <a:endParaRPr lang="en-US" altLang="en-US" sz="3200" u="sng"/>
          </a:p>
        </p:txBody>
      </p:sp>
      <p:sp>
        <p:nvSpPr>
          <p:cNvPr id="2355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2209800"/>
            <a:ext cx="8229600" cy="35401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800"/>
              <a:t>A software process typically defines </a:t>
            </a:r>
            <a:r>
              <a:rPr lang="en-US" altLang="en-US" sz="2800" b="1"/>
              <a:t>phases</a:t>
            </a:r>
            <a:br>
              <a:rPr lang="en-US" altLang="en-US" sz="2800"/>
            </a:br>
            <a:endParaRPr lang="en-US" altLang="en-US" sz="2600"/>
          </a:p>
          <a:p>
            <a:pPr eaLnBrk="1" hangingPunct="1">
              <a:lnSpc>
                <a:spcPct val="90000"/>
              </a:lnSpc>
            </a:pPr>
            <a:r>
              <a:rPr lang="en-US" altLang="en-US" sz="2600"/>
              <a:t>What phases can you think of?</a:t>
            </a:r>
            <a:endParaRPr lang="en-US" altLang="en-US" sz="2600" b="1"/>
          </a:p>
        </p:txBody>
      </p:sp>
      <p:pic>
        <p:nvPicPr>
          <p:cNvPr id="23558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0" y="3429000"/>
            <a:ext cx="2362200" cy="2835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05F192D-19CE-40ED-9C72-CEFC8BC875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FF0CB85-22F4-4140-9E2F-129A4B631FBD}" type="datetime1">
              <a:rPr lang="en-US" altLang="en-US" smtClean="0"/>
              <a:t>3/4/2019</a:t>
            </a:fld>
            <a:endParaRPr lang="en-US" alt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1604C8D1-E462-4051-BE5F-3B47B3529E17}" type="slidenum">
              <a:rPr lang="en-US" altLang="en-US" sz="10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9</a:t>
            </a:fld>
            <a:endParaRPr lang="en-US" altLang="en-US" sz="1000"/>
          </a:p>
        </p:txBody>
      </p:sp>
      <p:sp>
        <p:nvSpPr>
          <p:cNvPr id="2457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2238"/>
            <a:ext cx="7543800" cy="715962"/>
          </a:xfrm>
        </p:spPr>
        <p:txBody>
          <a:bodyPr/>
          <a:lstStyle/>
          <a:p>
            <a:pPr eaLnBrk="1" hangingPunct="1"/>
            <a:r>
              <a:rPr lang="en-US" altLang="en-US" dirty="0"/>
              <a:t>Example Software Processes</a:t>
            </a:r>
          </a:p>
        </p:txBody>
      </p:sp>
      <p:pic>
        <p:nvPicPr>
          <p:cNvPr id="24580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3578578"/>
            <a:ext cx="4267200" cy="32794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581" name="Picture 6" descr="http://i.stack.imgur.com/NJOiD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1960" y="3666359"/>
            <a:ext cx="4132559" cy="297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 descr="Image result for scrum process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925981"/>
            <a:ext cx="5788025" cy="26525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A08E1F5-AE48-4957-AF84-71DCD09E83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67192E7-E3D0-49C0-9DE7-1ADA57CCFAF2}" type="datetime1">
              <a:rPr lang="en-US" altLang="en-US" smtClean="0"/>
              <a:t>3/4/2019</a:t>
            </a:fld>
            <a:endParaRPr lang="en-US" alt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F567298-9C7F-42ED-BE62-274C40D697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SE-2030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2_Network">
  <a:themeElements>
    <a:clrScheme name="2_Network 10">
      <a:dk1>
        <a:srgbClr val="000000"/>
      </a:dk1>
      <a:lt1>
        <a:srgbClr val="FFFFFF"/>
      </a:lt1>
      <a:dk2>
        <a:srgbClr val="330066"/>
      </a:dk2>
      <a:lt2>
        <a:srgbClr val="808080"/>
      </a:lt2>
      <a:accent1>
        <a:srgbClr val="CCCC00"/>
      </a:accent1>
      <a:accent2>
        <a:srgbClr val="669999"/>
      </a:accent2>
      <a:accent3>
        <a:srgbClr val="FFFFFF"/>
      </a:accent3>
      <a:accent4>
        <a:srgbClr val="000000"/>
      </a:accent4>
      <a:accent5>
        <a:srgbClr val="E2E2AA"/>
      </a:accent5>
      <a:accent6>
        <a:srgbClr val="5C8A8A"/>
      </a:accent6>
      <a:hlink>
        <a:srgbClr val="7E9CE8"/>
      </a:hlink>
      <a:folHlink>
        <a:srgbClr val="D8D8EC"/>
      </a:folHlink>
    </a:clrScheme>
    <a:fontScheme name="2_Network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2_Network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Network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Network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Network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Network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Network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Network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Network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Network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Network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Network</Template>
  <TotalTime>14778</TotalTime>
  <Words>378</Words>
  <Application>Microsoft Office PowerPoint</Application>
  <PresentationFormat>On-screen Show (4:3)</PresentationFormat>
  <Paragraphs>122</Paragraphs>
  <Slides>12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Tahoma</vt:lpstr>
      <vt:lpstr>Times New Roman</vt:lpstr>
      <vt:lpstr>Wingdings</vt:lpstr>
      <vt:lpstr>2_Network</vt:lpstr>
      <vt:lpstr>SE-2030 Software Engineering Tools and Practices</vt:lpstr>
      <vt:lpstr>Essential Info</vt:lpstr>
      <vt:lpstr>Grading</vt:lpstr>
      <vt:lpstr>Grading policy</vt:lpstr>
      <vt:lpstr>Grading policy</vt:lpstr>
      <vt:lpstr>Icebreaker</vt:lpstr>
      <vt:lpstr>What are Software tools?  </vt:lpstr>
      <vt:lpstr>What is a “process” for building software?</vt:lpstr>
      <vt:lpstr>Example Software Processes</vt:lpstr>
      <vt:lpstr>Why do we use processes?</vt:lpstr>
      <vt:lpstr>A Requirement is a specific thing your system must satisfy in order to work correctly</vt:lpstr>
      <vt:lpstr>What is meant by Requirements?</vt:lpstr>
    </vt:vector>
  </TitlesOfParts>
  <Company>MSOE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CS-280 Lecture</dc:title>
  <dc:subject>Intro</dc:subject>
  <dc:creator>Dr. Mark Hornick</dc:creator>
  <cp:lastModifiedBy>Yoder, Dr. Josiah</cp:lastModifiedBy>
  <cp:revision>915</cp:revision>
  <cp:lastPrinted>2019-03-04T17:42:27Z</cp:lastPrinted>
  <dcterms:created xsi:type="dcterms:W3CDTF">1999-09-06T21:32:20Z</dcterms:created>
  <dcterms:modified xsi:type="dcterms:W3CDTF">2019-03-04T21:47:22Z</dcterms:modified>
</cp:coreProperties>
</file>