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6"/>
  </p:notesMasterIdLst>
  <p:handoutMasterIdLst>
    <p:handoutMasterId r:id="rId27"/>
  </p:handoutMasterIdLst>
  <p:sldIdLst>
    <p:sldId id="344" r:id="rId2"/>
    <p:sldId id="383" r:id="rId3"/>
    <p:sldId id="374" r:id="rId4"/>
    <p:sldId id="349" r:id="rId5"/>
    <p:sldId id="356" r:id="rId6"/>
    <p:sldId id="361" r:id="rId7"/>
    <p:sldId id="351" r:id="rId8"/>
    <p:sldId id="355" r:id="rId9"/>
    <p:sldId id="353" r:id="rId10"/>
    <p:sldId id="359" r:id="rId11"/>
    <p:sldId id="362" r:id="rId12"/>
    <p:sldId id="375" r:id="rId13"/>
    <p:sldId id="366" r:id="rId14"/>
    <p:sldId id="365" r:id="rId15"/>
    <p:sldId id="358" r:id="rId16"/>
    <p:sldId id="384" r:id="rId17"/>
    <p:sldId id="364" r:id="rId18"/>
    <p:sldId id="368" r:id="rId19"/>
    <p:sldId id="369" r:id="rId20"/>
    <p:sldId id="376" r:id="rId21"/>
    <p:sldId id="377" r:id="rId22"/>
    <p:sldId id="380" r:id="rId23"/>
    <p:sldId id="381" r:id="rId24"/>
    <p:sldId id="382" r:id="rId2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A0075"/>
    <a:srgbClr val="5600AC"/>
    <a:srgbClr val="3400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3" autoAdjust="0"/>
    <p:restoredTop sz="81586" autoAdjust="0"/>
  </p:normalViewPr>
  <p:slideViewPr>
    <p:cSldViewPr>
      <p:cViewPr varScale="1">
        <p:scale>
          <a:sx n="51" d="100"/>
          <a:sy n="51" d="100"/>
        </p:scale>
        <p:origin x="191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61E8E6C-6D24-4541-A204-E23D626B8FEC}" type="datetime3">
              <a:rPr lang="en-US"/>
              <a:pPr>
                <a:defRPr/>
              </a:pPr>
              <a:t>25 March 2019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3D8E63C9-4405-4BE3-B557-82CB639C4A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6388" y="0"/>
            <a:ext cx="319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74182182-CA6A-490E-8069-26C6BD56CBCE}" type="datetime1">
              <a:rPr lang="en-US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6388" y="9144000"/>
            <a:ext cx="319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E6EB83C-26D8-4B80-84B0-F5D0454297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5" name="Picture 8"/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85800"/>
            <a:ext cx="5029200" cy="3771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</a:t>
            </a:r>
            <a:r>
              <a:rPr lang="en-US"/>
              <a:t>tracfone.com</a:t>
            </a:r>
          </a:p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74182182-CA6A-490E-8069-26C6BD56CBCE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6EB83C-26D8-4B80-84B0-F5D0454297C7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823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are only using associations this quarter, but you can also include “Is-a” and “Has-a” relationships between use-cases.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74182182-CA6A-490E-8069-26C6BD56CBCE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6EB83C-26D8-4B80-84B0-F5D0454297C7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286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52300-8C02-41E4-ACFA-07E0E14A64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37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699CA-A8D5-4431-B3AE-5CC3DEE834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49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81954-226D-4AB7-9413-0767FBDCA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1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9FC15-C1EC-45B0-9259-72FF81BC3B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963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F310-06D4-4EEC-B2C0-EBD1B5E0EF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88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7B53-B818-4801-AA1B-814D87AB74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53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619D5-1CA7-4D9B-A9D8-58640D4C51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161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717D8-0F83-4CCA-8948-EC7A5D993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52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93DAC-8D8F-4439-BF91-51BA746EE4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32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3B5AF-202F-443B-8D4F-F411E0A91C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723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0684D-8967-4B42-9F91-77FF145AD1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6576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CA5787BC-4500-45A0-8E79-2F50C4004C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8.pd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dging-the-gap.com/what-is-a-use-case/" TargetMode="External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57200" y="1588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/>
              <a:t>Use Cases and User Stories</a:t>
            </a:r>
          </a:p>
        </p:txBody>
      </p:sp>
      <p:sp>
        <p:nvSpPr>
          <p:cNvPr id="409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7622DA-F2CA-4765-B5C8-030A99609B2C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/>
          </a:p>
        </p:txBody>
      </p:sp>
      <p:pic>
        <p:nvPicPr>
          <p:cNvPr id="1026" name="Picture 2" descr="Business Analy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24000"/>
            <a:ext cx="5924550" cy="46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>
            <a:off x="3962400" y="1905000"/>
            <a:ext cx="1143000" cy="762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762000" y="220980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 Engineer</a:t>
            </a:r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 bwMode="auto">
          <a:xfrm flipV="1">
            <a:off x="2216244" y="1981200"/>
            <a:ext cx="1746156" cy="4132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 Cases have clear boundaries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6858000" cy="44116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Every Use Case must have a definite Starting and Stopping point</a:t>
            </a:r>
          </a:p>
          <a:p>
            <a:pPr lvl="1"/>
            <a:r>
              <a:rPr lang="en-US" altLang="en-US"/>
              <a:t>Every Use Case is started off by an external initiator (an Actor)</a:t>
            </a:r>
            <a:br>
              <a:rPr lang="en-US" altLang="en-US"/>
            </a:br>
            <a:endParaRPr lang="en-US" altLang="en-US"/>
          </a:p>
          <a:p>
            <a:pPr lvl="1"/>
            <a:r>
              <a:rPr lang="en-US" altLang="en-US"/>
              <a:t>Every Scenario must have a condition that indicates that is complete</a:t>
            </a:r>
          </a:p>
          <a:p>
            <a:pPr lvl="2"/>
            <a:r>
              <a:rPr lang="en-US" altLang="en-US">
                <a:solidFill>
                  <a:srgbClr val="C00000"/>
                </a:solidFill>
              </a:rPr>
              <a:t> goal achieved or not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9F554D-73D0-4BDF-9885-9EEC0D5E9798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/>
          </a:p>
        </p:txBody>
      </p:sp>
      <p:pic>
        <p:nvPicPr>
          <p:cNvPr id="18437" name="Picture 6" descr="C:\Documents and Settings\hornick\Local Settings\Temporary Internet Files\Content.IE5\79P9BVPJ\MMj0178121000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752600"/>
            <a:ext cx="10763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8" descr="C:\Documents and Settings\hornick\Local Settings\Temporary Internet Files\Content.IE5\3EMX8BOC\MCj0382591000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1910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543800" cy="1295400"/>
          </a:xfrm>
        </p:spPr>
        <p:txBody>
          <a:bodyPr/>
          <a:lstStyle/>
          <a:p>
            <a:r>
              <a:rPr lang="en-US" altLang="en-US" sz="3200"/>
              <a:t>Often, one Use Case must first be satisfied before another Use Case can proceed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6019800" cy="44116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This is called a </a:t>
            </a:r>
            <a:r>
              <a:rPr lang="en-US" altLang="en-US" b="1" u="sng"/>
              <a:t>Precondition</a:t>
            </a:r>
          </a:p>
          <a:p>
            <a:pPr lvl="1"/>
            <a:r>
              <a:rPr lang="en-US" altLang="en-US"/>
              <a:t>What Precondition(s) must exist before a Customer can withdraw cash from an ATM?</a:t>
            </a:r>
          </a:p>
          <a:p>
            <a:pPr lvl="1"/>
            <a:endParaRPr lang="en-US" altLang="en-US"/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3BAA71-D823-4C10-B129-1DA7BE9045B9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/>
          </a:p>
        </p:txBody>
      </p:sp>
      <p:pic>
        <p:nvPicPr>
          <p:cNvPr id="19461" name="Picture 2" descr="C:\Documents and Settings\hornick\Local Settings\Temporary Internet Files\Content.IE5\8GV4S627\MCj0250922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0"/>
            <a:ext cx="21907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543800" cy="1295400"/>
          </a:xfrm>
        </p:spPr>
        <p:txBody>
          <a:bodyPr/>
          <a:lstStyle/>
          <a:p>
            <a:r>
              <a:rPr lang="en-US" altLang="en-US" sz="3200"/>
              <a:t>Achieving a Goal may result in the creation of artifacts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6019800" cy="44116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These are called </a:t>
            </a:r>
            <a:r>
              <a:rPr lang="en-US" altLang="en-US" b="1" u="sng"/>
              <a:t>Postconditions</a:t>
            </a:r>
          </a:p>
          <a:p>
            <a:pPr lvl="1"/>
            <a:r>
              <a:rPr lang="en-US" altLang="en-US"/>
              <a:t>The system may have changed state</a:t>
            </a:r>
          </a:p>
          <a:p>
            <a:pPr lvl="1"/>
            <a:r>
              <a:rPr lang="en-US" altLang="en-US"/>
              <a:t>Data may have changed</a:t>
            </a:r>
          </a:p>
          <a:p>
            <a:pPr lvl="1"/>
            <a:r>
              <a:rPr lang="en-US" altLang="en-US"/>
              <a:t>Files may have been created or destroyed</a:t>
            </a:r>
          </a:p>
          <a:p>
            <a:pPr lvl="1"/>
            <a:r>
              <a:rPr lang="en-US" altLang="en-US"/>
              <a:t>Other output may have been generated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BB7715-7D06-417B-81F1-C9EB08427DEF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/>
          </a:p>
        </p:txBody>
      </p:sp>
      <p:pic>
        <p:nvPicPr>
          <p:cNvPr id="20485" name="Picture 2" descr="C:\Documents and Settings\hornick\Local Settings\Temporary Internet Files\Content.IE5\8GV4S627\MCj0250922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0"/>
            <a:ext cx="21907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543800" cy="1295400"/>
          </a:xfrm>
        </p:spPr>
        <p:txBody>
          <a:bodyPr/>
          <a:lstStyle/>
          <a:p>
            <a:r>
              <a:rPr lang="en-US" altLang="en-US" sz="3200"/>
              <a:t>Meeting Goals of User Stories and their associated Use Cases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6019800" cy="44116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altLang="en-US" dirty="0">
                <a:solidFill>
                  <a:srgbClr val="C00000"/>
                </a:solidFill>
              </a:rPr>
              <a:t>To verify that a Goal has been achieved, we usually talk about </a:t>
            </a:r>
            <a:r>
              <a:rPr lang="en-US" altLang="en-US" b="1" dirty="0">
                <a:solidFill>
                  <a:srgbClr val="C00000"/>
                </a:solidFill>
              </a:rPr>
              <a:t>Acceptance Criteria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en-US" dirty="0"/>
              <a:t>These take the form of:</a:t>
            </a:r>
          </a:p>
          <a:p>
            <a:pPr lvl="1">
              <a:defRPr/>
            </a:pPr>
            <a:r>
              <a:rPr lang="en-US" altLang="en-US" dirty="0"/>
              <a:t>Evidence of tests passing</a:t>
            </a:r>
          </a:p>
          <a:p>
            <a:pPr lvl="1">
              <a:defRPr/>
            </a:pPr>
            <a:r>
              <a:rPr lang="en-US" altLang="en-US" dirty="0"/>
              <a:t>Approval of observed functionality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3142D6-17EB-4845-8FDC-3BED631BC6F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/>
          </a:p>
        </p:txBody>
      </p:sp>
      <p:pic>
        <p:nvPicPr>
          <p:cNvPr id="21509" name="Picture 2" descr="C:\Documents and Settings\hornick\Local Settings\Temporary Internet Files\Content.IE5\8GV4S627\MCj0250922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0"/>
            <a:ext cx="21907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477962"/>
          </a:xfrm>
        </p:spPr>
        <p:txBody>
          <a:bodyPr/>
          <a:lstStyle/>
          <a:p>
            <a:r>
              <a:rPr lang="en-US" altLang="en-US" sz="3200" dirty="0"/>
              <a:t>Expectations for software reliability are increasing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6725" y="1671638"/>
            <a:ext cx="8220075" cy="44592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A good solution goes beyond the obvious things a customer tells you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-Makes sure your system works even in unusual or unexpected circumstances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ED746D7-85CA-4FFD-9EEE-360ADD761DB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/>
          </a:p>
        </p:txBody>
      </p:sp>
      <p:pic>
        <p:nvPicPr>
          <p:cNvPr id="16389" name="Picture 2" descr="C:\Documents and Settings\hornick\Local Settings\Temporary Internet Files\Content.IE5\79P9BVPJ\MCj007862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963" y="3200400"/>
            <a:ext cx="2586037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6"/>
          <p:cNvSpPr txBox="1">
            <a:spLocks noChangeArrowheads="1"/>
          </p:cNvSpPr>
          <p:nvPr/>
        </p:nvSpPr>
        <p:spPr bwMode="auto">
          <a:xfrm>
            <a:off x="457200" y="3733800"/>
            <a:ext cx="6146800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>
                <a:solidFill>
                  <a:srgbClr val="FF0000"/>
                </a:solidFill>
              </a:rPr>
              <a:t>Plan for things to go wrong!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/>
              <a:t> ”</a:t>
            </a:r>
            <a:r>
              <a:rPr lang="en-US" altLang="en-US" sz="2400" i="1">
                <a:solidFill>
                  <a:srgbClr val="0070C0"/>
                </a:solidFill>
              </a:rPr>
              <a:t>Thinking and writing about failure handling</a:t>
            </a:r>
            <a:br>
              <a:rPr lang="en-US" altLang="en-US" sz="2400" i="1">
                <a:solidFill>
                  <a:srgbClr val="0070C0"/>
                </a:solidFill>
              </a:rPr>
            </a:br>
            <a:r>
              <a:rPr lang="en-US" altLang="en-US" sz="2400" i="1">
                <a:solidFill>
                  <a:srgbClr val="0070C0"/>
                </a:solidFill>
              </a:rPr>
              <a:t> saves the design team a lot of money</a:t>
            </a:r>
            <a:br>
              <a:rPr lang="en-US" altLang="en-US" sz="2400" i="1">
                <a:solidFill>
                  <a:srgbClr val="0070C0"/>
                </a:solidFill>
              </a:rPr>
            </a:br>
            <a:r>
              <a:rPr lang="en-US" altLang="en-US" sz="2400" i="1">
                <a:solidFill>
                  <a:srgbClr val="0070C0"/>
                </a:solidFill>
              </a:rPr>
              <a:t> over the course of the project.”</a:t>
            </a:r>
            <a:br>
              <a:rPr lang="en-US" altLang="en-US" sz="2400">
                <a:solidFill>
                  <a:srgbClr val="0070C0"/>
                </a:solidFill>
              </a:rPr>
            </a:br>
            <a:r>
              <a:rPr lang="en-US" altLang="en-US" sz="2400">
                <a:solidFill>
                  <a:srgbClr val="0070C0"/>
                </a:solidFill>
              </a:rPr>
              <a:t> </a:t>
            </a:r>
            <a:r>
              <a:rPr lang="en-US" altLang="en-US" sz="1600">
                <a:solidFill>
                  <a:srgbClr val="0070C0"/>
                </a:solidFill>
              </a:rPr>
              <a:t>from </a:t>
            </a:r>
            <a:r>
              <a:rPr lang="en-US" altLang="en-US" sz="1600" i="1">
                <a:solidFill>
                  <a:srgbClr val="0070C0"/>
                </a:solidFill>
              </a:rPr>
              <a:t>Use cases, ten years later</a:t>
            </a:r>
            <a:r>
              <a:rPr lang="en-US" altLang="en-US" sz="1600">
                <a:solidFill>
                  <a:srgbClr val="0070C0"/>
                </a:solidFill>
              </a:rPr>
              <a:t> – Alistair Cockburn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477962"/>
          </a:xfrm>
        </p:spPr>
        <p:txBody>
          <a:bodyPr/>
          <a:lstStyle/>
          <a:p>
            <a:r>
              <a:rPr lang="en-US" altLang="en-US" sz="3200" i="1"/>
              <a:t>Alternate Scenarios </a:t>
            </a:r>
            <a:r>
              <a:rPr lang="en-US" altLang="en-US" sz="3200" b="0"/>
              <a:t>of a Use Case describe </a:t>
            </a:r>
            <a:r>
              <a:rPr lang="en-US" altLang="en-US" sz="3200" b="0" i="1"/>
              <a:t>atypical</a:t>
            </a:r>
            <a:r>
              <a:rPr lang="en-US" altLang="en-US" sz="3200" b="0"/>
              <a:t> or </a:t>
            </a:r>
            <a:r>
              <a:rPr lang="en-US" altLang="en-US" sz="3200" b="0" i="1"/>
              <a:t>exceptional</a:t>
            </a:r>
            <a:r>
              <a:rPr lang="en-US" altLang="en-US" sz="3200" b="0"/>
              <a:t> situations (“Rainy day scenarios”)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6705600" cy="315753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dirty="0"/>
              <a:t>Alternate Scenarios can have</a:t>
            </a:r>
          </a:p>
          <a:p>
            <a:pPr marL="514350" indent="-514350">
              <a:defRPr/>
            </a:pPr>
            <a:r>
              <a:rPr lang="en-US" dirty="0">
                <a:solidFill>
                  <a:srgbClr val="C00000"/>
                </a:solidFill>
              </a:rPr>
              <a:t>Different steps from those of the Main Path</a:t>
            </a:r>
          </a:p>
          <a:p>
            <a:pPr marL="514350" indent="-514350">
              <a:defRPr/>
            </a:pPr>
            <a:r>
              <a:rPr lang="en-US" dirty="0">
                <a:solidFill>
                  <a:srgbClr val="0070C0"/>
                </a:solidFill>
              </a:rPr>
              <a:t>Additional steps added to the Main Path </a:t>
            </a:r>
          </a:p>
          <a:p>
            <a:pPr marL="863600" lvl="1" indent="-514350">
              <a:defRPr/>
            </a:pPr>
            <a:r>
              <a:rPr lang="en-US" dirty="0">
                <a:solidFill>
                  <a:srgbClr val="00B050"/>
                </a:solidFill>
              </a:rPr>
              <a:t>recovery steps to get back on the Main Path</a:t>
            </a:r>
            <a:br>
              <a:rPr lang="en-US" dirty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A6C366-D8D2-49D9-85BC-AF45E4917419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/>
          </a:p>
        </p:txBody>
      </p:sp>
      <p:pic>
        <p:nvPicPr>
          <p:cNvPr id="17413" name="Picture 4" descr="C:\Documents and Settings\hornick\Local Settings\Temporary Internet Files\Content.IE5\8GV4S627\MCj028083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4024313"/>
            <a:ext cx="1933575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5" descr="C:\Documents and Settings\hornick\Local Settings\Temporary Internet Files\Content.IE5\PFYR14UO\MCj0334296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1790700"/>
            <a:ext cx="18129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81000" y="5562600"/>
            <a:ext cx="7173913" cy="9239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</a:rPr>
              <a:t>All Scenarios in a Use Case target a common Goal, although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in some Alternate Scenarios the Use Case may terminate abnormally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(without achieving the intended Goal)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4EF0C-B596-4E90-804A-E4FF3CD58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rainy-day scenario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7C9B5D-4B5F-4813-AE17-EA72BF6FA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Hornick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7A4765-2A80-4672-A6E0-AB88A307C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9FC15-C1EC-45B0-9259-72FF81BC3B72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8DFE773-A9B0-495E-8085-5380FAE04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 enters credit card info, hits submit, then…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do you think went wrong?</a:t>
            </a:r>
          </a:p>
          <a:p>
            <a:r>
              <a:rPr lang="en-US" dirty="0"/>
              <a:t>How could the problem be better handled?</a:t>
            </a:r>
          </a:p>
        </p:txBody>
      </p:sp>
      <p:pic>
        <p:nvPicPr>
          <p:cNvPr id="9" name="Content Placeholder 6" descr="A screenshot of a computer&#10;&#10;Description automatically generated">
            <a:extLst>
              <a:ext uri="{FF2B5EF4-FFF2-40B4-BE49-F238E27FC236}">
                <a16:creationId xmlns:a16="http://schemas.microsoft.com/office/drawing/2014/main" id="{CCC4CD6D-C08A-49C6-A337-1108D67A7A0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8" t="55078" r="8672" b="1172"/>
          <a:stretch/>
        </p:blipFill>
        <p:spPr>
          <a:xfrm>
            <a:off x="457200" y="2819400"/>
            <a:ext cx="7798866" cy="186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249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Writing Use Cases is usually an iterative process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25495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In reviewing Use Cases, you nearly always uncover requirements that the Customer expects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/>
              <a:t>…but didn’t think about on their own</a:t>
            </a:r>
            <a:br>
              <a:rPr lang="en-US" altLang="en-US"/>
            </a:br>
            <a:endParaRPr lang="en-US" altLang="en-US"/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70C0"/>
                </a:solidFill>
              </a:rPr>
              <a:t>…sometimes you need to think beyond</a:t>
            </a:r>
            <a:br>
              <a:rPr lang="en-US" altLang="en-US" sz="2800">
                <a:solidFill>
                  <a:srgbClr val="0070C0"/>
                </a:solidFill>
              </a:rPr>
            </a:br>
            <a:r>
              <a:rPr lang="en-US" altLang="en-US" sz="2800">
                <a:solidFill>
                  <a:srgbClr val="0070C0"/>
                </a:solidFill>
              </a:rPr>
              <a:t>what the Customer asks for in order to determine the complete Requirements (more User Stories may need to be written)</a:t>
            </a:r>
            <a:endParaRPr lang="en-US" altLang="en-US">
              <a:solidFill>
                <a:srgbClr val="0070C0"/>
              </a:solidFill>
            </a:endParaRPr>
          </a:p>
          <a:p>
            <a:endParaRPr lang="en-US" altLang="en-US"/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73EA396-CFC6-4D69-9D8E-EEE1813AFDB6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/>
          </a:p>
        </p:txBody>
      </p:sp>
      <p:pic>
        <p:nvPicPr>
          <p:cNvPr id="22533" name="Picture 14" descr="C:\Documents and Settings\hornick\Local Settings\Temporary Internet Files\Content.IE5\PFYR14UO\MCj0431582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096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2" descr="C:\Documents and Settings\hornick\Local Settings\Temporary Internet Files\Content.IE5\8GV4S627\MMj02827470000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200400"/>
            <a:ext cx="1839913" cy="183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8EDE39-C32E-469B-9A2E-FBA91AF87C16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Use Case </a:t>
            </a:r>
            <a:r>
              <a:rPr lang="en-US" altLang="en-US" sz="2800" i="1"/>
              <a:t>Templates</a:t>
            </a:r>
            <a:r>
              <a:rPr lang="en-US" altLang="en-US" sz="2800"/>
              <a:t> are used to provide a degree of standardization to related Use Cases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500"/>
              <a:t>Use Case Title or User Story</a:t>
            </a:r>
          </a:p>
          <a:p>
            <a:r>
              <a:rPr lang="en-US" altLang="en-US" sz="2500"/>
              <a:t>Brief Description including Goal</a:t>
            </a:r>
          </a:p>
          <a:p>
            <a:r>
              <a:rPr lang="en-US" altLang="en-US" sz="2500"/>
              <a:t>Identification of Actor(s)</a:t>
            </a:r>
          </a:p>
          <a:p>
            <a:r>
              <a:rPr lang="en-US" altLang="en-US" sz="2500"/>
              <a:t>Pre-conditions</a:t>
            </a:r>
          </a:p>
          <a:p>
            <a:r>
              <a:rPr lang="en-US" altLang="en-US" sz="2500"/>
              <a:t>Scenarios</a:t>
            </a:r>
          </a:p>
          <a:p>
            <a:pPr lvl="1"/>
            <a:r>
              <a:rPr lang="en-US" altLang="en-US" sz="2100"/>
              <a:t>Basic/Normal Flow</a:t>
            </a:r>
          </a:p>
          <a:p>
            <a:pPr lvl="1"/>
            <a:r>
              <a:rPr lang="en-US" altLang="en-US" sz="2100"/>
              <a:t>Alternate Flows</a:t>
            </a:r>
          </a:p>
          <a:p>
            <a:r>
              <a:rPr lang="en-US" altLang="en-US" sz="2500"/>
              <a:t>Post-conditions/Acceptance Criteria</a:t>
            </a:r>
          </a:p>
          <a:p>
            <a:r>
              <a:rPr lang="en-US" altLang="en-US" sz="2500"/>
              <a:t>Additional Notes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r>
              <a:rPr lang="en-US" altLang="en-US" sz="3600"/>
              <a:t>Exercise: ATM</a:t>
            </a:r>
            <a:endParaRPr lang="en-US" altLang="en-US" sz="3600" b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7772400" cy="44116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000" b="1" dirty="0"/>
              <a:t>User Story Requirement #x</a:t>
            </a:r>
            <a:r>
              <a:rPr lang="en-US" altLang="en-US" sz="2000" dirty="0"/>
              <a:t>: As a </a:t>
            </a:r>
            <a:r>
              <a:rPr lang="en-US" altLang="en-US" sz="2000" u="sng" dirty="0">
                <a:solidFill>
                  <a:srgbClr val="00B0F0"/>
                </a:solidFill>
              </a:rPr>
              <a:t>Customer</a:t>
            </a:r>
            <a:r>
              <a:rPr lang="en-US" altLang="en-US" sz="2000" dirty="0"/>
              <a:t>, I would like to </a:t>
            </a:r>
            <a:r>
              <a:rPr lang="en-US" altLang="en-US" sz="2000" u="sng" dirty="0">
                <a:solidFill>
                  <a:srgbClr val="00B050"/>
                </a:solidFill>
              </a:rPr>
              <a:t>login to my Checking Account at an ATM</a:t>
            </a:r>
            <a:r>
              <a:rPr lang="en-US" altLang="en-US" sz="2000" dirty="0"/>
              <a:t> so that </a:t>
            </a:r>
            <a:r>
              <a:rPr lang="en-US" altLang="en-US" sz="2000" u="sng" dirty="0">
                <a:solidFill>
                  <a:srgbClr val="9A0075"/>
                </a:solidFill>
              </a:rPr>
              <a:t>I can withdraw money</a:t>
            </a:r>
            <a:r>
              <a:rPr lang="en-US" altLang="en-US" sz="2000" dirty="0"/>
              <a:t>.</a:t>
            </a:r>
          </a:p>
          <a:p>
            <a:pPr lvl="1"/>
            <a:r>
              <a:rPr lang="en-US" altLang="en-US" sz="1800" dirty="0"/>
              <a:t>Identify preconditions</a:t>
            </a:r>
          </a:p>
          <a:p>
            <a:pPr lvl="1"/>
            <a:r>
              <a:rPr lang="en-US" altLang="en-US" sz="1800" dirty="0"/>
              <a:t>Individually write down the steps in the </a:t>
            </a:r>
            <a:r>
              <a:rPr lang="en-US" altLang="en-US" sz="1800" b="1" dirty="0"/>
              <a:t>Main Path </a:t>
            </a:r>
            <a:r>
              <a:rPr lang="en-US" altLang="en-US" sz="1800" dirty="0"/>
              <a:t>required to achieve the Goal</a:t>
            </a:r>
          </a:p>
          <a:p>
            <a:pPr lvl="2"/>
            <a:r>
              <a:rPr lang="en-US" altLang="en-US" sz="1500" dirty="0"/>
              <a:t>Think sequence diagram!</a:t>
            </a:r>
          </a:p>
          <a:p>
            <a:pPr lvl="1"/>
            <a:r>
              <a:rPr lang="en-US" altLang="en-US" sz="1800" dirty="0"/>
              <a:t>Each step should be described as an </a:t>
            </a:r>
            <a:r>
              <a:rPr lang="en-US" altLang="en-US" sz="1800" b="1" dirty="0"/>
              <a:t>action/response </a:t>
            </a:r>
          </a:p>
          <a:p>
            <a:pPr lvl="2"/>
            <a:r>
              <a:rPr lang="en-US" altLang="en-US" sz="1800" dirty="0"/>
              <a:t>i.e. an </a:t>
            </a:r>
            <a:r>
              <a:rPr lang="en-US" altLang="en-US" sz="1800" i="1" dirty="0"/>
              <a:t>action</a:t>
            </a:r>
            <a:r>
              <a:rPr lang="en-US" altLang="en-US" sz="1800" dirty="0"/>
              <a:t> initiated by an Actor and the subsequent </a:t>
            </a:r>
            <a:r>
              <a:rPr lang="en-US" altLang="en-US" sz="1800" i="1" dirty="0"/>
              <a:t>response</a:t>
            </a:r>
            <a:r>
              <a:rPr lang="en-US" altLang="en-US" sz="1800" dirty="0"/>
              <a:t> by the system</a:t>
            </a:r>
            <a:endParaRPr lang="en-US" altLang="en-US" sz="1800" b="1" dirty="0"/>
          </a:p>
          <a:p>
            <a:pPr lvl="1"/>
            <a:r>
              <a:rPr lang="en-US" altLang="en-US" sz="1800" dirty="0"/>
              <a:t>Each step should be numbered</a:t>
            </a:r>
          </a:p>
          <a:p>
            <a:pPr lvl="1"/>
            <a:r>
              <a:rPr lang="en-US" altLang="en-US" sz="1800" dirty="0"/>
              <a:t>Identify postconditions</a:t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EA7614E-C728-4992-BAE6-73AF696F7E97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/>
          </a:p>
        </p:txBody>
      </p:sp>
      <p:pic>
        <p:nvPicPr>
          <p:cNvPr id="24581" name="Picture 2" descr="C:\Documents and Settings\hornick\Local Settings\Temporary Internet Files\Content.IE5\PFYR14UO\MCj0398133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763" y="4105275"/>
            <a:ext cx="1817687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Box 1"/>
          <p:cNvSpPr txBox="1">
            <a:spLocks noChangeArrowheads="1"/>
          </p:cNvSpPr>
          <p:nvPr/>
        </p:nvSpPr>
        <p:spPr bwMode="auto">
          <a:xfrm>
            <a:off x="609600" y="4908550"/>
            <a:ext cx="6169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AutoNum type="arabicPeriod"/>
            </a:pPr>
            <a:r>
              <a:rPr lang="en-US" altLang="en-US"/>
              <a:t>The customer steps up to the ATM and swipes her card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378BE-EAAE-42BB-BA18-FDCBD027D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47B74-7DB9-4815-99AA-A315F6145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 Story</a:t>
            </a:r>
          </a:p>
          <a:p>
            <a:pPr lvl="1"/>
            <a:r>
              <a:rPr lang="en-US" dirty="0"/>
              <a:t>Short description (formulaic sentence)</a:t>
            </a:r>
          </a:p>
          <a:p>
            <a:pPr lvl="1"/>
            <a:r>
              <a:rPr lang="en-US" dirty="0"/>
              <a:t>Text only</a:t>
            </a:r>
          </a:p>
          <a:p>
            <a:r>
              <a:rPr lang="en-US" dirty="0"/>
              <a:t>Use Case</a:t>
            </a:r>
          </a:p>
          <a:p>
            <a:pPr lvl="1"/>
            <a:r>
              <a:rPr lang="en-US" dirty="0"/>
              <a:t>Description of a set of interactions</a:t>
            </a:r>
          </a:p>
          <a:p>
            <a:pPr lvl="1"/>
            <a:r>
              <a:rPr lang="en-US" dirty="0"/>
              <a:t>Text or UML representation</a:t>
            </a:r>
          </a:p>
          <a:p>
            <a:r>
              <a:rPr lang="en-US" i="1" dirty="0"/>
              <a:t>“A user story is to a use case as a gazelle is to a gazebo”</a:t>
            </a:r>
          </a:p>
          <a:p>
            <a:pPr lvl="1"/>
            <a:r>
              <a:rPr lang="en-US" dirty="0"/>
              <a:t>Alistair Cockburn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445B7D-975C-4E6A-BD1D-94C27EE16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9FC15-C1EC-45B0-9259-72FF81BC3B72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572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cases were developed originally to support requirements elicitation</a:t>
            </a:r>
          </a:p>
          <a:p>
            <a:pPr lvl="1"/>
            <a:r>
              <a:rPr lang="en-US" dirty="0"/>
              <a:t>Now incorporated into UML</a:t>
            </a:r>
          </a:p>
          <a:p>
            <a:r>
              <a:rPr lang="en-US" dirty="0"/>
              <a:t>Each use case represents a discrete task that involves external interaction with a system</a:t>
            </a:r>
          </a:p>
          <a:p>
            <a:r>
              <a:rPr lang="en-US" dirty="0"/>
              <a:t>Actors in a use case may be people or other systems</a:t>
            </a:r>
          </a:p>
          <a:p>
            <a:r>
              <a:rPr lang="en-US" dirty="0"/>
              <a:t>Represented </a:t>
            </a:r>
            <a:r>
              <a:rPr lang="en-US" dirty="0" err="1"/>
              <a:t>diagramatically</a:t>
            </a:r>
            <a:r>
              <a:rPr lang="en-US" dirty="0"/>
              <a:t> to provide an overview of the use case and in a more detailed textual 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C9DA09-039A-A841-BA90-58CFCFBF8E0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73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use case diagram">
            <a:extLst>
              <a:ext uri="{FF2B5EF4-FFF2-40B4-BE49-F238E27FC236}">
                <a16:creationId xmlns:a16="http://schemas.microsoft.com/office/drawing/2014/main" id="{5A70DBF6-EE65-4CF2-A253-3C9EBFFAF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5113"/>
            <a:ext cx="5686425" cy="4373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blocks</a:t>
            </a:r>
          </a:p>
          <a:p>
            <a:pPr lvl="1"/>
            <a:r>
              <a:rPr lang="en-US" dirty="0"/>
              <a:t>Actors</a:t>
            </a:r>
          </a:p>
          <a:p>
            <a:pPr lvl="1"/>
            <a:r>
              <a:rPr lang="en-US" dirty="0"/>
              <a:t>Use cases</a:t>
            </a:r>
          </a:p>
          <a:p>
            <a:pPr lvl="1"/>
            <a:r>
              <a:rPr lang="en-US" dirty="0"/>
              <a:t>Boundaries (optional)</a:t>
            </a:r>
          </a:p>
          <a:p>
            <a:r>
              <a:rPr lang="en-US" dirty="0"/>
              <a:t>Relationships</a:t>
            </a:r>
          </a:p>
          <a:p>
            <a:pPr lvl="1"/>
            <a:r>
              <a:rPr lang="en-US" dirty="0"/>
              <a:t>Include </a:t>
            </a:r>
          </a:p>
          <a:p>
            <a:pPr lvl="1"/>
            <a:r>
              <a:rPr lang="en-US" dirty="0"/>
              <a:t>Extend </a:t>
            </a:r>
          </a:p>
          <a:p>
            <a:pPr lvl="1"/>
            <a:r>
              <a:rPr lang="en-US" dirty="0"/>
              <a:t>Generalizations</a:t>
            </a:r>
          </a:p>
          <a:p>
            <a:pPr lvl="1"/>
            <a:r>
              <a:rPr lang="en-US" dirty="0"/>
              <a:t>Associations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C9DA09-039A-A841-BA90-58CFCFBF8E0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057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 involving the role ‘Medical Receptionist’</a:t>
            </a:r>
            <a:r>
              <a:rPr lang="en-GB" dirty="0"/>
              <a:t> </a:t>
            </a:r>
            <a:endParaRPr lang="en-US" dirty="0"/>
          </a:p>
        </p:txBody>
      </p:sp>
      <p:pic>
        <p:nvPicPr>
          <p:cNvPr id="4" name="Picture 3" descr="5.5 RecepUseCases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279650" y="1747838"/>
            <a:ext cx="4451350" cy="479565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4AD586-7C25-0244-A129-E014CC0A164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23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717D8-0F83-4CCA-8948-EC7A5D993867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041" t="984"/>
          <a:stretch/>
        </p:blipFill>
        <p:spPr>
          <a:xfrm>
            <a:off x="571500" y="314325"/>
            <a:ext cx="3657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464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717D8-0F83-4CCA-8948-EC7A5D993867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EE02D5-7CED-4876-A714-3D422D14CD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5" t="4651" r="1449" b="2326"/>
          <a:stretch/>
        </p:blipFill>
        <p:spPr>
          <a:xfrm>
            <a:off x="228600" y="304800"/>
            <a:ext cx="8513445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097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5138" y="533400"/>
            <a:ext cx="7543800" cy="1066800"/>
          </a:xfrm>
        </p:spPr>
        <p:txBody>
          <a:bodyPr/>
          <a:lstStyle/>
          <a:p>
            <a:r>
              <a:rPr lang="en-US" altLang="en-US" sz="3200" u="sng"/>
              <a:t>User Stories </a:t>
            </a:r>
            <a:r>
              <a:rPr lang="en-US" altLang="en-US" sz="3200"/>
              <a:t>are a common way of expressing a Requirement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7086600" cy="3733800"/>
          </a:xfrm>
        </p:spPr>
        <p:txBody>
          <a:bodyPr/>
          <a:lstStyle/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2060"/>
                </a:solidFill>
              </a:rPr>
              <a:t>User Story format: </a:t>
            </a:r>
            <a:r>
              <a:rPr lang="en-US" sz="2000" dirty="0"/>
              <a:t>“As a </a:t>
            </a:r>
            <a:r>
              <a:rPr lang="en-US" sz="2000" dirty="0">
                <a:solidFill>
                  <a:srgbClr val="0070C0"/>
                </a:solidFill>
              </a:rPr>
              <a:t>&lt;specific type of user&gt;</a:t>
            </a:r>
            <a:r>
              <a:rPr lang="en-US" sz="2000" dirty="0"/>
              <a:t>, I would like to </a:t>
            </a:r>
            <a:r>
              <a:rPr lang="en-US" sz="2000" dirty="0">
                <a:solidFill>
                  <a:srgbClr val="00B050"/>
                </a:solidFill>
              </a:rPr>
              <a:t>&lt;achieve some </a:t>
            </a:r>
            <a:r>
              <a:rPr lang="en-US" sz="2000" b="1" dirty="0">
                <a:solidFill>
                  <a:srgbClr val="00B050"/>
                </a:solidFill>
              </a:rPr>
              <a:t>goal</a:t>
            </a:r>
            <a:r>
              <a:rPr lang="en-US" sz="2000" dirty="0">
                <a:solidFill>
                  <a:srgbClr val="00B050"/>
                </a:solidFill>
              </a:rPr>
              <a:t>&gt;</a:t>
            </a:r>
            <a:r>
              <a:rPr lang="en-US" sz="2000" dirty="0"/>
              <a:t> in order to </a:t>
            </a:r>
            <a:r>
              <a:rPr lang="en-US" sz="2000" dirty="0">
                <a:solidFill>
                  <a:srgbClr val="9A0075"/>
                </a:solidFill>
              </a:rPr>
              <a:t>&lt;justification&gt;</a:t>
            </a:r>
            <a:r>
              <a:rPr lang="en-US" sz="2000" dirty="0"/>
              <a:t>”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US" sz="2000" dirty="0"/>
              <a:t>As a </a:t>
            </a:r>
            <a:r>
              <a:rPr lang="en-US" sz="2000" dirty="0">
                <a:solidFill>
                  <a:srgbClr val="0070C0"/>
                </a:solidFill>
              </a:rPr>
              <a:t>Student</a:t>
            </a:r>
            <a:r>
              <a:rPr lang="en-US" sz="2000" dirty="0"/>
              <a:t>, I would like to </a:t>
            </a:r>
            <a:r>
              <a:rPr lang="en-US" sz="2000" dirty="0">
                <a:solidFill>
                  <a:srgbClr val="00B050"/>
                </a:solidFill>
              </a:rPr>
              <a:t>view open courses </a:t>
            </a:r>
            <a:r>
              <a:rPr lang="en-US" sz="2000" dirty="0"/>
              <a:t>in order to </a:t>
            </a:r>
            <a:r>
              <a:rPr lang="en-US" sz="2000" dirty="0">
                <a:solidFill>
                  <a:srgbClr val="FF0000"/>
                </a:solidFill>
              </a:rPr>
              <a:t>create a schedule</a:t>
            </a:r>
            <a:br>
              <a:rPr lang="en-US" sz="2000" dirty="0"/>
            </a:br>
            <a:endParaRPr lang="en-US" sz="2000" dirty="0"/>
          </a:p>
          <a:p>
            <a:pPr lvl="1">
              <a:defRPr/>
            </a:pPr>
            <a:r>
              <a:rPr lang="en-US" sz="2000" dirty="0"/>
              <a:t>As a </a:t>
            </a:r>
            <a:r>
              <a:rPr lang="en-US" sz="2000" dirty="0">
                <a:solidFill>
                  <a:srgbClr val="0070C0"/>
                </a:solidFill>
              </a:rPr>
              <a:t>Faculty</a:t>
            </a:r>
            <a:r>
              <a:rPr lang="en-US" sz="2000" dirty="0"/>
              <a:t>, I would like to </a:t>
            </a:r>
            <a:r>
              <a:rPr lang="en-US" sz="2000" dirty="0">
                <a:solidFill>
                  <a:srgbClr val="00B050"/>
                </a:solidFill>
              </a:rPr>
              <a:t>view the students registered for the course sections I am teaching </a:t>
            </a:r>
            <a:r>
              <a:rPr lang="en-US" sz="2000" dirty="0"/>
              <a:t>in order to </a:t>
            </a:r>
            <a:r>
              <a:rPr lang="en-US" sz="2000" dirty="0">
                <a:solidFill>
                  <a:srgbClr val="FF0000"/>
                </a:solidFill>
              </a:rPr>
              <a:t>take attendance</a:t>
            </a:r>
            <a:r>
              <a:rPr lang="en-US" sz="2000" dirty="0">
                <a:solidFill>
                  <a:srgbClr val="00B050"/>
                </a:solidFill>
              </a:rPr>
              <a:t>.  </a:t>
            </a:r>
            <a:br>
              <a:rPr lang="en-US" sz="2000" dirty="0">
                <a:solidFill>
                  <a:srgbClr val="00B050"/>
                </a:solidFill>
              </a:rPr>
            </a:br>
            <a:endParaRPr lang="en-US" sz="2000" dirty="0">
              <a:solidFill>
                <a:srgbClr val="00B050"/>
              </a:solidFill>
            </a:endParaRPr>
          </a:p>
          <a:p>
            <a:pPr lvl="1">
              <a:defRPr/>
            </a:pPr>
            <a:r>
              <a:rPr lang="en-US" sz="2000" dirty="0"/>
              <a:t>As the </a:t>
            </a:r>
            <a:r>
              <a:rPr lang="en-US" sz="2000" dirty="0">
                <a:solidFill>
                  <a:srgbClr val="0070C0"/>
                </a:solidFill>
              </a:rPr>
              <a:t>Registrar</a:t>
            </a:r>
            <a:r>
              <a:rPr lang="en-US" sz="2000" dirty="0"/>
              <a:t>, I would like to </a:t>
            </a:r>
            <a:r>
              <a:rPr lang="en-US" sz="2000" dirty="0">
                <a:solidFill>
                  <a:srgbClr val="00B050"/>
                </a:solidFill>
              </a:rPr>
              <a:t>create courses and course sections </a:t>
            </a:r>
            <a:r>
              <a:rPr lang="en-US" sz="2000" dirty="0"/>
              <a:t>in order to </a:t>
            </a:r>
            <a:r>
              <a:rPr lang="en-US" sz="2000" dirty="0">
                <a:solidFill>
                  <a:srgbClr val="FF0000"/>
                </a:solidFill>
              </a:rPr>
              <a:t>set up the upcoming schedule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6077C2E-B2CB-4A88-86B0-DC687FD60146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/>
          </a:p>
        </p:txBody>
      </p:sp>
      <p:pic>
        <p:nvPicPr>
          <p:cNvPr id="9221" name="Picture 6" descr="C:\Documents and Settings\hornick\Local Settings\Temporary Internet Files\Content.IE5\8GV4S627\MCj0406274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688" y="2514600"/>
            <a:ext cx="1204912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4038600" y="6059488"/>
            <a:ext cx="4121150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</a:rPr>
              <a:t>A complete set of User Stories</a:t>
            </a:r>
            <a:br>
              <a:rPr lang="en-US" altLang="en-US" sz="1800" dirty="0">
                <a:solidFill>
                  <a:srgbClr val="C00000"/>
                </a:solidFill>
              </a:rPr>
            </a:br>
            <a:r>
              <a:rPr lang="en-US" altLang="en-US" sz="1800" dirty="0">
                <a:solidFill>
                  <a:srgbClr val="C00000"/>
                </a:solidFill>
              </a:rPr>
              <a:t>describe everything an system can do.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43800" cy="1295400"/>
          </a:xfrm>
        </p:spPr>
        <p:txBody>
          <a:bodyPr/>
          <a:lstStyle/>
          <a:p>
            <a:r>
              <a:rPr lang="en-US" altLang="en-US" sz="2800" i="1"/>
              <a:t>Use Cases</a:t>
            </a:r>
            <a:r>
              <a:rPr lang="en-US" altLang="en-US" sz="2800"/>
              <a:t> narrate</a:t>
            </a:r>
            <a:endParaRPr lang="en-US" altLang="en-US" sz="2800" b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5715000" cy="36496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/>
              <a:t>Use Cases explain </a:t>
            </a:r>
            <a:r>
              <a:rPr lang="en-US" altLang="en-US" sz="2800" i="1"/>
              <a:t>what actually happens </a:t>
            </a:r>
            <a:r>
              <a:rPr lang="en-US" altLang="en-US" sz="2800"/>
              <a:t>when someone uses the system to (try to) achieve a </a:t>
            </a:r>
            <a:r>
              <a:rPr lang="en-US" altLang="en-US" sz="2800" b="1"/>
              <a:t>goal</a:t>
            </a:r>
            <a:r>
              <a:rPr lang="en-US" altLang="en-US" sz="280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C00000"/>
                </a:solidFill>
              </a:rPr>
              <a:t>To help us understand how it should work in detail</a:t>
            </a:r>
            <a:br>
              <a:rPr lang="en-US" altLang="en-US" sz="2800"/>
            </a:br>
            <a:endParaRPr lang="en-US" altLang="en-US" sz="2800"/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B59DC1-491F-4482-AE04-5AD52CAA9F07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/>
          </a:p>
        </p:txBody>
      </p:sp>
      <p:sp>
        <p:nvSpPr>
          <p:cNvPr id="6" name="TextBox 5"/>
          <p:cNvSpPr txBox="1"/>
          <p:nvPr/>
        </p:nvSpPr>
        <p:spPr>
          <a:xfrm>
            <a:off x="2362200" y="5681663"/>
            <a:ext cx="4848225" cy="3079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400" dirty="0"/>
              <a:t>Use Cases were introduced by Ivar Jacobson in the 1980’s</a:t>
            </a:r>
          </a:p>
        </p:txBody>
      </p:sp>
      <p:pic>
        <p:nvPicPr>
          <p:cNvPr id="10246" name="Picture 12" descr="C:\Documents and Settings\hornick\Local Settings\Temporary Internet Files\Content.IE5\79P9BVPJ\MCj0198838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981200"/>
            <a:ext cx="2427288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43800" cy="1295400"/>
          </a:xfrm>
        </p:spPr>
        <p:txBody>
          <a:bodyPr/>
          <a:lstStyle/>
          <a:p>
            <a:r>
              <a:rPr lang="en-US" altLang="en-US" sz="2400"/>
              <a:t>Each Use Case explains </a:t>
            </a:r>
            <a:r>
              <a:rPr lang="en-US" altLang="en-US" sz="2400" i="1">
                <a:solidFill>
                  <a:srgbClr val="00B0F0"/>
                </a:solidFill>
              </a:rPr>
              <a:t>one or more </a:t>
            </a:r>
            <a:r>
              <a:rPr lang="en-US" altLang="en-US" sz="2400" i="1" u="sng"/>
              <a:t>Scenarios </a:t>
            </a:r>
            <a:r>
              <a:rPr lang="en-US" altLang="en-US" sz="2400"/>
              <a:t>that describe how the system should interact with an </a:t>
            </a:r>
            <a:r>
              <a:rPr lang="en-US" altLang="en-US" sz="2400" i="1" u="sng"/>
              <a:t>Actor</a:t>
            </a:r>
            <a:r>
              <a:rPr lang="en-US" altLang="en-US" sz="2400"/>
              <a:t> to achieve a specific </a:t>
            </a:r>
            <a:r>
              <a:rPr lang="en-US" altLang="en-US" sz="2400" i="1" u="sng"/>
              <a:t>Goal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88938" y="1760538"/>
            <a:ext cx="6545262" cy="44116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A </a:t>
            </a:r>
            <a:r>
              <a:rPr lang="en-US" altLang="en-US" sz="2400" b="1" i="1"/>
              <a:t>Scenario</a:t>
            </a:r>
            <a:r>
              <a:rPr lang="en-US" altLang="en-US" sz="2400"/>
              <a:t> is a narrative that describes what happens within a specific Use Case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An </a:t>
            </a:r>
            <a:r>
              <a:rPr lang="en-US" altLang="en-US" sz="2400" b="1" i="1"/>
              <a:t>Actor</a:t>
            </a:r>
            <a:r>
              <a:rPr lang="en-US" altLang="en-US" sz="2400" i="1"/>
              <a:t> </a:t>
            </a:r>
            <a:r>
              <a:rPr lang="en-US" altLang="en-US" sz="2400"/>
              <a:t>is an external agent that interacts with the system</a:t>
            </a:r>
            <a:br>
              <a:rPr lang="en-US" altLang="en-US" sz="2400"/>
            </a:b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A </a:t>
            </a:r>
            <a:r>
              <a:rPr lang="en-US" altLang="en-US" sz="2400" b="1" i="1"/>
              <a:t>Goal</a:t>
            </a:r>
            <a:r>
              <a:rPr lang="en-US" altLang="en-US" sz="2400"/>
              <a:t> is the specific thing accomplished as a result of executing a Use Case. </a:t>
            </a:r>
            <a:br>
              <a:rPr lang="en-US" altLang="en-US" sz="2400"/>
            </a:br>
            <a:endParaRPr lang="en-US" altLang="en-US" sz="2400"/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0952E4-3ACC-4E9B-A15E-5F2332B0363A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/>
          </a:p>
        </p:txBody>
      </p:sp>
      <p:pic>
        <p:nvPicPr>
          <p:cNvPr id="11269" name="Picture 6" descr="C:\Documents and Settings\hornick\Local Settings\Temporary Internet Files\Content.IE5\8GV4S627\MCj0406274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688" y="1760538"/>
            <a:ext cx="1204912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3276600"/>
            <a:ext cx="1501775" cy="1158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71" name="Picture 2" descr="C:\Documents and Settings\hornick\Local Settings\Temporary Internet Files\Content.IE5\PFYR14UO\MCj0299389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925" y="4886325"/>
            <a:ext cx="1827213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A Use Case can contain more than a single Scenario</a:t>
            </a:r>
            <a:endParaRPr lang="en-US" altLang="en-US" sz="3600" b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6788150" cy="4411662"/>
          </a:xfrm>
        </p:spPr>
        <p:txBody>
          <a:bodyPr/>
          <a:lstStyle/>
          <a:p>
            <a:pPr lvl="1">
              <a:buFont typeface="Wingdings" panose="05000000000000000000" pitchFamily="2" charset="2"/>
              <a:buNone/>
            </a:pPr>
            <a:r>
              <a:rPr lang="en-US" altLang="en-US" sz="2800"/>
              <a:t>Every Use Case contains a </a:t>
            </a:r>
            <a:r>
              <a:rPr lang="en-US" altLang="en-US" sz="2800" u="sng"/>
              <a:t>basic Scenario</a:t>
            </a:r>
            <a:r>
              <a:rPr lang="en-US" altLang="en-US" sz="2800"/>
              <a:t> that describes what happens in the “normal” case</a:t>
            </a:r>
            <a:br>
              <a:rPr lang="en-US" altLang="en-US" sz="2800"/>
            </a:br>
            <a:endParaRPr lang="en-US" altLang="en-US" sz="2800"/>
          </a:p>
          <a:p>
            <a:pPr lvl="2"/>
            <a:r>
              <a:rPr lang="en-US" altLang="en-US" sz="2500">
                <a:solidFill>
                  <a:srgbClr val="5600AC"/>
                </a:solidFill>
              </a:rPr>
              <a:t>This is called the </a:t>
            </a:r>
            <a:r>
              <a:rPr lang="en-US" altLang="en-US" sz="2500" b="1">
                <a:solidFill>
                  <a:srgbClr val="5600AC"/>
                </a:solidFill>
              </a:rPr>
              <a:t>Main Path</a:t>
            </a:r>
            <a:r>
              <a:rPr lang="en-US" altLang="en-US" sz="2500">
                <a:solidFill>
                  <a:srgbClr val="5600AC"/>
                </a:solidFill>
              </a:rPr>
              <a:t>, </a:t>
            </a:r>
            <a:r>
              <a:rPr lang="en-US" altLang="en-US" sz="2500" b="1">
                <a:solidFill>
                  <a:srgbClr val="5600AC"/>
                </a:solidFill>
              </a:rPr>
              <a:t>Normal Flow</a:t>
            </a:r>
            <a:r>
              <a:rPr lang="en-US" altLang="en-US" sz="2500">
                <a:solidFill>
                  <a:srgbClr val="5600AC"/>
                </a:solidFill>
              </a:rPr>
              <a:t>, </a:t>
            </a:r>
            <a:r>
              <a:rPr lang="en-US" altLang="en-US" sz="2500" b="1">
                <a:solidFill>
                  <a:srgbClr val="5600AC"/>
                </a:solidFill>
              </a:rPr>
              <a:t>Basic Flow</a:t>
            </a:r>
            <a:r>
              <a:rPr lang="en-US" altLang="en-US" sz="2500">
                <a:solidFill>
                  <a:srgbClr val="5600AC"/>
                </a:solidFill>
              </a:rPr>
              <a:t>, or “Sunny Day” Scenario</a:t>
            </a:r>
          </a:p>
          <a:p>
            <a:pPr lvl="2"/>
            <a:r>
              <a:rPr lang="en-US" altLang="en-US" sz="2500">
                <a:solidFill>
                  <a:srgbClr val="C00000"/>
                </a:solidFill>
              </a:rPr>
              <a:t>The Goal is always achieved in the basic Scenario</a:t>
            </a:r>
          </a:p>
          <a:p>
            <a:pPr lvl="1">
              <a:buFont typeface="Wingdings" panose="05000000000000000000" pitchFamily="2" charset="2"/>
              <a:buNone/>
            </a:pPr>
            <a:br>
              <a:rPr lang="en-US" altLang="en-US" sz="2800"/>
            </a:br>
            <a:br>
              <a:rPr lang="en-US" altLang="en-US"/>
            </a:br>
            <a:endParaRPr lang="en-US" altLang="en-US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EC0694A-C4A4-48F8-BB9C-9D6F5A6FA83E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/>
          </a:p>
        </p:txBody>
      </p:sp>
      <p:pic>
        <p:nvPicPr>
          <p:cNvPr id="12293" name="Picture 2" descr="C:\Documents and Settings\hornick\Local Settings\Temporary Internet Files\Content.IE5\8GV4S627\MCj0429815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057400"/>
            <a:ext cx="19050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C99A0B-52A4-4E5C-9316-D8D00854DCE3}"/>
              </a:ext>
            </a:extLst>
          </p:cNvPr>
          <p:cNvSpPr txBox="1"/>
          <p:nvPr/>
        </p:nvSpPr>
        <p:spPr>
          <a:xfrm>
            <a:off x="1524000" y="5840430"/>
            <a:ext cx="55708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Additional Reading: How to Write a Use Case: </a:t>
            </a:r>
          </a:p>
          <a:p>
            <a:r>
              <a:rPr lang="en-US" dirty="0">
                <a:hlinkClick r:id="rId3"/>
              </a:rPr>
              <a:t>http://www.bridging-the-gap.com/what-is-a-use-case/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0"/>
              <a:t>An </a:t>
            </a:r>
            <a:r>
              <a:rPr lang="en-US" altLang="en-US" sz="3600" i="1"/>
              <a:t>Actor </a:t>
            </a:r>
            <a:r>
              <a:rPr lang="en-US" altLang="en-US" sz="3600" b="0"/>
              <a:t>is a external agent that interacts with the system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The Actors for some systems are just the conventional “users” </a:t>
            </a:r>
            <a:endParaRPr lang="en-US" altLang="en-US" sz="2000" dirty="0"/>
          </a:p>
          <a:p>
            <a:pPr lvl="1"/>
            <a:r>
              <a:rPr lang="en-US" altLang="en-US" sz="2000" dirty="0"/>
              <a:t>The Blackboard system incorporates the concept of different types of Actor/users</a:t>
            </a:r>
          </a:p>
          <a:p>
            <a:pPr lvl="2"/>
            <a:r>
              <a:rPr lang="en-US" altLang="en-US" sz="1700" dirty="0">
                <a:solidFill>
                  <a:srgbClr val="FF0000"/>
                </a:solidFill>
              </a:rPr>
              <a:t>What are they?</a:t>
            </a:r>
            <a:br>
              <a:rPr lang="en-US" altLang="en-US" sz="1700" dirty="0"/>
            </a:br>
            <a:endParaRPr lang="en-US" altLang="en-US" sz="17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An Actor does not have to be a person</a:t>
            </a:r>
          </a:p>
          <a:p>
            <a:pPr lvl="1"/>
            <a:r>
              <a:rPr lang="en-US" altLang="en-US" sz="2000" dirty="0"/>
              <a:t>Some systems interact with other (external) systems</a:t>
            </a:r>
          </a:p>
          <a:p>
            <a:pPr lvl="1"/>
            <a:r>
              <a:rPr lang="en-US" altLang="en-US" sz="2000" dirty="0">
                <a:solidFill>
                  <a:srgbClr val="FF0000"/>
                </a:solidFill>
              </a:rPr>
              <a:t>Examples?</a:t>
            </a:r>
            <a:endParaRPr lang="en-US" altLang="en-US" dirty="0">
              <a:solidFill>
                <a:srgbClr val="FF0000"/>
              </a:solidFill>
            </a:endParaRPr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AE9965-CF3A-4E5E-89A8-6DB2FDD133C8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543800" cy="914400"/>
          </a:xfrm>
        </p:spPr>
        <p:txBody>
          <a:bodyPr/>
          <a:lstStyle/>
          <a:p>
            <a:r>
              <a:rPr lang="en-US" altLang="en-US" sz="2800" dirty="0"/>
              <a:t>Actor Differences- Blackboard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4876800" cy="4411662"/>
          </a:xfrm>
        </p:spPr>
        <p:txBody>
          <a:bodyPr/>
          <a:lstStyle/>
          <a:p>
            <a:r>
              <a:rPr lang="en-US" altLang="en-US" sz="2000">
                <a:solidFill>
                  <a:srgbClr val="00B0F0"/>
                </a:solidFill>
              </a:rPr>
              <a:t>As a Student, you can</a:t>
            </a:r>
          </a:p>
          <a:p>
            <a:pPr lvl="1"/>
            <a:r>
              <a:rPr lang="en-US" altLang="en-US" sz="1800"/>
              <a:t>View the courses you are enrolled in</a:t>
            </a:r>
          </a:p>
          <a:p>
            <a:pPr lvl="1"/>
            <a:r>
              <a:rPr lang="en-US" altLang="en-US" sz="1800"/>
              <a:t>Submit your assignments</a:t>
            </a:r>
          </a:p>
          <a:p>
            <a:pPr lvl="1"/>
            <a:r>
              <a:rPr lang="en-US" altLang="en-US" sz="1800"/>
              <a:t>Retrieve your grades</a:t>
            </a:r>
          </a:p>
          <a:p>
            <a:r>
              <a:rPr lang="en-US" altLang="en-US" sz="2000">
                <a:solidFill>
                  <a:srgbClr val="00B0F0"/>
                </a:solidFill>
              </a:rPr>
              <a:t>As a Faculty, I can</a:t>
            </a:r>
          </a:p>
          <a:p>
            <a:pPr lvl="1"/>
            <a:r>
              <a:rPr lang="en-US" altLang="en-US" sz="1800"/>
              <a:t>View the courses I am teaching</a:t>
            </a:r>
          </a:p>
          <a:p>
            <a:pPr lvl="1"/>
            <a:r>
              <a:rPr lang="en-US" altLang="en-US" sz="1800"/>
              <a:t>View the students in each course</a:t>
            </a:r>
          </a:p>
          <a:p>
            <a:pPr lvl="1"/>
            <a:r>
              <a:rPr lang="en-US" altLang="en-US" sz="1800"/>
              <a:t>Create assignments</a:t>
            </a:r>
          </a:p>
          <a:p>
            <a:pPr lvl="1"/>
            <a:r>
              <a:rPr lang="en-US" altLang="en-US" sz="1800"/>
              <a:t>Grade assignments</a:t>
            </a:r>
          </a:p>
          <a:p>
            <a:r>
              <a:rPr lang="en-US" altLang="en-US" sz="2000">
                <a:solidFill>
                  <a:srgbClr val="00B0F0"/>
                </a:solidFill>
              </a:rPr>
              <a:t>The Registrar can</a:t>
            </a:r>
          </a:p>
          <a:p>
            <a:pPr lvl="1"/>
            <a:r>
              <a:rPr lang="en-US" altLang="en-US" sz="1800"/>
              <a:t>Create courses</a:t>
            </a:r>
          </a:p>
          <a:p>
            <a:pPr lvl="1"/>
            <a:r>
              <a:rPr lang="en-US" altLang="en-US" sz="1800"/>
              <a:t>Assign me to a course as the Faculty</a:t>
            </a:r>
          </a:p>
          <a:p>
            <a:pPr lvl="1"/>
            <a:r>
              <a:rPr lang="en-US" altLang="en-US" sz="1800"/>
              <a:t>Assign you to a course as a Student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1800"/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67003D-2427-4578-B333-35BC3938BABC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/>
          </a:p>
        </p:txBody>
      </p:sp>
      <p:sp>
        <p:nvSpPr>
          <p:cNvPr id="6" name="TextBox 5"/>
          <p:cNvSpPr txBox="1"/>
          <p:nvPr/>
        </p:nvSpPr>
        <p:spPr>
          <a:xfrm>
            <a:off x="4953000" y="3429000"/>
            <a:ext cx="3429000" cy="9239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B050"/>
                </a:solidFill>
              </a:rPr>
              <a:t>Each of these is a Goal, and </a:t>
            </a:r>
            <a:r>
              <a:rPr lang="en-US" b="1" dirty="0">
                <a:solidFill>
                  <a:srgbClr val="00B050"/>
                </a:solidFill>
              </a:rPr>
              <a:t>each distinct Goal </a:t>
            </a:r>
            <a:r>
              <a:rPr lang="en-US" dirty="0">
                <a:solidFill>
                  <a:srgbClr val="00B050"/>
                </a:solidFill>
              </a:rPr>
              <a:t>is the end result of a </a:t>
            </a:r>
            <a:r>
              <a:rPr lang="en-US" b="1" dirty="0">
                <a:solidFill>
                  <a:srgbClr val="00B050"/>
                </a:solidFill>
              </a:rPr>
              <a:t>separate Use Case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543800" cy="1066800"/>
          </a:xfrm>
        </p:spPr>
        <p:txBody>
          <a:bodyPr/>
          <a:lstStyle/>
          <a:p>
            <a:r>
              <a:rPr lang="en-US" altLang="en-US" sz="3200" b="0"/>
              <a:t>A </a:t>
            </a:r>
            <a:r>
              <a:rPr lang="en-US" altLang="en-US" sz="3200" i="1"/>
              <a:t>Goal</a:t>
            </a:r>
            <a:r>
              <a:rPr lang="en-US" altLang="en-US" sz="3200" b="0"/>
              <a:t> is a specific thing accomplished as a result of executing a Use Case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6858000" cy="44116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Achieving the Goal is the reason for the User Story</a:t>
            </a:r>
          </a:p>
          <a:p>
            <a:pPr lvl="1"/>
            <a:r>
              <a:rPr lang="en-US" altLang="en-US" sz="2000" dirty="0">
                <a:solidFill>
                  <a:srgbClr val="C00000"/>
                </a:solidFill>
              </a:rPr>
              <a:t>it has some value</a:t>
            </a:r>
            <a:br>
              <a:rPr lang="en-US" altLang="en-US" sz="2000" dirty="0"/>
            </a:b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A system may be capable of achieving multiple Goals</a:t>
            </a:r>
          </a:p>
          <a:p>
            <a:pPr lvl="1"/>
            <a:r>
              <a:rPr lang="en-US" altLang="en-US" sz="2000" dirty="0">
                <a:solidFill>
                  <a:srgbClr val="C00000"/>
                </a:solidFill>
              </a:rPr>
              <a:t>Such as?</a:t>
            </a:r>
            <a:br>
              <a:rPr lang="en-US" altLang="en-US" sz="2000" dirty="0">
                <a:solidFill>
                  <a:srgbClr val="C00000"/>
                </a:solidFill>
              </a:rPr>
            </a:br>
            <a:endParaRPr lang="en-US" altLang="en-US" sz="2000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How many Goals does Blackboard achieve?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BB74B30-7BDC-4AE4-84DC-6476CEE96D15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/>
          </a:p>
        </p:txBody>
      </p:sp>
      <p:pic>
        <p:nvPicPr>
          <p:cNvPr id="15365" name="Picture 6" descr="C:\Documents and Settings\hornick\Local Settings\Temporary Internet Files\Content.IE5\79P9BVPJ\MPj0433179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876800"/>
            <a:ext cx="1752600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8" descr="C:\Documents and Settings\hornick\Local Settings\Temporary Internet Files\Content.IE5\79P9BVPJ\MCj0390686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752600"/>
            <a:ext cx="1852613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Network">
  <a:themeElements>
    <a:clrScheme name="2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28709</TotalTime>
  <Words>989</Words>
  <Application>Microsoft Office PowerPoint</Application>
  <PresentationFormat>On-screen Show (4:3)</PresentationFormat>
  <Paragraphs>181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Tahoma</vt:lpstr>
      <vt:lpstr>Times New Roman</vt:lpstr>
      <vt:lpstr>Wingdings</vt:lpstr>
      <vt:lpstr>2_Network</vt:lpstr>
      <vt:lpstr>Use Cases and User Stories</vt:lpstr>
      <vt:lpstr>Terminology</vt:lpstr>
      <vt:lpstr>User Stories are a common way of expressing a Requirement</vt:lpstr>
      <vt:lpstr>Use Cases narrate</vt:lpstr>
      <vt:lpstr>Each Use Case explains one or more Scenarios that describe how the system should interact with an Actor to achieve a specific Goal</vt:lpstr>
      <vt:lpstr>A Use Case can contain more than a single Scenario</vt:lpstr>
      <vt:lpstr>An Actor is a external agent that interacts with the system</vt:lpstr>
      <vt:lpstr>Actor Differences- Blackboard</vt:lpstr>
      <vt:lpstr>A Goal is a specific thing accomplished as a result of executing a Use Case</vt:lpstr>
      <vt:lpstr>Use Cases have clear boundaries</vt:lpstr>
      <vt:lpstr>Often, one Use Case must first be satisfied before another Use Case can proceed</vt:lpstr>
      <vt:lpstr>Achieving a Goal may result in the creation of artifacts</vt:lpstr>
      <vt:lpstr>Meeting Goals of User Stories and their associated Use Cases </vt:lpstr>
      <vt:lpstr>Expectations for software reliability are increasing</vt:lpstr>
      <vt:lpstr>Alternate Scenarios of a Use Case describe atypical or exceptional situations (“Rainy day scenarios”)</vt:lpstr>
      <vt:lpstr>Example rainy-day scenario</vt:lpstr>
      <vt:lpstr>Writing Use Cases is usually an iterative process</vt:lpstr>
      <vt:lpstr>Use Case Templates are used to provide a degree of standardization to related Use Cases</vt:lpstr>
      <vt:lpstr>Exercise: ATM</vt:lpstr>
      <vt:lpstr>Use case modeling</vt:lpstr>
      <vt:lpstr>Use Case Diagrams</vt:lpstr>
      <vt:lpstr>Use cases involving the role ‘Medical Receptionist’ </vt:lpstr>
      <vt:lpstr>PowerPoint Presentation</vt:lpstr>
      <vt:lpstr>PowerPoint Presentation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SE-2030</dc:title>
  <dc:creator>Dr. Mark Hornick;DerekRiley</dc:creator>
  <cp:lastModifiedBy>Yoder, Dr. Josiah</cp:lastModifiedBy>
  <cp:revision>1050</cp:revision>
  <cp:lastPrinted>1601-01-01T00:00:00Z</cp:lastPrinted>
  <dcterms:created xsi:type="dcterms:W3CDTF">1999-09-06T21:32:20Z</dcterms:created>
  <dcterms:modified xsi:type="dcterms:W3CDTF">2019-03-25T20:27:12Z</dcterms:modified>
</cp:coreProperties>
</file>