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5"/>
  </p:notesMasterIdLst>
  <p:handoutMasterIdLst>
    <p:handoutMasterId r:id="rId26"/>
  </p:handoutMasterIdLst>
  <p:sldIdLst>
    <p:sldId id="340" r:id="rId2"/>
    <p:sldId id="367" r:id="rId3"/>
    <p:sldId id="357" r:id="rId4"/>
    <p:sldId id="358" r:id="rId5"/>
    <p:sldId id="359" r:id="rId6"/>
    <p:sldId id="360" r:id="rId7"/>
    <p:sldId id="361" r:id="rId8"/>
    <p:sldId id="368" r:id="rId9"/>
    <p:sldId id="348" r:id="rId10"/>
    <p:sldId id="349" r:id="rId11"/>
    <p:sldId id="350" r:id="rId12"/>
    <p:sldId id="346" r:id="rId13"/>
    <p:sldId id="347" r:id="rId14"/>
    <p:sldId id="341" r:id="rId15"/>
    <p:sldId id="353" r:id="rId16"/>
    <p:sldId id="352" r:id="rId17"/>
    <p:sldId id="354" r:id="rId18"/>
    <p:sldId id="362" r:id="rId19"/>
    <p:sldId id="364" r:id="rId20"/>
    <p:sldId id="365" r:id="rId21"/>
    <p:sldId id="366" r:id="rId22"/>
    <p:sldId id="344" r:id="rId23"/>
    <p:sldId id="343" r:id="rId2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3">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600AC"/>
    <a:srgbClr val="340068"/>
    <a:srgbClr val="FFFFFF"/>
    <a:srgbClr val="9A00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00" autoAdjust="0"/>
    <p:restoredTop sz="94689" autoAdjust="0"/>
  </p:normalViewPr>
  <p:slideViewPr>
    <p:cSldViewPr>
      <p:cViewPr varScale="1">
        <p:scale>
          <a:sx n="67" d="100"/>
          <a:sy n="67" d="100"/>
        </p:scale>
        <p:origin x="141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752" y="-78"/>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168650" cy="479425"/>
          </a:xfrm>
          <a:prstGeom prst="rect">
            <a:avLst/>
          </a:prstGeom>
          <a:noFill/>
          <a:ln w="9525">
            <a:noFill/>
            <a:miter lim="800000"/>
            <a:headEnd/>
            <a:tailEnd/>
          </a:ln>
          <a:effectLst/>
        </p:spPr>
        <p:txBody>
          <a:bodyPr vert="horz" wrap="square" lIns="96603" tIns="48301" rIns="96603" bIns="48301" numCol="1" anchor="t" anchorCtr="0" compatLnSpc="1">
            <a:prstTxWarp prst="textNoShape">
              <a:avLst/>
            </a:prstTxWarp>
          </a:bodyPr>
          <a:lstStyle>
            <a:lvl1pPr defTabSz="966788">
              <a:defRPr sz="1200">
                <a:latin typeface="Tahoma" pitchFamily="34" charset="0"/>
                <a:cs typeface="+mn-cs"/>
              </a:defRPr>
            </a:lvl1pPr>
          </a:lstStyle>
          <a:p>
            <a:pPr>
              <a:defRPr/>
            </a:pPr>
            <a:r>
              <a:rPr lang="en-US"/>
              <a:t>CS-1020</a:t>
            </a:r>
          </a:p>
        </p:txBody>
      </p:sp>
      <p:sp>
        <p:nvSpPr>
          <p:cNvPr id="33795" name="Rectangle 3"/>
          <p:cNvSpPr>
            <a:spLocks noGrp="1" noChangeArrowheads="1"/>
          </p:cNvSpPr>
          <p:nvPr>
            <p:ph type="dt" sz="quarter" idx="1"/>
          </p:nvPr>
        </p:nvSpPr>
        <p:spPr bwMode="auto">
          <a:xfrm>
            <a:off x="4146550" y="0"/>
            <a:ext cx="3168650" cy="479425"/>
          </a:xfrm>
          <a:prstGeom prst="rect">
            <a:avLst/>
          </a:prstGeom>
          <a:noFill/>
          <a:ln w="9525">
            <a:noFill/>
            <a:miter lim="800000"/>
            <a:headEnd/>
            <a:tailEnd/>
          </a:ln>
          <a:effectLst/>
        </p:spPr>
        <p:txBody>
          <a:bodyPr vert="horz" wrap="square" lIns="96603" tIns="48301" rIns="96603" bIns="48301" numCol="1" anchor="t" anchorCtr="0" compatLnSpc="1">
            <a:prstTxWarp prst="textNoShape">
              <a:avLst/>
            </a:prstTxWarp>
          </a:bodyPr>
          <a:lstStyle>
            <a:lvl1pPr algn="r" defTabSz="966788">
              <a:defRPr sz="1200">
                <a:latin typeface="Tahoma" pitchFamily="34" charset="0"/>
                <a:cs typeface="+mn-cs"/>
              </a:defRPr>
            </a:lvl1pPr>
          </a:lstStyle>
          <a:p>
            <a:pPr>
              <a:defRPr/>
            </a:pPr>
            <a:fld id="{A61E8E6C-6D24-4541-A204-E23D626B8FEC}" type="datetime3">
              <a:rPr lang="en-US"/>
              <a:pPr>
                <a:defRPr/>
              </a:pPr>
              <a:t>28 February 2019</a:t>
            </a:fld>
            <a:endParaRPr lang="en-US"/>
          </a:p>
        </p:txBody>
      </p:sp>
      <p:sp>
        <p:nvSpPr>
          <p:cNvPr id="33796" name="Rectangle 4"/>
          <p:cNvSpPr>
            <a:spLocks noGrp="1" noChangeArrowheads="1"/>
          </p:cNvSpPr>
          <p:nvPr>
            <p:ph type="ftr" sz="quarter" idx="2"/>
          </p:nvPr>
        </p:nvSpPr>
        <p:spPr bwMode="auto">
          <a:xfrm>
            <a:off x="0" y="9121775"/>
            <a:ext cx="3168650" cy="479425"/>
          </a:xfrm>
          <a:prstGeom prst="rect">
            <a:avLst/>
          </a:prstGeom>
          <a:noFill/>
          <a:ln w="9525">
            <a:noFill/>
            <a:miter lim="800000"/>
            <a:headEnd/>
            <a:tailEnd/>
          </a:ln>
          <a:effectLst/>
        </p:spPr>
        <p:txBody>
          <a:bodyPr vert="horz" wrap="square" lIns="96603" tIns="48301" rIns="96603" bIns="48301" numCol="1" anchor="b" anchorCtr="0" compatLnSpc="1">
            <a:prstTxWarp prst="textNoShape">
              <a:avLst/>
            </a:prstTxWarp>
          </a:bodyPr>
          <a:lstStyle>
            <a:lvl1pPr defTabSz="966788">
              <a:defRPr sz="1200">
                <a:latin typeface="Tahoma" pitchFamily="34" charset="0"/>
                <a:cs typeface="+mn-cs"/>
              </a:defRPr>
            </a:lvl1pPr>
          </a:lstStyle>
          <a:p>
            <a:pPr>
              <a:defRPr/>
            </a:pPr>
            <a:r>
              <a:rPr lang="en-US"/>
              <a:t>Dr. Mark L. Hornick</a:t>
            </a:r>
          </a:p>
        </p:txBody>
      </p:sp>
      <p:sp>
        <p:nvSpPr>
          <p:cNvPr id="33797" name="Rectangle 5"/>
          <p:cNvSpPr>
            <a:spLocks noGrp="1" noChangeArrowheads="1"/>
          </p:cNvSpPr>
          <p:nvPr>
            <p:ph type="sldNum" sz="quarter" idx="3"/>
          </p:nvPr>
        </p:nvSpPr>
        <p:spPr bwMode="auto">
          <a:xfrm>
            <a:off x="4146550" y="9121775"/>
            <a:ext cx="3168650" cy="479425"/>
          </a:xfrm>
          <a:prstGeom prst="rect">
            <a:avLst/>
          </a:prstGeom>
          <a:noFill/>
          <a:ln w="9525">
            <a:noFill/>
            <a:miter lim="800000"/>
            <a:headEnd/>
            <a:tailEnd/>
          </a:ln>
          <a:effectLst/>
        </p:spPr>
        <p:txBody>
          <a:bodyPr vert="horz" wrap="square" lIns="96603" tIns="48301" rIns="96603" bIns="48301" numCol="1" anchor="b" anchorCtr="0" compatLnSpc="1">
            <a:prstTxWarp prst="textNoShape">
              <a:avLst/>
            </a:prstTxWarp>
          </a:bodyPr>
          <a:lstStyle>
            <a:lvl1pPr algn="r" defTabSz="966788">
              <a:defRPr sz="1200">
                <a:latin typeface="Tahoma" pitchFamily="34" charset="0"/>
                <a:cs typeface="+mn-cs"/>
              </a:defRPr>
            </a:lvl1pPr>
          </a:lstStyle>
          <a:p>
            <a:pPr>
              <a:defRPr/>
            </a:pPr>
            <a:fld id="{64D26FB2-517E-4556-97D6-D1AB782580BA}" type="slidenum">
              <a:rPr lang="en-US"/>
              <a:pPr>
                <a:defRPr/>
              </a:pPr>
              <a:t>‹#›</a:t>
            </a:fld>
            <a:endParaRPr lang="en-US"/>
          </a:p>
        </p:txBody>
      </p:sp>
    </p:spTree>
    <p:extLst>
      <p:ext uri="{BB962C8B-B14F-4D97-AF65-F5344CB8AC3E}">
        <p14:creationId xmlns:p14="http://schemas.microsoft.com/office/powerpoint/2010/main" val="3108910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0050" name="Rectangle 2"/>
          <p:cNvSpPr>
            <a:spLocks noGrp="1" noChangeArrowheads="1"/>
          </p:cNvSpPr>
          <p:nvPr>
            <p:ph type="hdr" sz="quarter"/>
          </p:nvPr>
        </p:nvSpPr>
        <p:spPr bwMode="auto">
          <a:xfrm>
            <a:off x="0" y="0"/>
            <a:ext cx="3201988" cy="457200"/>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defRPr sz="1200" b="1">
                <a:latin typeface="Times New Roman" pitchFamily="18" charset="0"/>
                <a:cs typeface="+mn-cs"/>
              </a:defRPr>
            </a:lvl1pPr>
          </a:lstStyle>
          <a:p>
            <a:pPr>
              <a:defRPr/>
            </a:pPr>
            <a:r>
              <a:rPr lang="en-US"/>
              <a:t>CS-1020</a:t>
            </a:r>
          </a:p>
        </p:txBody>
      </p:sp>
      <p:sp>
        <p:nvSpPr>
          <p:cNvPr id="770051" name="Rectangle 3"/>
          <p:cNvSpPr>
            <a:spLocks noGrp="1" noChangeArrowheads="1"/>
          </p:cNvSpPr>
          <p:nvPr>
            <p:ph type="dt" idx="1"/>
          </p:nvPr>
        </p:nvSpPr>
        <p:spPr bwMode="auto">
          <a:xfrm>
            <a:off x="4116388" y="0"/>
            <a:ext cx="3198812" cy="457200"/>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a:defRPr sz="1200" b="1">
                <a:latin typeface="Times New Roman" pitchFamily="18" charset="0"/>
                <a:cs typeface="+mn-cs"/>
              </a:defRPr>
            </a:lvl1pPr>
          </a:lstStyle>
          <a:p>
            <a:pPr>
              <a:defRPr/>
            </a:pPr>
            <a:fld id="{2F208DE0-A001-4823-8B87-B7DDB8AE24CD}" type="datetime1">
              <a:rPr lang="en-US"/>
              <a:pPr>
                <a:defRPr/>
              </a:pPr>
              <a:t>2/28/2019</a:t>
            </a:fld>
            <a:endParaRPr lang="en-US"/>
          </a:p>
        </p:txBody>
      </p:sp>
      <p:sp>
        <p:nvSpPr>
          <p:cNvPr id="770053" name="Rectangle 5"/>
          <p:cNvSpPr>
            <a:spLocks noGrp="1" noChangeArrowheads="1"/>
          </p:cNvSpPr>
          <p:nvPr>
            <p:ph type="body" sz="quarter" idx="3"/>
          </p:nvPr>
        </p:nvSpPr>
        <p:spPr bwMode="auto">
          <a:xfrm>
            <a:off x="990600" y="4572000"/>
            <a:ext cx="5334000" cy="4343400"/>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70054" name="Rectangle 6"/>
          <p:cNvSpPr>
            <a:spLocks noGrp="1" noChangeArrowheads="1"/>
          </p:cNvSpPr>
          <p:nvPr>
            <p:ph type="ftr" sz="quarter" idx="4"/>
          </p:nvPr>
        </p:nvSpPr>
        <p:spPr bwMode="auto">
          <a:xfrm>
            <a:off x="0" y="9144000"/>
            <a:ext cx="3201988" cy="457200"/>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defRPr sz="1200" b="1">
                <a:latin typeface="Times New Roman" pitchFamily="18" charset="0"/>
                <a:cs typeface="+mn-cs"/>
              </a:defRPr>
            </a:lvl1pPr>
          </a:lstStyle>
          <a:p>
            <a:pPr>
              <a:defRPr/>
            </a:pPr>
            <a:r>
              <a:rPr lang="en-US"/>
              <a:t>Dr. Mark L. Hornick</a:t>
            </a:r>
          </a:p>
        </p:txBody>
      </p:sp>
      <p:sp>
        <p:nvSpPr>
          <p:cNvPr id="770055" name="Rectangle 7"/>
          <p:cNvSpPr>
            <a:spLocks noGrp="1" noChangeArrowheads="1"/>
          </p:cNvSpPr>
          <p:nvPr>
            <p:ph type="sldNum" sz="quarter" idx="5"/>
          </p:nvPr>
        </p:nvSpPr>
        <p:spPr bwMode="auto">
          <a:xfrm>
            <a:off x="4116388" y="9144000"/>
            <a:ext cx="3198812" cy="457200"/>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a:defRPr sz="1200" b="1">
                <a:latin typeface="Times New Roman" pitchFamily="18" charset="0"/>
                <a:cs typeface="+mn-cs"/>
              </a:defRPr>
            </a:lvl1pPr>
          </a:lstStyle>
          <a:p>
            <a:pPr>
              <a:defRPr/>
            </a:pPr>
            <a:fld id="{BBB86850-6FFF-4BC8-92D4-BE8D331D2321}" type="slidenum">
              <a:rPr lang="en-US"/>
              <a:pPr>
                <a:defRPr/>
              </a:pPr>
              <a:t>‹#›</a:t>
            </a:fld>
            <a:endParaRPr lang="en-US"/>
          </a:p>
        </p:txBody>
      </p:sp>
      <p:pic>
        <p:nvPicPr>
          <p:cNvPr id="8199" name="Picture 8"/>
          <p:cNvPicPr>
            <a:picLocks noRot="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685800"/>
            <a:ext cx="5029200" cy="3771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769780"/>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SE-2030</a:t>
            </a:r>
          </a:p>
          <a:p>
            <a:pPr>
              <a:defRPr/>
            </a:pPr>
            <a:r>
              <a:rPr lang="en-US" altLang="en-US" dirty="0"/>
              <a:t>Dr. Mark L. Hornick, Dr. Derek Riley</a:t>
            </a:r>
          </a:p>
        </p:txBody>
      </p:sp>
      <p:sp>
        <p:nvSpPr>
          <p:cNvPr id="6" name="Rectangle 7"/>
          <p:cNvSpPr>
            <a:spLocks noGrp="1" noChangeArrowheads="1"/>
          </p:cNvSpPr>
          <p:nvPr>
            <p:ph type="sldNum" sz="quarter" idx="12"/>
          </p:nvPr>
        </p:nvSpPr>
        <p:spPr>
          <a:ln/>
        </p:spPr>
        <p:txBody>
          <a:bodyPr/>
          <a:lstStyle>
            <a:lvl1pPr>
              <a:defRPr/>
            </a:lvl1pPr>
          </a:lstStyle>
          <a:p>
            <a:pPr>
              <a:defRPr/>
            </a:pPr>
            <a:fld id="{E41DDF87-5FF5-4CF6-B265-1CE50EB8296A}" type="slidenum">
              <a:rPr lang="en-US" altLang="en-US"/>
              <a:pPr>
                <a:defRPr/>
              </a:pPr>
              <a:t>‹#›</a:t>
            </a:fld>
            <a:endParaRPr lang="en-US" altLang="en-US"/>
          </a:p>
        </p:txBody>
      </p:sp>
    </p:spTree>
    <p:extLst>
      <p:ext uri="{BB962C8B-B14F-4D97-AF65-F5344CB8AC3E}">
        <p14:creationId xmlns:p14="http://schemas.microsoft.com/office/powerpoint/2010/main" val="428877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SE-2030</a:t>
            </a:r>
          </a:p>
          <a:p>
            <a:pPr>
              <a:defRPr/>
            </a:pPr>
            <a:r>
              <a:rPr lang="en-US" altLang="en-US"/>
              <a:t>Dr. Mark L. </a:t>
            </a:r>
            <a:r>
              <a:rPr lang="en-US" altLang="en-US" err="1"/>
              <a:t>Hornick</a:t>
            </a: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2B9DE0F-E5A8-43E4-8DFB-0E494FECE22E}" type="slidenum">
              <a:rPr lang="en-US" altLang="en-US"/>
              <a:pPr>
                <a:defRPr/>
              </a:pPr>
              <a:t>‹#›</a:t>
            </a:fld>
            <a:endParaRPr lang="en-US" altLang="en-US"/>
          </a:p>
        </p:txBody>
      </p:sp>
    </p:spTree>
    <p:extLst>
      <p:ext uri="{BB962C8B-B14F-4D97-AF65-F5344CB8AC3E}">
        <p14:creationId xmlns:p14="http://schemas.microsoft.com/office/powerpoint/2010/main" val="1802245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p:txBody>
          <a:bodyPr/>
          <a:lstStyle>
            <a:lvl1pPr>
              <a:defRPr/>
            </a:lvl1pPr>
          </a:lstStyle>
          <a:p>
            <a:pPr>
              <a:defRPr/>
            </a:pPr>
            <a:r>
              <a:rPr lang="en-US" altLang="en-US"/>
              <a:t>CS-280</a:t>
            </a:r>
          </a:p>
          <a:p>
            <a:pPr>
              <a:defRPr/>
            </a:pPr>
            <a:r>
              <a:rPr lang="en-US" altLang="en-US"/>
              <a:t>Dr. Mark L. Hornick</a:t>
            </a:r>
          </a:p>
        </p:txBody>
      </p:sp>
      <p:sp>
        <p:nvSpPr>
          <p:cNvPr id="6" name="Rectangle 7"/>
          <p:cNvSpPr>
            <a:spLocks noGrp="1" noChangeArrowheads="1"/>
          </p:cNvSpPr>
          <p:nvPr>
            <p:ph type="sldNum" sz="quarter" idx="12"/>
          </p:nvPr>
        </p:nvSpPr>
        <p:spPr/>
        <p:txBody>
          <a:bodyPr/>
          <a:lstStyle>
            <a:lvl1pPr>
              <a:defRPr/>
            </a:lvl1pPr>
          </a:lstStyle>
          <a:p>
            <a:pPr>
              <a:defRPr/>
            </a:pPr>
            <a:fld id="{FA29B7BC-78E6-4AC8-8AE3-6F2164F44463}" type="slidenum">
              <a:rPr lang="en-US" altLang="en-US"/>
              <a:pPr>
                <a:defRPr/>
              </a:pPr>
              <a:t>‹#›</a:t>
            </a:fld>
            <a:endParaRPr lang="en-US" altLang="en-US"/>
          </a:p>
        </p:txBody>
      </p:sp>
    </p:spTree>
    <p:extLst>
      <p:ext uri="{BB962C8B-B14F-4D97-AF65-F5344CB8AC3E}">
        <p14:creationId xmlns:p14="http://schemas.microsoft.com/office/powerpoint/2010/main" val="2920290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SE-2030</a:t>
            </a:r>
          </a:p>
          <a:p>
            <a:pPr>
              <a:defRPr/>
            </a:pPr>
            <a:r>
              <a:rPr lang="en-US" altLang="en-US" dirty="0"/>
              <a:t>Dr. Mark L. Hornick, Dr. Derek Riley</a:t>
            </a:r>
          </a:p>
        </p:txBody>
      </p:sp>
      <p:sp>
        <p:nvSpPr>
          <p:cNvPr id="6" name="Rectangle 7"/>
          <p:cNvSpPr>
            <a:spLocks noGrp="1" noChangeArrowheads="1"/>
          </p:cNvSpPr>
          <p:nvPr>
            <p:ph type="sldNum" sz="quarter" idx="12"/>
          </p:nvPr>
        </p:nvSpPr>
        <p:spPr>
          <a:ln/>
        </p:spPr>
        <p:txBody>
          <a:bodyPr/>
          <a:lstStyle>
            <a:lvl1pPr>
              <a:defRPr/>
            </a:lvl1pPr>
          </a:lstStyle>
          <a:p>
            <a:pPr>
              <a:defRPr/>
            </a:pPr>
            <a:fld id="{22DED364-336E-48CD-8B2B-B538FE8BF33F}" type="slidenum">
              <a:rPr lang="en-US" altLang="en-US"/>
              <a:pPr>
                <a:defRPr/>
              </a:pPr>
              <a:t>‹#›</a:t>
            </a:fld>
            <a:endParaRPr lang="en-US" altLang="en-US"/>
          </a:p>
        </p:txBody>
      </p:sp>
    </p:spTree>
    <p:extLst>
      <p:ext uri="{BB962C8B-B14F-4D97-AF65-F5344CB8AC3E}">
        <p14:creationId xmlns:p14="http://schemas.microsoft.com/office/powerpoint/2010/main" val="3749316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SE-2030</a:t>
            </a:r>
          </a:p>
          <a:p>
            <a:pPr>
              <a:defRPr/>
            </a:pPr>
            <a:r>
              <a:rPr lang="en-US" altLang="en-US"/>
              <a:t>Dr. Mark L. </a:t>
            </a:r>
            <a:r>
              <a:rPr lang="en-US" altLang="en-US" err="1"/>
              <a:t>Hornick</a:t>
            </a: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C9B4E50F-B31B-4ABD-AF4F-BC8FFB06426E}" type="slidenum">
              <a:rPr lang="en-US" altLang="en-US"/>
              <a:pPr>
                <a:defRPr/>
              </a:pPr>
              <a:t>‹#›</a:t>
            </a:fld>
            <a:endParaRPr lang="en-US" altLang="en-US"/>
          </a:p>
        </p:txBody>
      </p:sp>
    </p:spTree>
    <p:extLst>
      <p:ext uri="{BB962C8B-B14F-4D97-AF65-F5344CB8AC3E}">
        <p14:creationId xmlns:p14="http://schemas.microsoft.com/office/powerpoint/2010/main" val="193339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SE-2030</a:t>
            </a:r>
          </a:p>
          <a:p>
            <a:pPr>
              <a:defRPr/>
            </a:pPr>
            <a:r>
              <a:rPr lang="en-US" altLang="en-US" dirty="0"/>
              <a:t>Dr. Mark L. Hornick, Dr. Derek Riley</a:t>
            </a:r>
          </a:p>
        </p:txBody>
      </p:sp>
      <p:sp>
        <p:nvSpPr>
          <p:cNvPr id="7" name="Rectangle 7"/>
          <p:cNvSpPr>
            <a:spLocks noGrp="1" noChangeArrowheads="1"/>
          </p:cNvSpPr>
          <p:nvPr>
            <p:ph type="sldNum" sz="quarter" idx="12"/>
          </p:nvPr>
        </p:nvSpPr>
        <p:spPr>
          <a:ln/>
        </p:spPr>
        <p:txBody>
          <a:bodyPr/>
          <a:lstStyle>
            <a:lvl1pPr>
              <a:defRPr/>
            </a:lvl1pPr>
          </a:lstStyle>
          <a:p>
            <a:pPr>
              <a:defRPr/>
            </a:pPr>
            <a:fld id="{94483537-7DBD-4F2F-8102-6E5ADFE79763}" type="slidenum">
              <a:rPr lang="en-US" altLang="en-US"/>
              <a:pPr>
                <a:defRPr/>
              </a:pPr>
              <a:t>‹#›</a:t>
            </a:fld>
            <a:endParaRPr lang="en-US" altLang="en-US"/>
          </a:p>
        </p:txBody>
      </p:sp>
    </p:spTree>
    <p:extLst>
      <p:ext uri="{BB962C8B-B14F-4D97-AF65-F5344CB8AC3E}">
        <p14:creationId xmlns:p14="http://schemas.microsoft.com/office/powerpoint/2010/main" val="2362278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SE-2030</a:t>
            </a:r>
          </a:p>
          <a:p>
            <a:pPr>
              <a:defRPr/>
            </a:pPr>
            <a:r>
              <a:rPr lang="en-US" altLang="en-US"/>
              <a:t>Dr. Mark L. </a:t>
            </a:r>
            <a:r>
              <a:rPr lang="en-US" altLang="en-US" err="1"/>
              <a:t>Hornick</a:t>
            </a: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2690A4A7-2A00-4A23-B91D-446A9432CACE}" type="slidenum">
              <a:rPr lang="en-US" altLang="en-US"/>
              <a:pPr>
                <a:defRPr/>
              </a:pPr>
              <a:t>‹#›</a:t>
            </a:fld>
            <a:endParaRPr lang="en-US" altLang="en-US"/>
          </a:p>
        </p:txBody>
      </p:sp>
    </p:spTree>
    <p:extLst>
      <p:ext uri="{BB962C8B-B14F-4D97-AF65-F5344CB8AC3E}">
        <p14:creationId xmlns:p14="http://schemas.microsoft.com/office/powerpoint/2010/main" val="3288557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SE-2030</a:t>
            </a:r>
          </a:p>
          <a:p>
            <a:pPr>
              <a:defRPr/>
            </a:pPr>
            <a:r>
              <a:rPr lang="en-US" altLang="en-US"/>
              <a:t>Dr. Mark L. </a:t>
            </a:r>
            <a:r>
              <a:rPr lang="en-US" altLang="en-US" err="1"/>
              <a:t>Hornick</a:t>
            </a: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25B11584-5A86-4E87-BCEB-6531AD0A339D}" type="slidenum">
              <a:rPr lang="en-US" altLang="en-US"/>
              <a:pPr>
                <a:defRPr/>
              </a:pPr>
              <a:t>‹#›</a:t>
            </a:fld>
            <a:endParaRPr lang="en-US" altLang="en-US"/>
          </a:p>
        </p:txBody>
      </p:sp>
    </p:spTree>
    <p:extLst>
      <p:ext uri="{BB962C8B-B14F-4D97-AF65-F5344CB8AC3E}">
        <p14:creationId xmlns:p14="http://schemas.microsoft.com/office/powerpoint/2010/main" val="1573608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SE-2030</a:t>
            </a:r>
          </a:p>
          <a:p>
            <a:pPr>
              <a:defRPr/>
            </a:pPr>
            <a:r>
              <a:rPr lang="en-US" altLang="en-US"/>
              <a:t>Dr. Mark L. </a:t>
            </a:r>
            <a:r>
              <a:rPr lang="en-US" altLang="en-US" err="1"/>
              <a:t>Hornick</a:t>
            </a: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2CE488B4-D05A-4988-84F1-B19D46AF98CF}" type="slidenum">
              <a:rPr lang="en-US" altLang="en-US"/>
              <a:pPr>
                <a:defRPr/>
              </a:pPr>
              <a:t>‹#›</a:t>
            </a:fld>
            <a:endParaRPr lang="en-US" altLang="en-US"/>
          </a:p>
        </p:txBody>
      </p:sp>
    </p:spTree>
    <p:extLst>
      <p:ext uri="{BB962C8B-B14F-4D97-AF65-F5344CB8AC3E}">
        <p14:creationId xmlns:p14="http://schemas.microsoft.com/office/powerpoint/2010/main" val="1423956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SE-2030</a:t>
            </a:r>
          </a:p>
          <a:p>
            <a:pPr>
              <a:defRPr/>
            </a:pPr>
            <a:r>
              <a:rPr lang="en-US" altLang="en-US"/>
              <a:t>Dr. Mark L. </a:t>
            </a:r>
            <a:r>
              <a:rPr lang="en-US" altLang="en-US" err="1"/>
              <a:t>Hornick</a:t>
            </a: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C312A948-99AC-49D5-AC3E-5F245C6907BC}" type="slidenum">
              <a:rPr lang="en-US" altLang="en-US"/>
              <a:pPr>
                <a:defRPr/>
              </a:pPr>
              <a:t>‹#›</a:t>
            </a:fld>
            <a:endParaRPr lang="en-US" altLang="en-US"/>
          </a:p>
        </p:txBody>
      </p:sp>
    </p:spTree>
    <p:extLst>
      <p:ext uri="{BB962C8B-B14F-4D97-AF65-F5344CB8AC3E}">
        <p14:creationId xmlns:p14="http://schemas.microsoft.com/office/powerpoint/2010/main" val="1932115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SE-2030</a:t>
            </a:r>
          </a:p>
          <a:p>
            <a:pPr>
              <a:defRPr/>
            </a:pPr>
            <a:r>
              <a:rPr lang="en-US" altLang="en-US"/>
              <a:t>Dr. Mark L. </a:t>
            </a:r>
            <a:r>
              <a:rPr lang="en-US" altLang="en-US" err="1"/>
              <a:t>Hornick</a:t>
            </a: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A01F3BF-9D0C-4C08-83B3-1177062EADBC}" type="slidenum">
              <a:rPr lang="en-US" altLang="en-US"/>
              <a:pPr>
                <a:defRPr/>
              </a:pPr>
              <a:t>‹#›</a:t>
            </a:fld>
            <a:endParaRPr lang="en-US" altLang="en-US"/>
          </a:p>
        </p:txBody>
      </p:sp>
    </p:spTree>
    <p:extLst>
      <p:ext uri="{BB962C8B-B14F-4D97-AF65-F5344CB8AC3E}">
        <p14:creationId xmlns:p14="http://schemas.microsoft.com/office/powerpoint/2010/main" val="260304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622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cs typeface="+mn-cs"/>
              </a:defRPr>
            </a:lvl1pPr>
          </a:lstStyle>
          <a:p>
            <a:pPr>
              <a:defRPr/>
            </a:pPr>
            <a:endParaRPr lang="en-US" altLang="en-US"/>
          </a:p>
        </p:txBody>
      </p:sp>
      <p:sp>
        <p:nvSpPr>
          <p:cNvPr id="107623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cs typeface="+mn-cs"/>
              </a:defRPr>
            </a:lvl1pPr>
          </a:lstStyle>
          <a:p>
            <a:pPr>
              <a:defRPr/>
            </a:pPr>
            <a:r>
              <a:rPr lang="en-US" altLang="en-US" dirty="0"/>
              <a:t>SE-2030</a:t>
            </a:r>
          </a:p>
          <a:p>
            <a:pPr>
              <a:defRPr/>
            </a:pPr>
            <a:r>
              <a:rPr lang="en-US" altLang="en-US" dirty="0"/>
              <a:t>Dr. Mark L. Hornick, Dr. Derek Riley</a:t>
            </a:r>
          </a:p>
        </p:txBody>
      </p:sp>
      <p:sp>
        <p:nvSpPr>
          <p:cNvPr id="107623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a:defRPr/>
            </a:pPr>
            <a:fld id="{72BDB074-4652-4DAE-B770-96DF85CD682E}" type="slidenum">
              <a:rPr lang="en-US" altLang="en-US"/>
              <a:pPr>
                <a:defRPr/>
              </a:pPr>
              <a:t>‹#›</a:t>
            </a:fld>
            <a:endParaRPr lang="en-US" altLang="en-US"/>
          </a:p>
        </p:txBody>
      </p:sp>
      <p:pic>
        <p:nvPicPr>
          <p:cNvPr id="1032" name="Picture 40" descr="MSOE 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01000" y="228600"/>
            <a:ext cx="10668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54"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Lst>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parxsystems.com.au/resources/demos/sequence/Sequence_diagram.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838200" y="304800"/>
            <a:ext cx="7772400" cy="1470025"/>
          </a:xfrm>
        </p:spPr>
        <p:txBody>
          <a:bodyPr/>
          <a:lstStyle/>
          <a:p>
            <a:r>
              <a:rPr lang="en-US" dirty="0"/>
              <a:t>Design and UML</a:t>
            </a:r>
            <a:br>
              <a:rPr lang="en-US" dirty="0"/>
            </a:br>
            <a:r>
              <a:rPr lang="en-US" dirty="0"/>
              <a:t>Sequence Diagrams</a:t>
            </a:r>
          </a:p>
        </p:txBody>
      </p:sp>
      <p:sp>
        <p:nvSpPr>
          <p:cNvPr id="3076" name="Slide Number Placeholder 4"/>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4B43F53-ABAD-43CC-9E11-BB4090A85056}" type="slidenum">
              <a:rPr lang="en-US" altLang="en-US" smtClean="0"/>
              <a:pPr eaLnBrk="1" hangingPunct="1">
                <a:defRPr/>
              </a:pPr>
              <a:t>1</a:t>
            </a:fld>
            <a:endParaRPr lang="en-US" altLang="en-US"/>
          </a:p>
        </p:txBody>
      </p:sp>
      <p:sp>
        <p:nvSpPr>
          <p:cNvPr id="4" name="Rectangle 4"/>
          <p:cNvSpPr>
            <a:spLocks noChangeArrowheads="1"/>
          </p:cNvSpPr>
          <p:nvPr/>
        </p:nvSpPr>
        <p:spPr bwMode="auto">
          <a:xfrm>
            <a:off x="987427" y="1876425"/>
            <a:ext cx="6759575" cy="3046988"/>
          </a:xfrm>
          <a:prstGeom prst="rect">
            <a:avLst/>
          </a:prstGeom>
          <a:noFill/>
          <a:ln w="12700" cap="sq">
            <a:noFill/>
            <a:miter lim="800000"/>
            <a:headEnd type="none" w="sm" len="sm"/>
            <a:tailEnd type="none" w="sm" len="sm"/>
          </a:ln>
          <a:effectLst>
            <a:outerShdw blurRad="63500" dist="38099" dir="2700000" algn="ctr" rotWithShape="0">
              <a:srgbClr val="CECECE">
                <a:alpha val="74998"/>
              </a:srgbClr>
            </a:outerShdw>
          </a:effectLst>
        </p:spPr>
        <p:txBody>
          <a:bodyPr>
            <a:spAutoFit/>
          </a:bodyPr>
          <a:lstStyle/>
          <a:p>
            <a:r>
              <a:rPr lang="en-US" sz="3200" dirty="0">
                <a:latin typeface="Times New Roman" charset="0"/>
              </a:rPr>
              <a:t>“There are two ways of constructing a software design.  One way is to make it so simple that there are obviously no deficiencies.  And the other way is to make it so complicated that there are no obvious deficiencies.”</a:t>
            </a:r>
          </a:p>
        </p:txBody>
      </p:sp>
      <p:sp>
        <p:nvSpPr>
          <p:cNvPr id="5" name="Rectangle 5"/>
          <p:cNvSpPr>
            <a:spLocks noChangeArrowheads="1"/>
          </p:cNvSpPr>
          <p:nvPr/>
        </p:nvSpPr>
        <p:spPr bwMode="auto">
          <a:xfrm>
            <a:off x="4885398" y="4438897"/>
            <a:ext cx="2007922" cy="461665"/>
          </a:xfrm>
          <a:prstGeom prst="rect">
            <a:avLst/>
          </a:prstGeom>
          <a:noFill/>
          <a:ln w="12700" cap="sq">
            <a:noFill/>
            <a:miter lim="800000"/>
            <a:headEnd type="none" w="sm" len="sm"/>
            <a:tailEnd type="none" w="sm" len="sm"/>
          </a:ln>
          <a:effectLst>
            <a:outerShdw blurRad="63500" dist="38099" dir="2700000" algn="ctr" rotWithShape="0">
              <a:srgbClr val="FFFFFF">
                <a:alpha val="74998"/>
              </a:srgbClr>
            </a:outerShdw>
          </a:effectLst>
        </p:spPr>
        <p:txBody>
          <a:bodyPr wrap="none">
            <a:spAutoFit/>
          </a:bodyPr>
          <a:lstStyle/>
          <a:p>
            <a:pPr>
              <a:defRPr/>
            </a:pPr>
            <a:r>
              <a:rPr lang="en-US" sz="2400" b="1" dirty="0">
                <a:solidFill>
                  <a:schemeClr val="tx1">
                    <a:lumMod val="75000"/>
                    <a:lumOff val="25000"/>
                  </a:schemeClr>
                </a:solidFill>
                <a:latin typeface="Times New Roman" charset="0"/>
              </a:rPr>
              <a:t>-- Tony Hoare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ltLang="en-US"/>
              <a:t>Sequence Diagram</a:t>
            </a:r>
          </a:p>
        </p:txBody>
      </p:sp>
      <p:sp>
        <p:nvSpPr>
          <p:cNvPr id="144390" name="Text Box 6"/>
          <p:cNvSpPr txBox="1">
            <a:spLocks noChangeArrowheads="1"/>
          </p:cNvSpPr>
          <p:nvPr/>
        </p:nvSpPr>
        <p:spPr bwMode="auto">
          <a:xfrm>
            <a:off x="2514600" y="2072872"/>
            <a:ext cx="6128601" cy="27884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342900" indent="-342900">
              <a:lnSpc>
                <a:spcPct val="80000"/>
              </a:lnSpc>
              <a:spcBef>
                <a:spcPct val="50000"/>
              </a:spcBef>
              <a:buFont typeface="Arial" panose="020B0604020202020204" pitchFamily="34" charset="0"/>
              <a:buChar char="•"/>
            </a:pPr>
            <a:r>
              <a:rPr lang="en-US" altLang="en-US" sz="2400" dirty="0"/>
              <a:t>Box: Object/Entity</a:t>
            </a:r>
          </a:p>
          <a:p>
            <a:pPr marL="800100" lvl="1" indent="-342900">
              <a:lnSpc>
                <a:spcPct val="80000"/>
              </a:lnSpc>
              <a:spcBef>
                <a:spcPct val="50000"/>
              </a:spcBef>
              <a:buFont typeface="Arial" panose="020B0604020202020204" pitchFamily="34" charset="0"/>
              <a:buChar char="•"/>
            </a:pPr>
            <a:r>
              <a:rPr lang="en-US" altLang="en-US" sz="2400" dirty="0"/>
              <a:t>With a dashed line descending from it</a:t>
            </a:r>
          </a:p>
          <a:p>
            <a:pPr marL="800100" lvl="1" indent="-342900">
              <a:lnSpc>
                <a:spcPct val="80000"/>
              </a:lnSpc>
              <a:spcBef>
                <a:spcPct val="50000"/>
              </a:spcBef>
              <a:buFont typeface="Arial" panose="020B0604020202020204" pitchFamily="34" charset="0"/>
              <a:buChar char="•"/>
            </a:pPr>
            <a:r>
              <a:rPr lang="en-US" altLang="en-US" sz="2400" dirty="0"/>
              <a:t>The line is called the </a:t>
            </a:r>
            <a:r>
              <a:rPr lang="en-US" altLang="en-US" sz="2400" i="1" dirty="0"/>
              <a:t>object lifeline</a:t>
            </a:r>
          </a:p>
          <a:p>
            <a:pPr marL="342900" indent="-342900">
              <a:lnSpc>
                <a:spcPct val="80000"/>
              </a:lnSpc>
              <a:spcBef>
                <a:spcPct val="50000"/>
              </a:spcBef>
              <a:buFont typeface="Arial" panose="020B0604020202020204" pitchFamily="34" charset="0"/>
              <a:buChar char="•"/>
            </a:pPr>
            <a:r>
              <a:rPr lang="en-US" altLang="en-US" sz="2400" dirty="0"/>
              <a:t>Actor:</a:t>
            </a:r>
          </a:p>
          <a:p>
            <a:pPr marL="800100" lvl="1" indent="-342900">
              <a:lnSpc>
                <a:spcPct val="80000"/>
              </a:lnSpc>
              <a:spcBef>
                <a:spcPct val="50000"/>
              </a:spcBef>
              <a:buFont typeface="Arial" panose="020B0604020202020204" pitchFamily="34" charset="0"/>
              <a:buChar char="•"/>
            </a:pPr>
            <a:r>
              <a:rPr lang="en-US" altLang="en-US" sz="2400" dirty="0"/>
              <a:t>Treated the same as a box</a:t>
            </a:r>
          </a:p>
          <a:p>
            <a:pPr marL="800100" lvl="1" indent="-342900">
              <a:lnSpc>
                <a:spcPct val="80000"/>
              </a:lnSpc>
              <a:spcBef>
                <a:spcPct val="50000"/>
              </a:spcBef>
              <a:buFont typeface="Arial" panose="020B0604020202020204" pitchFamily="34" charset="0"/>
              <a:buChar char="•"/>
            </a:pPr>
            <a:r>
              <a:rPr lang="en-US" altLang="en-US" sz="2400" dirty="0"/>
              <a:t>Different icon</a:t>
            </a:r>
          </a:p>
        </p:txBody>
      </p:sp>
      <p:grpSp>
        <p:nvGrpSpPr>
          <p:cNvPr id="144393" name="Group 9"/>
          <p:cNvGrpSpPr>
            <a:grpSpLocks/>
          </p:cNvGrpSpPr>
          <p:nvPr/>
        </p:nvGrpSpPr>
        <p:grpSpPr bwMode="auto">
          <a:xfrm>
            <a:off x="228600" y="1752600"/>
            <a:ext cx="1295400" cy="3810000"/>
            <a:chOff x="144" y="960"/>
            <a:chExt cx="816" cy="2400"/>
          </a:xfrm>
        </p:grpSpPr>
        <p:sp>
          <p:nvSpPr>
            <p:cNvPr id="144391" name="Rectangle 7"/>
            <p:cNvSpPr>
              <a:spLocks noChangeArrowheads="1"/>
            </p:cNvSpPr>
            <p:nvPr/>
          </p:nvSpPr>
          <p:spPr bwMode="auto">
            <a:xfrm>
              <a:off x="144" y="960"/>
              <a:ext cx="816" cy="336"/>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u="sng" dirty="0"/>
                <a:t>Account</a:t>
              </a:r>
              <a:endParaRPr lang="en-US" altLang="en-US" dirty="0"/>
            </a:p>
          </p:txBody>
        </p:sp>
        <p:sp>
          <p:nvSpPr>
            <p:cNvPr id="144392" name="Line 8"/>
            <p:cNvSpPr>
              <a:spLocks noChangeShapeType="1"/>
            </p:cNvSpPr>
            <p:nvPr/>
          </p:nvSpPr>
          <p:spPr bwMode="auto">
            <a:xfrm flipH="1">
              <a:off x="576" y="1296"/>
              <a:ext cx="10" cy="2064"/>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 name="Line 8"/>
          <p:cNvSpPr>
            <a:spLocks noChangeShapeType="1"/>
          </p:cNvSpPr>
          <p:nvPr/>
        </p:nvSpPr>
        <p:spPr bwMode="auto">
          <a:xfrm flipH="1">
            <a:off x="2057400" y="2286000"/>
            <a:ext cx="15875" cy="32766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050" name="Picture 2" descr="Image result for stick figu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4294" y="1648540"/>
            <a:ext cx="657656" cy="639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039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altLang="en-US"/>
              <a:t>Sequence Diagram</a:t>
            </a:r>
          </a:p>
        </p:txBody>
      </p:sp>
      <p:sp>
        <p:nvSpPr>
          <p:cNvPr id="145415" name="Rectangle 7"/>
          <p:cNvSpPr>
            <a:spLocks noChangeArrowheads="1"/>
          </p:cNvSpPr>
          <p:nvPr/>
        </p:nvSpPr>
        <p:spPr bwMode="auto">
          <a:xfrm>
            <a:off x="685800" y="1282700"/>
            <a:ext cx="1295400" cy="533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u="sng" dirty="0"/>
              <a:t>ATM</a:t>
            </a:r>
            <a:endParaRPr lang="en-US" altLang="en-US" dirty="0"/>
          </a:p>
        </p:txBody>
      </p:sp>
      <p:sp>
        <p:nvSpPr>
          <p:cNvPr id="145416" name="Rectangle 8"/>
          <p:cNvSpPr>
            <a:spLocks noChangeArrowheads="1"/>
          </p:cNvSpPr>
          <p:nvPr/>
        </p:nvSpPr>
        <p:spPr bwMode="auto">
          <a:xfrm>
            <a:off x="2286000" y="1282700"/>
            <a:ext cx="1371600" cy="533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u="sng" dirty="0"/>
              <a:t>Account</a:t>
            </a:r>
            <a:endParaRPr lang="en-US" altLang="en-US" dirty="0"/>
          </a:p>
        </p:txBody>
      </p:sp>
      <p:sp>
        <p:nvSpPr>
          <p:cNvPr id="145417" name="Line 9"/>
          <p:cNvSpPr>
            <a:spLocks noChangeShapeType="1"/>
          </p:cNvSpPr>
          <p:nvPr/>
        </p:nvSpPr>
        <p:spPr bwMode="auto">
          <a:xfrm flipH="1">
            <a:off x="1371600" y="1816100"/>
            <a:ext cx="15875" cy="38227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418" name="Line 10"/>
          <p:cNvSpPr>
            <a:spLocks noChangeShapeType="1"/>
          </p:cNvSpPr>
          <p:nvPr/>
        </p:nvSpPr>
        <p:spPr bwMode="auto">
          <a:xfrm>
            <a:off x="2971800" y="1816100"/>
            <a:ext cx="0" cy="38227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419" name="Line 11"/>
          <p:cNvSpPr>
            <a:spLocks noChangeShapeType="1"/>
          </p:cNvSpPr>
          <p:nvPr/>
        </p:nvSpPr>
        <p:spPr bwMode="auto">
          <a:xfrm>
            <a:off x="1371600" y="2882900"/>
            <a:ext cx="1600200" cy="0"/>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424" name="Line 16"/>
          <p:cNvSpPr>
            <a:spLocks noChangeShapeType="1"/>
          </p:cNvSpPr>
          <p:nvPr/>
        </p:nvSpPr>
        <p:spPr bwMode="auto">
          <a:xfrm flipH="1">
            <a:off x="1371600" y="3695819"/>
            <a:ext cx="1600200" cy="0"/>
          </a:xfrm>
          <a:prstGeom prst="line">
            <a:avLst/>
          </a:prstGeom>
          <a:noFill/>
          <a:ln w="28575">
            <a:solidFill>
              <a:schemeClr val="tx1"/>
            </a:solidFill>
            <a:prstDash val="sys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429" name="Text Box 21"/>
          <p:cNvSpPr txBox="1">
            <a:spLocks noChangeArrowheads="1"/>
          </p:cNvSpPr>
          <p:nvPr/>
        </p:nvSpPr>
        <p:spPr bwMode="auto">
          <a:xfrm>
            <a:off x="1394299" y="2514919"/>
            <a:ext cx="15969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dirty="0" err="1"/>
              <a:t>checkBalance</a:t>
            </a:r>
            <a:r>
              <a:rPr lang="en-US" altLang="en-US" sz="1600" dirty="0"/>
              <a:t>()</a:t>
            </a:r>
            <a:endParaRPr lang="en-US" altLang="en-US" dirty="0"/>
          </a:p>
        </p:txBody>
      </p:sp>
      <p:sp>
        <p:nvSpPr>
          <p:cNvPr id="145434" name="Text Box 26"/>
          <p:cNvSpPr txBox="1">
            <a:spLocks noChangeArrowheads="1"/>
          </p:cNvSpPr>
          <p:nvPr/>
        </p:nvSpPr>
        <p:spPr bwMode="auto">
          <a:xfrm>
            <a:off x="3251466" y="2578100"/>
            <a:ext cx="4542654" cy="15050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285750" indent="-285750">
              <a:lnSpc>
                <a:spcPct val="90000"/>
              </a:lnSpc>
              <a:spcBef>
                <a:spcPct val="50000"/>
              </a:spcBef>
              <a:buFont typeface="Arial" panose="020B0604020202020204" pitchFamily="34" charset="0"/>
              <a:buChar char="•"/>
            </a:pPr>
            <a:r>
              <a:rPr lang="en-US" altLang="en-US" dirty="0"/>
              <a:t>Messages are horizontal arrows being </a:t>
            </a:r>
          </a:p>
          <a:p>
            <a:pPr marL="742950" lvl="1" indent="-285750">
              <a:lnSpc>
                <a:spcPct val="90000"/>
              </a:lnSpc>
              <a:spcBef>
                <a:spcPct val="50000"/>
              </a:spcBef>
              <a:buFont typeface="Arial" panose="020B0604020202020204" pitchFamily="34" charset="0"/>
              <a:buChar char="•"/>
            </a:pPr>
            <a:r>
              <a:rPr lang="en-US" altLang="en-US" dirty="0"/>
              <a:t>Passed from object to object </a:t>
            </a:r>
          </a:p>
          <a:p>
            <a:pPr marL="742950" lvl="1" indent="-285750">
              <a:lnSpc>
                <a:spcPct val="90000"/>
              </a:lnSpc>
              <a:spcBef>
                <a:spcPct val="50000"/>
              </a:spcBef>
              <a:buFont typeface="Arial" panose="020B0604020202020204" pitchFamily="34" charset="0"/>
              <a:buChar char="•"/>
            </a:pPr>
            <a:r>
              <a:rPr lang="en-US" altLang="en-US" dirty="0"/>
              <a:t>Typically methods/functions</a:t>
            </a:r>
          </a:p>
          <a:p>
            <a:pPr marL="285750" indent="-285750">
              <a:lnSpc>
                <a:spcPct val="90000"/>
              </a:lnSpc>
              <a:spcBef>
                <a:spcPct val="50000"/>
              </a:spcBef>
              <a:buFont typeface="Arial" panose="020B0604020202020204" pitchFamily="34" charset="0"/>
              <a:buChar char="•"/>
            </a:pPr>
            <a:r>
              <a:rPr lang="en-US" altLang="en-US" dirty="0"/>
              <a:t>Time advances down the object lifelines</a:t>
            </a:r>
          </a:p>
        </p:txBody>
      </p:sp>
      <p:sp>
        <p:nvSpPr>
          <p:cNvPr id="13" name="Text Box 21"/>
          <p:cNvSpPr txBox="1">
            <a:spLocks noChangeArrowheads="1"/>
          </p:cNvSpPr>
          <p:nvPr/>
        </p:nvSpPr>
        <p:spPr bwMode="auto">
          <a:xfrm>
            <a:off x="1810864" y="3357265"/>
            <a:ext cx="7216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dirty="0"/>
              <a:t>return</a:t>
            </a:r>
            <a:endParaRPr lang="en-US" altLang="en-US" dirty="0"/>
          </a:p>
        </p:txBody>
      </p:sp>
    </p:spTree>
    <p:extLst>
      <p:ext uri="{BB962C8B-B14F-4D97-AF65-F5344CB8AC3E}">
        <p14:creationId xmlns:p14="http://schemas.microsoft.com/office/powerpoint/2010/main" val="3026145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28600"/>
            <a:ext cx="7543800" cy="1325562"/>
          </a:xfrm>
        </p:spPr>
        <p:txBody>
          <a:bodyPr/>
          <a:lstStyle/>
          <a:p>
            <a:r>
              <a:rPr lang="en-US" sz="2800" dirty="0"/>
              <a:t>Sequence diagrams illustrate high-level interactions (method calls)</a:t>
            </a:r>
          </a:p>
        </p:txBody>
      </p:sp>
      <p:sp>
        <p:nvSpPr>
          <p:cNvPr id="5123" name="Content Placeholder 2"/>
          <p:cNvSpPr>
            <a:spLocks noGrp="1"/>
          </p:cNvSpPr>
          <p:nvPr>
            <p:ph idx="1"/>
          </p:nvPr>
        </p:nvSpPr>
        <p:spPr>
          <a:xfrm>
            <a:off x="457200" y="1828800"/>
            <a:ext cx="8229600" cy="3690938"/>
          </a:xfrm>
        </p:spPr>
        <p:txBody>
          <a:bodyPr/>
          <a:lstStyle/>
          <a:p>
            <a:pPr lvl="1"/>
            <a:r>
              <a:rPr lang="en-US" sz="2000" dirty="0">
                <a:solidFill>
                  <a:srgbClr val="0070C0"/>
                </a:solidFill>
              </a:rPr>
              <a:t>A given Sequence Diagram </a:t>
            </a:r>
            <a:r>
              <a:rPr lang="en-US" sz="2000" u="sng" dirty="0">
                <a:solidFill>
                  <a:srgbClr val="0070C0"/>
                </a:solidFill>
              </a:rPr>
              <a:t>shows just one interaction </a:t>
            </a:r>
            <a:r>
              <a:rPr lang="en-US" sz="2000" dirty="0">
                <a:solidFill>
                  <a:srgbClr val="0070C0"/>
                </a:solidFill>
              </a:rPr>
              <a:t>for a specific circumstance </a:t>
            </a:r>
          </a:p>
          <a:p>
            <a:pPr lvl="2"/>
            <a:r>
              <a:rPr lang="en-US" sz="1700" dirty="0">
                <a:solidFill>
                  <a:srgbClr val="0070C0"/>
                </a:solidFill>
              </a:rPr>
              <a:t>e.g. startup, shutdown, processing a single button click,…</a:t>
            </a:r>
          </a:p>
          <a:p>
            <a:pPr lvl="2"/>
            <a:r>
              <a:rPr lang="en-US" sz="1700" dirty="0">
                <a:solidFill>
                  <a:srgbClr val="0070C0"/>
                </a:solidFill>
              </a:rPr>
              <a:t>Classes and objects can interact with one another in many different ways</a:t>
            </a:r>
          </a:p>
          <a:p>
            <a:pPr lvl="2"/>
            <a:r>
              <a:rPr lang="en-US" sz="1700" dirty="0">
                <a:solidFill>
                  <a:srgbClr val="0070C0"/>
                </a:solidFill>
              </a:rPr>
              <a:t>Generally the interaction shown is interesting or important for some reason</a:t>
            </a:r>
          </a:p>
        </p:txBody>
      </p:sp>
      <p:sp>
        <p:nvSpPr>
          <p:cNvPr id="5125" name="Slide Number Placeholder 4"/>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FF14826-7850-49D5-A0D3-F4B5B02D467E}" type="slidenum">
              <a:rPr lang="en-US" altLang="en-US" smtClean="0"/>
              <a:pPr eaLnBrk="1" hangingPunct="1">
                <a:defRPr/>
              </a:pPr>
              <a:t>12</a:t>
            </a:fld>
            <a:endParaRPr lang="en-US" altLang="en-US" dirty="0"/>
          </a:p>
        </p:txBody>
      </p:sp>
      <p:sp>
        <p:nvSpPr>
          <p:cNvPr id="5126" name="Rectangle 11"/>
          <p:cNvSpPr>
            <a:spLocks noChangeArrowheads="1"/>
          </p:cNvSpPr>
          <p:nvPr/>
        </p:nvSpPr>
        <p:spPr bwMode="auto">
          <a:xfrm>
            <a:off x="914400" y="4192179"/>
            <a:ext cx="1981200" cy="692727"/>
          </a:xfrm>
          <a:prstGeom prst="rect">
            <a:avLst/>
          </a:prstGeom>
          <a:solidFill>
            <a:schemeClr val="accent1"/>
          </a:solidFill>
          <a:ln w="9525" algn="ctr">
            <a:solidFill>
              <a:schemeClr val="tx1"/>
            </a:solidFill>
            <a:miter lim="800000"/>
            <a:headEnd/>
            <a:tailEnd/>
          </a:ln>
        </p:spPr>
        <p:txBody>
          <a:bodyPr wrap="none"/>
          <a:lstStyle/>
          <a:p>
            <a:r>
              <a:rPr lang="en-US" dirty="0"/>
              <a:t>ATM</a:t>
            </a:r>
          </a:p>
        </p:txBody>
      </p:sp>
      <p:cxnSp>
        <p:nvCxnSpPr>
          <p:cNvPr id="5128" name="Straight Arrow Connector 15"/>
          <p:cNvCxnSpPr>
            <a:cxnSpLocks noChangeShapeType="1"/>
          </p:cNvCxnSpPr>
          <p:nvPr/>
        </p:nvCxnSpPr>
        <p:spPr bwMode="auto">
          <a:xfrm flipH="1">
            <a:off x="1903414" y="4915451"/>
            <a:ext cx="1586" cy="951949"/>
          </a:xfrm>
          <a:prstGeom prst="straightConnector1">
            <a:avLst/>
          </a:prstGeom>
          <a:noFill/>
          <a:ln w="22225" algn="ctr">
            <a:solidFill>
              <a:schemeClr val="tx1"/>
            </a:solidFill>
            <a:prstDash val="dash"/>
            <a:miter lim="800000"/>
            <a:headEnd/>
            <a:tailEnd/>
          </a:ln>
          <a:extLst>
            <a:ext uri="{909E8E84-426E-40DD-AFC4-6F175D3DCCD1}">
              <a14:hiddenFill xmlns:a14="http://schemas.microsoft.com/office/drawing/2010/main">
                <a:noFill/>
              </a14:hiddenFill>
            </a:ext>
          </a:extLst>
        </p:spPr>
      </p:cxnSp>
      <p:sp>
        <p:nvSpPr>
          <p:cNvPr id="9" name="Rectangle 11"/>
          <p:cNvSpPr>
            <a:spLocks noChangeArrowheads="1"/>
          </p:cNvSpPr>
          <p:nvPr/>
        </p:nvSpPr>
        <p:spPr bwMode="auto">
          <a:xfrm>
            <a:off x="3429000" y="4191000"/>
            <a:ext cx="2133600" cy="692727"/>
          </a:xfrm>
          <a:prstGeom prst="rect">
            <a:avLst/>
          </a:prstGeom>
          <a:solidFill>
            <a:schemeClr val="accent1"/>
          </a:solidFill>
          <a:ln w="9525" algn="ctr">
            <a:solidFill>
              <a:schemeClr val="tx1"/>
            </a:solidFill>
            <a:miter lim="800000"/>
            <a:headEnd/>
            <a:tailEnd/>
          </a:ln>
        </p:spPr>
        <p:txBody>
          <a:bodyPr wrap="none"/>
          <a:lstStyle/>
          <a:p>
            <a:r>
              <a:rPr lang="en-US" dirty="0"/>
              <a:t>checking : Account</a:t>
            </a:r>
          </a:p>
        </p:txBody>
      </p:sp>
      <p:cxnSp>
        <p:nvCxnSpPr>
          <p:cNvPr id="10" name="Straight Arrow Connector 15"/>
          <p:cNvCxnSpPr>
            <a:cxnSpLocks noChangeShapeType="1"/>
          </p:cNvCxnSpPr>
          <p:nvPr/>
        </p:nvCxnSpPr>
        <p:spPr bwMode="auto">
          <a:xfrm rot="5400000">
            <a:off x="3963987" y="5347171"/>
            <a:ext cx="914400" cy="3175"/>
          </a:xfrm>
          <a:prstGeom prst="straightConnector1">
            <a:avLst/>
          </a:prstGeom>
          <a:noFill/>
          <a:ln w="22225" algn="ctr">
            <a:solidFill>
              <a:schemeClr val="tx1"/>
            </a:solidFill>
            <a:prstDash val="dash"/>
            <a:miter lim="800000"/>
            <a:headEnd/>
            <a:tailEnd/>
          </a:ln>
          <a:extLst>
            <a:ext uri="{909E8E84-426E-40DD-AFC4-6F175D3DCCD1}">
              <a14:hiddenFill xmlns:a14="http://schemas.microsoft.com/office/drawing/2010/main">
                <a:noFill/>
              </a14:hiddenFill>
            </a:ext>
          </a:extLst>
        </p:spPr>
      </p:cxnSp>
      <p:sp>
        <p:nvSpPr>
          <p:cNvPr id="11" name="Rectangle 11"/>
          <p:cNvSpPr>
            <a:spLocks noChangeArrowheads="1"/>
          </p:cNvSpPr>
          <p:nvPr/>
        </p:nvSpPr>
        <p:spPr bwMode="auto">
          <a:xfrm>
            <a:off x="6248400" y="4198831"/>
            <a:ext cx="1981200" cy="692727"/>
          </a:xfrm>
          <a:prstGeom prst="rect">
            <a:avLst/>
          </a:prstGeom>
          <a:solidFill>
            <a:schemeClr val="accent1"/>
          </a:solidFill>
          <a:ln w="9525" algn="ctr">
            <a:solidFill>
              <a:schemeClr val="tx1"/>
            </a:solidFill>
            <a:miter lim="800000"/>
            <a:headEnd/>
            <a:tailEnd/>
          </a:ln>
        </p:spPr>
        <p:txBody>
          <a:bodyPr wrap="none"/>
          <a:lstStyle/>
          <a:p>
            <a:r>
              <a:rPr lang="en-US" dirty="0"/>
              <a:t>savings : Account</a:t>
            </a:r>
          </a:p>
        </p:txBody>
      </p:sp>
      <p:cxnSp>
        <p:nvCxnSpPr>
          <p:cNvPr id="12" name="Straight Arrow Connector 15"/>
          <p:cNvCxnSpPr>
            <a:cxnSpLocks noChangeShapeType="1"/>
          </p:cNvCxnSpPr>
          <p:nvPr/>
        </p:nvCxnSpPr>
        <p:spPr bwMode="auto">
          <a:xfrm rot="5400000">
            <a:off x="6783387" y="5355002"/>
            <a:ext cx="914400" cy="3175"/>
          </a:xfrm>
          <a:prstGeom prst="straightConnector1">
            <a:avLst/>
          </a:prstGeom>
          <a:noFill/>
          <a:ln w="22225" algn="ctr">
            <a:solidFill>
              <a:schemeClr val="tx1"/>
            </a:solidFill>
            <a:prstDash val="dash"/>
            <a:miter lim="800000"/>
            <a:headEnd/>
            <a:tailEnd/>
          </a:ln>
          <a:extLst>
            <a:ext uri="{909E8E84-426E-40DD-AFC4-6F175D3DCCD1}">
              <a14:hiddenFill xmlns:a14="http://schemas.microsoft.com/office/drawing/2010/main">
                <a:noFill/>
              </a14:hiddenFill>
            </a:ext>
          </a:extLst>
        </p:spPr>
      </p:cxnSp>
      <p:cxnSp>
        <p:nvCxnSpPr>
          <p:cNvPr id="3" name="Straight Arrow Connector 2"/>
          <p:cNvCxnSpPr/>
          <p:nvPr/>
        </p:nvCxnSpPr>
        <p:spPr bwMode="auto">
          <a:xfrm>
            <a:off x="1905000" y="5257800"/>
            <a:ext cx="2514600" cy="0"/>
          </a:xfrm>
          <a:prstGeom prst="straightConnector1">
            <a:avLst/>
          </a:prstGeom>
          <a:solidFill>
            <a:schemeClr val="accent1"/>
          </a:solidFill>
          <a:ln w="25400" cap="flat" cmpd="sng" algn="ctr">
            <a:solidFill>
              <a:schemeClr val="tx1"/>
            </a:solidFill>
            <a:prstDash val="solid"/>
            <a:miter lim="800000"/>
            <a:headEnd type="none" w="med" len="med"/>
            <a:tailEnd type="arrow"/>
          </a:ln>
          <a:effectLst/>
        </p:spPr>
      </p:cxnSp>
      <p:sp>
        <p:nvSpPr>
          <p:cNvPr id="5" name="TextBox 4"/>
          <p:cNvSpPr txBox="1"/>
          <p:nvPr/>
        </p:nvSpPr>
        <p:spPr>
          <a:xfrm>
            <a:off x="1905000" y="4987257"/>
            <a:ext cx="2313454" cy="338554"/>
          </a:xfrm>
          <a:prstGeom prst="rect">
            <a:avLst/>
          </a:prstGeom>
          <a:noFill/>
        </p:spPr>
        <p:txBody>
          <a:bodyPr wrap="none" rtlCol="0">
            <a:spAutoFit/>
          </a:bodyPr>
          <a:lstStyle/>
          <a:p>
            <a:r>
              <a:rPr lang="en-US" sz="1600" dirty="0"/>
              <a:t>status = withdraw(100);</a:t>
            </a:r>
          </a:p>
        </p:txBody>
      </p:sp>
      <p:cxnSp>
        <p:nvCxnSpPr>
          <p:cNvPr id="18" name="Straight Arrow Connector 17"/>
          <p:cNvCxnSpPr/>
          <p:nvPr/>
        </p:nvCxnSpPr>
        <p:spPr bwMode="auto">
          <a:xfrm>
            <a:off x="1903414" y="5638800"/>
            <a:ext cx="5335585" cy="0"/>
          </a:xfrm>
          <a:prstGeom prst="straightConnector1">
            <a:avLst/>
          </a:prstGeom>
          <a:solidFill>
            <a:schemeClr val="accent1"/>
          </a:solidFill>
          <a:ln w="25400" cap="flat" cmpd="sng" algn="ctr">
            <a:solidFill>
              <a:schemeClr val="tx1"/>
            </a:solidFill>
            <a:prstDash val="solid"/>
            <a:miter lim="800000"/>
            <a:headEnd type="none" w="med" len="med"/>
            <a:tailEnd type="arrow"/>
          </a:ln>
          <a:effectLst/>
        </p:spPr>
      </p:cxnSp>
      <p:sp>
        <p:nvSpPr>
          <p:cNvPr id="20" name="TextBox 19"/>
          <p:cNvSpPr txBox="1"/>
          <p:nvPr/>
        </p:nvSpPr>
        <p:spPr>
          <a:xfrm>
            <a:off x="1943100" y="5325811"/>
            <a:ext cx="2165978" cy="338554"/>
          </a:xfrm>
          <a:prstGeom prst="rect">
            <a:avLst/>
          </a:prstGeom>
          <a:noFill/>
        </p:spPr>
        <p:txBody>
          <a:bodyPr wrap="none" rtlCol="0">
            <a:spAutoFit/>
          </a:bodyPr>
          <a:lstStyle/>
          <a:p>
            <a:r>
              <a:rPr lang="en-US" sz="1600" dirty="0"/>
              <a:t>status = deposit(100);</a:t>
            </a:r>
          </a:p>
        </p:txBody>
      </p:sp>
      <p:sp>
        <p:nvSpPr>
          <p:cNvPr id="7" name="Rectangle 6"/>
          <p:cNvSpPr/>
          <p:nvPr/>
        </p:nvSpPr>
        <p:spPr bwMode="auto">
          <a:xfrm>
            <a:off x="4419599" y="5156534"/>
            <a:ext cx="151607" cy="338554"/>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p:cNvSpPr/>
          <p:nvPr/>
        </p:nvSpPr>
        <p:spPr bwMode="auto">
          <a:xfrm>
            <a:off x="7238999" y="5609388"/>
            <a:ext cx="151607" cy="338554"/>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p:cNvSpPr/>
          <p:nvPr/>
        </p:nvSpPr>
        <p:spPr bwMode="auto">
          <a:xfrm>
            <a:off x="1791493" y="5068667"/>
            <a:ext cx="151607" cy="595698"/>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cxnSp>
        <p:nvCxnSpPr>
          <p:cNvPr id="21" name="Straight Arrow Connector 20"/>
          <p:cNvCxnSpPr/>
          <p:nvPr/>
        </p:nvCxnSpPr>
        <p:spPr bwMode="auto">
          <a:xfrm>
            <a:off x="457200" y="5095903"/>
            <a:ext cx="1337606" cy="0"/>
          </a:xfrm>
          <a:prstGeom prst="straightConnector1">
            <a:avLst/>
          </a:prstGeom>
          <a:solidFill>
            <a:schemeClr val="accent1"/>
          </a:solidFill>
          <a:ln w="25400" cap="flat" cmpd="sng" algn="ctr">
            <a:solidFill>
              <a:schemeClr val="tx1"/>
            </a:solidFill>
            <a:prstDash val="solid"/>
            <a:miter lim="800000"/>
            <a:headEnd type="none" w="med" len="med"/>
            <a:tailEnd type="arrow"/>
          </a:ln>
          <a:effectLst/>
        </p:spPr>
      </p:cxnSp>
      <p:sp>
        <p:nvSpPr>
          <p:cNvPr id="23" name="TextBox 22"/>
          <p:cNvSpPr txBox="1"/>
          <p:nvPr/>
        </p:nvSpPr>
        <p:spPr>
          <a:xfrm>
            <a:off x="790932" y="5095903"/>
            <a:ext cx="824265" cy="338554"/>
          </a:xfrm>
          <a:prstGeom prst="rect">
            <a:avLst/>
          </a:prstGeom>
          <a:noFill/>
        </p:spPr>
        <p:txBody>
          <a:bodyPr wrap="none" rtlCol="0">
            <a:spAutoFit/>
          </a:bodyPr>
          <a:lstStyle/>
          <a:p>
            <a:r>
              <a:rPr lang="en-US" sz="1600" dirty="0"/>
              <a:t>main();</a:t>
            </a:r>
          </a:p>
        </p:txBody>
      </p:sp>
    </p:spTree>
    <p:extLst>
      <p:ext uri="{BB962C8B-B14F-4D97-AF65-F5344CB8AC3E}">
        <p14:creationId xmlns:p14="http://schemas.microsoft.com/office/powerpoint/2010/main" val="2878084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92162"/>
          </a:xfrm>
        </p:spPr>
        <p:txBody>
          <a:bodyPr/>
          <a:lstStyle/>
          <a:p>
            <a:r>
              <a:rPr lang="en-US" dirty="0"/>
              <a:t>Startup Sequence Diagram</a:t>
            </a:r>
          </a:p>
        </p:txBody>
      </p:sp>
      <p:sp>
        <p:nvSpPr>
          <p:cNvPr id="3" name="Content Placeholder 2"/>
          <p:cNvSpPr>
            <a:spLocks noGrp="1"/>
          </p:cNvSpPr>
          <p:nvPr>
            <p:ph idx="1"/>
          </p:nvPr>
        </p:nvSpPr>
        <p:spPr>
          <a:xfrm>
            <a:off x="457200" y="990600"/>
            <a:ext cx="8229600" cy="5140325"/>
          </a:xfrm>
        </p:spPr>
        <p:txBody>
          <a:bodyPr/>
          <a:lstStyle/>
          <a:p>
            <a:pPr marL="0" indent="0">
              <a:buNone/>
            </a:pPr>
            <a:r>
              <a:rPr lang="en-US" sz="1800" dirty="0">
                <a:latin typeface="Courier New" panose="02070309020205020404" pitchFamily="49" charset="0"/>
                <a:cs typeface="Courier New" panose="02070309020205020404" pitchFamily="49" charset="0"/>
              </a:rPr>
              <a:t>public class ATM {  </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private static Account checking = new Account();	private static Account savings = new Account(); 	private ATM() {</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public static void main(String[] </a:t>
            </a:r>
            <a:r>
              <a:rPr lang="en-US" sz="1800" dirty="0" err="1">
                <a:latin typeface="Courier New" panose="02070309020205020404" pitchFamily="49" charset="0"/>
                <a:cs typeface="Courier New" panose="02070309020205020404" pitchFamily="49" charset="0"/>
              </a:rPr>
              <a:t>args</a:t>
            </a:r>
            <a:r>
              <a:rPr lang="en-US" sz="1800" dirty="0">
                <a:latin typeface="Courier New" panose="02070309020205020404" pitchFamily="49" charset="0"/>
                <a:cs typeface="Courier New" panose="02070309020205020404" pitchFamily="49" charset="0"/>
              </a:rPr>
              <a:t>) {</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 perform some initial transactions</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boolean</a:t>
            </a:r>
            <a:r>
              <a:rPr lang="en-US" sz="1800" dirty="0">
                <a:latin typeface="Courier New" panose="02070309020205020404" pitchFamily="49" charset="0"/>
                <a:cs typeface="Courier New" panose="02070309020205020404" pitchFamily="49" charset="0"/>
              </a:rPr>
              <a:t> status = </a:t>
            </a:r>
            <a:r>
              <a:rPr lang="en-US" sz="1800" dirty="0" err="1">
                <a:latin typeface="Courier New" panose="02070309020205020404" pitchFamily="49" charset="0"/>
                <a:cs typeface="Courier New" panose="02070309020205020404" pitchFamily="49" charset="0"/>
              </a:rPr>
              <a:t>checking.withdraw</a:t>
            </a:r>
            <a:r>
              <a:rPr lang="en-US" sz="1800" dirty="0">
                <a:latin typeface="Courier New" panose="02070309020205020404" pitchFamily="49" charset="0"/>
                <a:cs typeface="Courier New" panose="02070309020205020404" pitchFamily="49" charset="0"/>
              </a:rPr>
              <a:t>(100);		     status = </a:t>
            </a:r>
            <a:r>
              <a:rPr lang="en-US" sz="1800" dirty="0" err="1">
                <a:latin typeface="Courier New" panose="02070309020205020404" pitchFamily="49" charset="0"/>
                <a:cs typeface="Courier New" panose="02070309020205020404" pitchFamily="49" charset="0"/>
              </a:rPr>
              <a:t>savings.deposit</a:t>
            </a:r>
            <a:r>
              <a:rPr lang="en-US" sz="1800" dirty="0">
                <a:latin typeface="Courier New" panose="02070309020205020404" pitchFamily="49" charset="0"/>
                <a:cs typeface="Courier New" panose="02070309020205020404" pitchFamily="49" charset="0"/>
              </a:rPr>
              <a:t>(100);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	</a:t>
            </a:r>
          </a:p>
          <a:p>
            <a:pPr marL="0" indent="0">
              <a:buNone/>
            </a:pPr>
            <a:r>
              <a:rPr lang="en-US" sz="1800" dirty="0">
                <a:latin typeface="Courier New" panose="02070309020205020404" pitchFamily="49" charset="0"/>
                <a:cs typeface="Courier New" panose="02070309020205020404" pitchFamily="49" charset="0"/>
              </a:rPr>
              <a:t>} //end ATM</a:t>
            </a:r>
          </a:p>
        </p:txBody>
      </p:sp>
      <p:sp>
        <p:nvSpPr>
          <p:cNvPr id="5" name="Slide Number Placeholder 4"/>
          <p:cNvSpPr>
            <a:spLocks noGrp="1"/>
          </p:cNvSpPr>
          <p:nvPr>
            <p:ph type="sldNum" sz="quarter" idx="12"/>
          </p:nvPr>
        </p:nvSpPr>
        <p:spPr/>
        <p:txBody>
          <a:bodyPr/>
          <a:lstStyle/>
          <a:p>
            <a:pPr>
              <a:defRPr/>
            </a:pPr>
            <a:fld id="{22DED364-336E-48CD-8B2B-B538FE8BF33F}" type="slidenum">
              <a:rPr lang="en-US" altLang="en-US" smtClean="0"/>
              <a:pPr>
                <a:defRPr/>
              </a:pPr>
              <a:t>13</a:t>
            </a:fld>
            <a:endParaRPr lang="en-US" altLang="en-US" dirty="0"/>
          </a:p>
        </p:txBody>
      </p:sp>
      <p:sp>
        <p:nvSpPr>
          <p:cNvPr id="6" name="Rectangle 11"/>
          <p:cNvSpPr>
            <a:spLocks noChangeArrowheads="1"/>
          </p:cNvSpPr>
          <p:nvPr/>
        </p:nvSpPr>
        <p:spPr bwMode="auto">
          <a:xfrm>
            <a:off x="914400" y="4192179"/>
            <a:ext cx="1981200" cy="692727"/>
          </a:xfrm>
          <a:prstGeom prst="rect">
            <a:avLst/>
          </a:prstGeom>
          <a:solidFill>
            <a:schemeClr val="accent1"/>
          </a:solidFill>
          <a:ln w="9525" algn="ctr">
            <a:solidFill>
              <a:schemeClr val="tx1"/>
            </a:solidFill>
            <a:miter lim="800000"/>
            <a:headEnd/>
            <a:tailEnd/>
          </a:ln>
        </p:spPr>
        <p:txBody>
          <a:bodyPr wrap="none"/>
          <a:lstStyle/>
          <a:p>
            <a:r>
              <a:rPr lang="en-US" dirty="0"/>
              <a:t>ATM</a:t>
            </a:r>
          </a:p>
        </p:txBody>
      </p:sp>
      <p:cxnSp>
        <p:nvCxnSpPr>
          <p:cNvPr id="7" name="Straight Arrow Connector 15"/>
          <p:cNvCxnSpPr>
            <a:cxnSpLocks noChangeShapeType="1"/>
          </p:cNvCxnSpPr>
          <p:nvPr/>
        </p:nvCxnSpPr>
        <p:spPr bwMode="auto">
          <a:xfrm flipH="1">
            <a:off x="1903414" y="4915451"/>
            <a:ext cx="1586" cy="951949"/>
          </a:xfrm>
          <a:prstGeom prst="straightConnector1">
            <a:avLst/>
          </a:prstGeom>
          <a:noFill/>
          <a:ln w="22225" algn="ctr">
            <a:solidFill>
              <a:schemeClr val="tx1"/>
            </a:solidFill>
            <a:prstDash val="dash"/>
            <a:miter lim="800000"/>
            <a:headEnd/>
            <a:tailEnd/>
          </a:ln>
          <a:extLst>
            <a:ext uri="{909E8E84-426E-40DD-AFC4-6F175D3DCCD1}">
              <a14:hiddenFill xmlns:a14="http://schemas.microsoft.com/office/drawing/2010/main">
                <a:noFill/>
              </a14:hiddenFill>
            </a:ext>
          </a:extLst>
        </p:spPr>
      </p:cxnSp>
      <p:sp>
        <p:nvSpPr>
          <p:cNvPr id="8" name="Rectangle 11"/>
          <p:cNvSpPr>
            <a:spLocks noChangeArrowheads="1"/>
          </p:cNvSpPr>
          <p:nvPr/>
        </p:nvSpPr>
        <p:spPr bwMode="auto">
          <a:xfrm>
            <a:off x="3429000" y="4191000"/>
            <a:ext cx="1981200" cy="692727"/>
          </a:xfrm>
          <a:prstGeom prst="rect">
            <a:avLst/>
          </a:prstGeom>
          <a:solidFill>
            <a:schemeClr val="accent1"/>
          </a:solidFill>
          <a:ln w="9525" algn="ctr">
            <a:solidFill>
              <a:schemeClr val="tx1"/>
            </a:solidFill>
            <a:miter lim="800000"/>
            <a:headEnd/>
            <a:tailEnd/>
          </a:ln>
        </p:spPr>
        <p:txBody>
          <a:bodyPr wrap="none"/>
          <a:lstStyle/>
          <a:p>
            <a:r>
              <a:rPr lang="en-US" dirty="0"/>
              <a:t>checking : Account</a:t>
            </a:r>
          </a:p>
        </p:txBody>
      </p:sp>
      <p:cxnSp>
        <p:nvCxnSpPr>
          <p:cNvPr id="9" name="Straight Arrow Connector 15"/>
          <p:cNvCxnSpPr>
            <a:cxnSpLocks noChangeShapeType="1"/>
          </p:cNvCxnSpPr>
          <p:nvPr/>
        </p:nvCxnSpPr>
        <p:spPr bwMode="auto">
          <a:xfrm rot="5400000">
            <a:off x="3963987" y="5347171"/>
            <a:ext cx="914400" cy="3175"/>
          </a:xfrm>
          <a:prstGeom prst="straightConnector1">
            <a:avLst/>
          </a:prstGeom>
          <a:noFill/>
          <a:ln w="22225" algn="ctr">
            <a:solidFill>
              <a:schemeClr val="tx1"/>
            </a:solidFill>
            <a:prstDash val="dash"/>
            <a:miter lim="800000"/>
            <a:headEnd/>
            <a:tailEnd/>
          </a:ln>
          <a:extLst>
            <a:ext uri="{909E8E84-426E-40DD-AFC4-6F175D3DCCD1}">
              <a14:hiddenFill xmlns:a14="http://schemas.microsoft.com/office/drawing/2010/main">
                <a:noFill/>
              </a14:hiddenFill>
            </a:ext>
          </a:extLst>
        </p:spPr>
      </p:cxnSp>
      <p:sp>
        <p:nvSpPr>
          <p:cNvPr id="10" name="Rectangle 11"/>
          <p:cNvSpPr>
            <a:spLocks noChangeArrowheads="1"/>
          </p:cNvSpPr>
          <p:nvPr/>
        </p:nvSpPr>
        <p:spPr bwMode="auto">
          <a:xfrm>
            <a:off x="6248400" y="4198831"/>
            <a:ext cx="1981200" cy="692727"/>
          </a:xfrm>
          <a:prstGeom prst="rect">
            <a:avLst/>
          </a:prstGeom>
          <a:solidFill>
            <a:schemeClr val="accent1"/>
          </a:solidFill>
          <a:ln w="9525" algn="ctr">
            <a:solidFill>
              <a:schemeClr val="tx1"/>
            </a:solidFill>
            <a:miter lim="800000"/>
            <a:headEnd/>
            <a:tailEnd/>
          </a:ln>
        </p:spPr>
        <p:txBody>
          <a:bodyPr wrap="none"/>
          <a:lstStyle/>
          <a:p>
            <a:r>
              <a:rPr lang="en-US" dirty="0"/>
              <a:t>savings : Account</a:t>
            </a:r>
          </a:p>
        </p:txBody>
      </p:sp>
      <p:cxnSp>
        <p:nvCxnSpPr>
          <p:cNvPr id="11" name="Straight Arrow Connector 15"/>
          <p:cNvCxnSpPr>
            <a:cxnSpLocks noChangeShapeType="1"/>
          </p:cNvCxnSpPr>
          <p:nvPr/>
        </p:nvCxnSpPr>
        <p:spPr bwMode="auto">
          <a:xfrm rot="5400000">
            <a:off x="6783387" y="5355002"/>
            <a:ext cx="914400" cy="3175"/>
          </a:xfrm>
          <a:prstGeom prst="straightConnector1">
            <a:avLst/>
          </a:prstGeom>
          <a:noFill/>
          <a:ln w="22225" algn="ctr">
            <a:solidFill>
              <a:schemeClr val="tx1"/>
            </a:solidFill>
            <a:prstDash val="dash"/>
            <a:miter lim="800000"/>
            <a:headEnd/>
            <a:tailEnd/>
          </a:ln>
          <a:extLst>
            <a:ext uri="{909E8E84-426E-40DD-AFC4-6F175D3DCCD1}">
              <a14:hiddenFill xmlns:a14="http://schemas.microsoft.com/office/drawing/2010/main">
                <a:noFill/>
              </a14:hiddenFill>
            </a:ext>
          </a:extLst>
        </p:spPr>
      </p:cxnSp>
      <p:cxnSp>
        <p:nvCxnSpPr>
          <p:cNvPr id="12" name="Straight Arrow Connector 11"/>
          <p:cNvCxnSpPr>
            <a:endCxn id="16" idx="0"/>
          </p:cNvCxnSpPr>
          <p:nvPr/>
        </p:nvCxnSpPr>
        <p:spPr bwMode="auto">
          <a:xfrm flipV="1">
            <a:off x="1924342" y="5325811"/>
            <a:ext cx="2527058" cy="22947"/>
          </a:xfrm>
          <a:prstGeom prst="straightConnector1">
            <a:avLst/>
          </a:prstGeom>
          <a:solidFill>
            <a:schemeClr val="accent1"/>
          </a:solidFill>
          <a:ln w="25400" cap="flat" cmpd="sng" algn="ctr">
            <a:solidFill>
              <a:schemeClr val="tx1"/>
            </a:solidFill>
            <a:prstDash val="solid"/>
            <a:miter lim="800000"/>
            <a:headEnd type="none" w="med" len="med"/>
            <a:tailEnd type="arrow"/>
          </a:ln>
          <a:effectLst/>
        </p:spPr>
      </p:cxnSp>
      <p:sp>
        <p:nvSpPr>
          <p:cNvPr id="13" name="TextBox 12"/>
          <p:cNvSpPr txBox="1"/>
          <p:nvPr/>
        </p:nvSpPr>
        <p:spPr>
          <a:xfrm>
            <a:off x="1943100" y="5026167"/>
            <a:ext cx="2313454" cy="338554"/>
          </a:xfrm>
          <a:prstGeom prst="rect">
            <a:avLst/>
          </a:prstGeom>
          <a:noFill/>
        </p:spPr>
        <p:txBody>
          <a:bodyPr wrap="none" rtlCol="0">
            <a:spAutoFit/>
          </a:bodyPr>
          <a:lstStyle/>
          <a:p>
            <a:r>
              <a:rPr lang="en-US" sz="1600" dirty="0"/>
              <a:t>status = withdraw(100);</a:t>
            </a:r>
          </a:p>
        </p:txBody>
      </p:sp>
      <p:cxnSp>
        <p:nvCxnSpPr>
          <p:cNvPr id="14" name="Straight Arrow Connector 13"/>
          <p:cNvCxnSpPr/>
          <p:nvPr/>
        </p:nvCxnSpPr>
        <p:spPr bwMode="auto">
          <a:xfrm>
            <a:off x="1903414" y="5778665"/>
            <a:ext cx="5335585" cy="0"/>
          </a:xfrm>
          <a:prstGeom prst="straightConnector1">
            <a:avLst/>
          </a:prstGeom>
          <a:solidFill>
            <a:schemeClr val="accent1"/>
          </a:solidFill>
          <a:ln w="25400" cap="flat" cmpd="sng" algn="ctr">
            <a:solidFill>
              <a:schemeClr val="tx1"/>
            </a:solidFill>
            <a:prstDash val="solid"/>
            <a:miter lim="800000"/>
            <a:headEnd type="none" w="med" len="med"/>
            <a:tailEnd type="arrow"/>
          </a:ln>
          <a:effectLst/>
        </p:spPr>
      </p:cxnSp>
      <p:sp>
        <p:nvSpPr>
          <p:cNvPr id="15" name="TextBox 14"/>
          <p:cNvSpPr txBox="1"/>
          <p:nvPr/>
        </p:nvSpPr>
        <p:spPr>
          <a:xfrm>
            <a:off x="4800600" y="5364721"/>
            <a:ext cx="2165978" cy="338554"/>
          </a:xfrm>
          <a:prstGeom prst="rect">
            <a:avLst/>
          </a:prstGeom>
          <a:noFill/>
        </p:spPr>
        <p:txBody>
          <a:bodyPr wrap="none" rtlCol="0">
            <a:spAutoFit/>
          </a:bodyPr>
          <a:lstStyle/>
          <a:p>
            <a:r>
              <a:rPr lang="en-US" sz="1600" dirty="0"/>
              <a:t>status = deposit(100);</a:t>
            </a:r>
          </a:p>
        </p:txBody>
      </p:sp>
      <p:sp>
        <p:nvSpPr>
          <p:cNvPr id="16" name="Rectangle 15"/>
          <p:cNvSpPr/>
          <p:nvPr/>
        </p:nvSpPr>
        <p:spPr bwMode="auto">
          <a:xfrm>
            <a:off x="4375596" y="5325811"/>
            <a:ext cx="151607" cy="338554"/>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p:cNvSpPr/>
          <p:nvPr/>
        </p:nvSpPr>
        <p:spPr bwMode="auto">
          <a:xfrm>
            <a:off x="7215273" y="5778665"/>
            <a:ext cx="151607" cy="338554"/>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p:cNvSpPr/>
          <p:nvPr/>
        </p:nvSpPr>
        <p:spPr bwMode="auto">
          <a:xfrm>
            <a:off x="1791493" y="5195443"/>
            <a:ext cx="151607" cy="671957"/>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cxnSp>
        <p:nvCxnSpPr>
          <p:cNvPr id="19" name="Straight Arrow Connector 18"/>
          <p:cNvCxnSpPr/>
          <p:nvPr/>
        </p:nvCxnSpPr>
        <p:spPr bwMode="auto">
          <a:xfrm>
            <a:off x="457200" y="5195444"/>
            <a:ext cx="1337606" cy="0"/>
          </a:xfrm>
          <a:prstGeom prst="straightConnector1">
            <a:avLst/>
          </a:prstGeom>
          <a:solidFill>
            <a:schemeClr val="accent1"/>
          </a:solidFill>
          <a:ln w="25400" cap="flat" cmpd="sng" algn="ctr">
            <a:solidFill>
              <a:schemeClr val="tx1"/>
            </a:solidFill>
            <a:prstDash val="solid"/>
            <a:miter lim="800000"/>
            <a:headEnd type="none" w="med" len="med"/>
            <a:tailEnd type="arrow"/>
          </a:ln>
          <a:effectLst/>
        </p:spPr>
      </p:cxnSp>
      <p:sp>
        <p:nvSpPr>
          <p:cNvPr id="20" name="TextBox 19"/>
          <p:cNvSpPr txBox="1"/>
          <p:nvPr/>
        </p:nvSpPr>
        <p:spPr>
          <a:xfrm>
            <a:off x="713870" y="4856889"/>
            <a:ext cx="824265" cy="338554"/>
          </a:xfrm>
          <a:prstGeom prst="rect">
            <a:avLst/>
          </a:prstGeom>
          <a:noFill/>
        </p:spPr>
        <p:txBody>
          <a:bodyPr wrap="none" rtlCol="0">
            <a:spAutoFit/>
          </a:bodyPr>
          <a:lstStyle/>
          <a:p>
            <a:r>
              <a:rPr lang="en-US" sz="1600" dirty="0"/>
              <a:t>main();</a:t>
            </a:r>
          </a:p>
        </p:txBody>
      </p:sp>
    </p:spTree>
    <p:extLst>
      <p:ext uri="{BB962C8B-B14F-4D97-AF65-F5344CB8AC3E}">
        <p14:creationId xmlns:p14="http://schemas.microsoft.com/office/powerpoint/2010/main" val="690040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2238"/>
            <a:ext cx="7543800" cy="715962"/>
          </a:xfrm>
        </p:spPr>
        <p:txBody>
          <a:bodyPr/>
          <a:lstStyle/>
          <a:p>
            <a:r>
              <a:rPr lang="en-US" sz="3600" dirty="0"/>
              <a:t>Notation &amp; representation</a:t>
            </a:r>
          </a:p>
        </p:txBody>
      </p:sp>
      <p:sp>
        <p:nvSpPr>
          <p:cNvPr id="5123" name="Content Placeholder 2"/>
          <p:cNvSpPr>
            <a:spLocks noGrp="1"/>
          </p:cNvSpPr>
          <p:nvPr>
            <p:ph idx="1"/>
          </p:nvPr>
        </p:nvSpPr>
        <p:spPr>
          <a:xfrm>
            <a:off x="457200" y="1066800"/>
            <a:ext cx="8229600" cy="4452938"/>
          </a:xfrm>
        </p:spPr>
        <p:txBody>
          <a:bodyPr/>
          <a:lstStyle/>
          <a:p>
            <a:pPr>
              <a:buFont typeface="Wingdings" pitchFamily="2" charset="2"/>
              <a:buNone/>
            </a:pPr>
            <a:r>
              <a:rPr lang="en-US" sz="2000" dirty="0"/>
              <a:t>The </a:t>
            </a:r>
            <a:r>
              <a:rPr lang="en-US" sz="2000" dirty="0">
                <a:solidFill>
                  <a:srgbClr val="C00000"/>
                </a:solidFill>
              </a:rPr>
              <a:t>name of the class </a:t>
            </a:r>
            <a:r>
              <a:rPr lang="en-US" sz="2000" dirty="0"/>
              <a:t>appears at the top of a Sequence Diagram rectangle</a:t>
            </a:r>
          </a:p>
          <a:p>
            <a:pPr lvl="1"/>
            <a:r>
              <a:rPr lang="en-US" sz="1600" i="1" u="sng" dirty="0">
                <a:solidFill>
                  <a:srgbClr val="00B050"/>
                </a:solidFill>
              </a:rPr>
              <a:t>Which can also (optionally) include the name of the object representing a particular instance of that class:</a:t>
            </a:r>
            <a:br>
              <a:rPr lang="en-US" sz="1600" i="1" u="sng" dirty="0">
                <a:solidFill>
                  <a:srgbClr val="00B050"/>
                </a:solidFill>
              </a:rPr>
            </a:br>
            <a:endParaRPr lang="en-US" sz="1600" i="1" u="sng" dirty="0">
              <a:solidFill>
                <a:srgbClr val="00B050"/>
              </a:solidFill>
            </a:endParaRPr>
          </a:p>
          <a:p>
            <a:pPr lvl="1"/>
            <a:r>
              <a:rPr lang="en-US" sz="1800" u="sng" dirty="0">
                <a:solidFill>
                  <a:srgbClr val="00B050"/>
                </a:solidFill>
              </a:rPr>
              <a:t>[&lt;</a:t>
            </a:r>
            <a:r>
              <a:rPr lang="en-US" sz="1800" u="sng" dirty="0" err="1">
                <a:solidFill>
                  <a:srgbClr val="00B050"/>
                </a:solidFill>
              </a:rPr>
              <a:t>object_name</a:t>
            </a:r>
            <a:r>
              <a:rPr lang="en-US" sz="1800" u="sng" dirty="0">
                <a:solidFill>
                  <a:srgbClr val="00B050"/>
                </a:solidFill>
              </a:rPr>
              <a:t>&gt; </a:t>
            </a:r>
            <a:r>
              <a:rPr lang="en-US" sz="1800" dirty="0">
                <a:solidFill>
                  <a:srgbClr val="00B050"/>
                </a:solidFill>
              </a:rPr>
              <a:t>]</a:t>
            </a:r>
            <a:r>
              <a:rPr lang="en-US" sz="1800" b="1" dirty="0">
                <a:solidFill>
                  <a:srgbClr val="FF0000"/>
                </a:solidFill>
              </a:rPr>
              <a:t>:</a:t>
            </a:r>
            <a:r>
              <a:rPr lang="en-US" sz="1800" dirty="0">
                <a:solidFill>
                  <a:srgbClr val="0070C0"/>
                </a:solidFill>
              </a:rPr>
              <a:t> </a:t>
            </a:r>
            <a:r>
              <a:rPr lang="en-US" sz="1800" dirty="0">
                <a:solidFill>
                  <a:srgbClr val="C00000"/>
                </a:solidFill>
              </a:rPr>
              <a:t>&lt;</a:t>
            </a:r>
            <a:r>
              <a:rPr lang="en-US" sz="1800" dirty="0" err="1">
                <a:solidFill>
                  <a:srgbClr val="C00000"/>
                </a:solidFill>
              </a:rPr>
              <a:t>class_name</a:t>
            </a:r>
            <a:r>
              <a:rPr lang="en-US" sz="1800" dirty="0">
                <a:solidFill>
                  <a:srgbClr val="C00000"/>
                </a:solidFill>
              </a:rPr>
              <a:t>&gt;</a:t>
            </a:r>
          </a:p>
        </p:txBody>
      </p:sp>
      <p:sp>
        <p:nvSpPr>
          <p:cNvPr id="5125" name="Slide Number Placeholder 4"/>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FF14826-7850-49D5-A0D3-F4B5B02D467E}" type="slidenum">
              <a:rPr lang="en-US" altLang="en-US" smtClean="0"/>
              <a:pPr eaLnBrk="1" hangingPunct="1">
                <a:defRPr/>
              </a:pPr>
              <a:t>14</a:t>
            </a:fld>
            <a:endParaRPr lang="en-US" altLang="en-US"/>
          </a:p>
        </p:txBody>
      </p:sp>
      <p:sp>
        <p:nvSpPr>
          <p:cNvPr id="5126" name="Rectangle 11"/>
          <p:cNvSpPr>
            <a:spLocks noChangeArrowheads="1"/>
          </p:cNvSpPr>
          <p:nvPr/>
        </p:nvSpPr>
        <p:spPr bwMode="auto">
          <a:xfrm>
            <a:off x="1371600" y="3598862"/>
            <a:ext cx="1981200" cy="762000"/>
          </a:xfrm>
          <a:prstGeom prst="rect">
            <a:avLst/>
          </a:prstGeom>
          <a:solidFill>
            <a:schemeClr val="accent1"/>
          </a:solidFill>
          <a:ln w="9525" algn="ctr">
            <a:solidFill>
              <a:schemeClr val="tx1"/>
            </a:solidFill>
            <a:miter lim="800000"/>
            <a:headEnd/>
            <a:tailEnd/>
          </a:ln>
        </p:spPr>
        <p:txBody>
          <a:bodyPr wrap="none"/>
          <a:lstStyle/>
          <a:p>
            <a:r>
              <a:rPr lang="en-US" dirty="0" err="1"/>
              <a:t>chkAcct</a:t>
            </a:r>
            <a:r>
              <a:rPr lang="en-US" dirty="0"/>
              <a:t> : Account</a:t>
            </a:r>
          </a:p>
        </p:txBody>
      </p:sp>
      <p:sp>
        <p:nvSpPr>
          <p:cNvPr id="5127" name="TextBox 6"/>
          <p:cNvSpPr txBox="1">
            <a:spLocks noChangeArrowheads="1"/>
          </p:cNvSpPr>
          <p:nvPr/>
        </p:nvSpPr>
        <p:spPr bwMode="auto">
          <a:xfrm>
            <a:off x="3733800" y="3675062"/>
            <a:ext cx="411480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err="1">
                <a:solidFill>
                  <a:srgbClr val="FF0000"/>
                </a:solidFill>
              </a:rPr>
              <a:t>chkAcct</a:t>
            </a:r>
            <a:r>
              <a:rPr lang="en-US" dirty="0">
                <a:solidFill>
                  <a:srgbClr val="FF0000"/>
                </a:solidFill>
              </a:rPr>
              <a:t> is the name of the reference to an </a:t>
            </a:r>
            <a:r>
              <a:rPr lang="en-US" u="sng" dirty="0">
                <a:solidFill>
                  <a:srgbClr val="FF0000"/>
                </a:solidFill>
              </a:rPr>
              <a:t>instance</a:t>
            </a:r>
            <a:r>
              <a:rPr lang="en-US" dirty="0">
                <a:solidFill>
                  <a:srgbClr val="FF0000"/>
                </a:solidFill>
              </a:rPr>
              <a:t> of an </a:t>
            </a:r>
            <a:r>
              <a:rPr lang="en-US" b="1" dirty="0">
                <a:solidFill>
                  <a:srgbClr val="FF0000"/>
                </a:solidFill>
              </a:rPr>
              <a:t>Account </a:t>
            </a:r>
          </a:p>
        </p:txBody>
      </p:sp>
      <p:cxnSp>
        <p:nvCxnSpPr>
          <p:cNvPr id="5128" name="Straight Arrow Connector 15"/>
          <p:cNvCxnSpPr>
            <a:cxnSpLocks noChangeShapeType="1"/>
            <a:stCxn id="5126" idx="2"/>
          </p:cNvCxnSpPr>
          <p:nvPr/>
        </p:nvCxnSpPr>
        <p:spPr bwMode="auto">
          <a:xfrm rot="5400000">
            <a:off x="1905001" y="4818062"/>
            <a:ext cx="914400" cy="3175"/>
          </a:xfrm>
          <a:prstGeom prst="straightConnector1">
            <a:avLst/>
          </a:prstGeom>
          <a:noFill/>
          <a:ln w="22225" algn="ctr">
            <a:solidFill>
              <a:schemeClr val="tx1"/>
            </a:solidFill>
            <a:prstDash val="dash"/>
            <a:miter lim="800000"/>
            <a:headEnd/>
            <a:tailEnd/>
          </a:ln>
          <a:extLst>
            <a:ext uri="{909E8E84-426E-40DD-AFC4-6F175D3DCCD1}">
              <a14:hiddenFill xmlns:a14="http://schemas.microsoft.com/office/drawing/2010/main">
                <a:noFill/>
              </a14:hiddenFill>
            </a:ext>
          </a:ex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endParaRPr lang="en-US" dirty="0"/>
          </a:p>
        </p:txBody>
      </p:sp>
      <p:sp>
        <p:nvSpPr>
          <p:cNvPr id="5" name="Slide Number Placeholder 4"/>
          <p:cNvSpPr>
            <a:spLocks noGrp="1"/>
          </p:cNvSpPr>
          <p:nvPr>
            <p:ph type="sldNum" sz="quarter" idx="12"/>
          </p:nvPr>
        </p:nvSpPr>
        <p:spPr/>
        <p:txBody>
          <a:bodyPr/>
          <a:lstStyle/>
          <a:p>
            <a:pPr>
              <a:defRPr/>
            </a:pPr>
            <a:fld id="{22DED364-336E-48CD-8B2B-B538FE8BF33F}" type="slidenum">
              <a:rPr lang="en-US" altLang="en-US" smtClean="0"/>
              <a:pPr>
                <a:defRPr/>
              </a:pPr>
              <a:t>15</a:t>
            </a:fld>
            <a:endParaRPr lang="en-US" altLang="en-US"/>
          </a:p>
        </p:txBody>
      </p:sp>
      <p:pic>
        <p:nvPicPr>
          <p:cNvPr id="2050" name="Picture 2" descr="Image result for sequence diagram car example"/>
          <p:cNvPicPr>
            <a:picLocks noChangeAspect="1" noChangeArrowheads="1"/>
          </p:cNvPicPr>
          <p:nvPr/>
        </p:nvPicPr>
        <p:blipFill rotWithShape="1">
          <a:blip r:embed="rId2">
            <a:extLst>
              <a:ext uri="{28A0092B-C50C-407E-A947-70E740481C1C}">
                <a14:useLocalDpi xmlns:a14="http://schemas.microsoft.com/office/drawing/2010/main" val="0"/>
              </a:ext>
            </a:extLst>
          </a:blip>
          <a:srcRect l="353" t="1175" r="8737" b="12665"/>
          <a:stretch/>
        </p:blipFill>
        <p:spPr bwMode="auto">
          <a:xfrm>
            <a:off x="762000" y="1475798"/>
            <a:ext cx="7135091" cy="47726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819400" y="6400800"/>
            <a:ext cx="1223412" cy="369332"/>
          </a:xfrm>
          <a:prstGeom prst="rect">
            <a:avLst/>
          </a:prstGeom>
          <a:noFill/>
        </p:spPr>
        <p:txBody>
          <a:bodyPr wrap="none" rtlCol="0">
            <a:spAutoFit/>
          </a:bodyPr>
          <a:lstStyle/>
          <a:p>
            <a:r>
              <a:rPr lang="en-US" dirty="0"/>
              <a:t>Critiques?</a:t>
            </a:r>
          </a:p>
        </p:txBody>
      </p:sp>
    </p:spTree>
    <p:extLst>
      <p:ext uri="{BB962C8B-B14F-4D97-AF65-F5344CB8AC3E}">
        <p14:creationId xmlns:p14="http://schemas.microsoft.com/office/powerpoint/2010/main" val="3720680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try an example</a:t>
            </a:r>
          </a:p>
        </p:txBody>
      </p:sp>
      <p:sp>
        <p:nvSpPr>
          <p:cNvPr id="3" name="Content Placeholder 2"/>
          <p:cNvSpPr>
            <a:spLocks noGrp="1"/>
          </p:cNvSpPr>
          <p:nvPr>
            <p:ph idx="1"/>
          </p:nvPr>
        </p:nvSpPr>
        <p:spPr>
          <a:xfrm>
            <a:off x="457200" y="1719263"/>
            <a:ext cx="8610600" cy="4411662"/>
          </a:xfrm>
        </p:spPr>
        <p:txBody>
          <a:bodyPr/>
          <a:lstStyle/>
          <a:p>
            <a:r>
              <a:rPr lang="en-US" sz="2800" dirty="0"/>
              <a:t>Lets create a sequence diagram for starting a Car</a:t>
            </a:r>
          </a:p>
          <a:p>
            <a:r>
              <a:rPr lang="en-US" sz="2800" dirty="0"/>
              <a:t>Critiques? </a:t>
            </a:r>
          </a:p>
          <a:p>
            <a:r>
              <a:rPr lang="en-US" sz="2800" dirty="0"/>
              <a:t>Lets create a sequence diagram for opening and closing a door</a:t>
            </a:r>
          </a:p>
          <a:p>
            <a:pPr marL="344487" lvl="1" indent="0">
              <a:buNone/>
            </a:pPr>
            <a:endParaRPr lang="en-US" sz="2400" dirty="0"/>
          </a:p>
          <a:p>
            <a:endParaRPr lang="en-US" dirty="0"/>
          </a:p>
        </p:txBody>
      </p:sp>
      <p:sp>
        <p:nvSpPr>
          <p:cNvPr id="5" name="Slide Number Placeholder 4"/>
          <p:cNvSpPr>
            <a:spLocks noGrp="1"/>
          </p:cNvSpPr>
          <p:nvPr>
            <p:ph type="sldNum" sz="quarter" idx="12"/>
          </p:nvPr>
        </p:nvSpPr>
        <p:spPr/>
        <p:txBody>
          <a:bodyPr/>
          <a:lstStyle/>
          <a:p>
            <a:pPr>
              <a:defRPr/>
            </a:pPr>
            <a:fld id="{22DED364-336E-48CD-8B2B-B538FE8BF33F}" type="slidenum">
              <a:rPr lang="en-US" altLang="en-US" smtClean="0"/>
              <a:pPr>
                <a:defRPr/>
              </a:pPr>
              <a:t>16</a:t>
            </a:fld>
            <a:endParaRPr lang="en-US" altLang="en-US" dirty="0"/>
          </a:p>
        </p:txBody>
      </p:sp>
      <p:pic>
        <p:nvPicPr>
          <p:cNvPr id="1026" name="Picture 2" descr="https://emerald.msoe.edu/resources/_media/courses:se-2030:automobi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0"/>
            <a:ext cx="577215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06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3" name="Content Placeholder 2"/>
          <p:cNvSpPr>
            <a:spLocks noGrp="1"/>
          </p:cNvSpPr>
          <p:nvPr>
            <p:ph idx="1"/>
          </p:nvPr>
        </p:nvSpPr>
        <p:spPr/>
        <p:txBody>
          <a:bodyPr/>
          <a:lstStyle/>
          <a:p>
            <a:r>
              <a:rPr lang="en-US" dirty="0"/>
              <a:t>Create a sequence diagram </a:t>
            </a:r>
          </a:p>
          <a:p>
            <a:r>
              <a:rPr lang="en-US" dirty="0"/>
              <a:t>Based on the user stories analyzed previously</a:t>
            </a:r>
          </a:p>
          <a:p>
            <a:pPr lvl="1"/>
            <a:r>
              <a:rPr lang="en-US" dirty="0"/>
              <a:t>Shows the process of a mobile app user</a:t>
            </a:r>
          </a:p>
          <a:p>
            <a:pPr lvl="2"/>
            <a:r>
              <a:rPr lang="en-US" dirty="0"/>
              <a:t>Opening the Facebook app</a:t>
            </a:r>
          </a:p>
          <a:p>
            <a:pPr lvl="2"/>
            <a:r>
              <a:rPr lang="en-US" dirty="0"/>
              <a:t>Checking messages</a:t>
            </a:r>
          </a:p>
          <a:p>
            <a:pPr lvl="2"/>
            <a:r>
              <a:rPr lang="en-US" dirty="0"/>
              <a:t>Replying to a message</a:t>
            </a:r>
          </a:p>
          <a:p>
            <a:pPr lvl="2"/>
            <a:r>
              <a:rPr lang="en-US" dirty="0"/>
              <a:t>Closing the app</a:t>
            </a:r>
          </a:p>
          <a:p>
            <a:pPr lvl="1"/>
            <a:endParaRPr lang="en-US" dirty="0"/>
          </a:p>
        </p:txBody>
      </p:sp>
      <p:sp>
        <p:nvSpPr>
          <p:cNvPr id="5" name="Slide Number Placeholder 4"/>
          <p:cNvSpPr>
            <a:spLocks noGrp="1"/>
          </p:cNvSpPr>
          <p:nvPr>
            <p:ph type="sldNum" sz="quarter" idx="12"/>
          </p:nvPr>
        </p:nvSpPr>
        <p:spPr/>
        <p:txBody>
          <a:bodyPr/>
          <a:lstStyle/>
          <a:p>
            <a:pPr>
              <a:defRPr/>
            </a:pPr>
            <a:fld id="{22DED364-336E-48CD-8B2B-B538FE8BF33F}" type="slidenum">
              <a:rPr lang="en-US" altLang="en-US" smtClean="0"/>
              <a:pPr>
                <a:defRPr/>
              </a:pPr>
              <a:t>17</a:t>
            </a:fld>
            <a:endParaRPr lang="en-US" altLang="en-US"/>
          </a:p>
        </p:txBody>
      </p:sp>
    </p:spTree>
    <p:extLst>
      <p:ext uri="{BB962C8B-B14F-4D97-AF65-F5344CB8AC3E}">
        <p14:creationId xmlns:p14="http://schemas.microsoft.com/office/powerpoint/2010/main" val="2116566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8"/>
            <a:ext cx="7543800" cy="831850"/>
          </a:xfrm>
        </p:spPr>
        <p:txBody>
          <a:bodyPr/>
          <a:lstStyle/>
          <a:p>
            <a:r>
              <a:rPr lang="en-US" altLang="en-US" sz="2800" dirty="0"/>
              <a:t>Further refinement: Object classification</a:t>
            </a:r>
          </a:p>
        </p:txBody>
      </p:sp>
      <p:sp>
        <p:nvSpPr>
          <p:cNvPr id="9219" name="Content Placeholder 2"/>
          <p:cNvSpPr>
            <a:spLocks noGrp="1"/>
          </p:cNvSpPr>
          <p:nvPr>
            <p:ph idx="1"/>
          </p:nvPr>
        </p:nvSpPr>
        <p:spPr>
          <a:xfrm>
            <a:off x="381000" y="1219200"/>
            <a:ext cx="7239000" cy="4411663"/>
          </a:xfrm>
        </p:spPr>
        <p:txBody>
          <a:bodyPr/>
          <a:lstStyle/>
          <a:p>
            <a:pPr marL="514350" indent="-514350">
              <a:buFont typeface="Arial" charset="0"/>
              <a:buAutoNum type="arabicPeriod"/>
              <a:defRPr/>
            </a:pPr>
            <a:r>
              <a:rPr lang="en-US" sz="2000" dirty="0"/>
              <a:t>Boundary Objects</a:t>
            </a:r>
          </a:p>
          <a:p>
            <a:pPr marL="863600" lvl="1" indent="-514350">
              <a:buFont typeface="Wingdings" panose="05000000000000000000" pitchFamily="2" charset="2"/>
              <a:buNone/>
              <a:defRPr/>
            </a:pPr>
            <a:r>
              <a:rPr lang="en-US" sz="1800" dirty="0">
                <a:solidFill>
                  <a:srgbClr val="0070C0"/>
                </a:solidFill>
              </a:rPr>
              <a:t>	Model the system boundary </a:t>
            </a:r>
            <a:endParaRPr lang="en-US" sz="1800" dirty="0">
              <a:solidFill>
                <a:srgbClr val="009900"/>
              </a:solidFill>
            </a:endParaRPr>
          </a:p>
          <a:p>
            <a:pPr marL="863600" lvl="1" indent="-514350">
              <a:buFont typeface="Wingdings" panose="05000000000000000000" pitchFamily="2" charset="2"/>
              <a:buNone/>
              <a:defRPr/>
            </a:pPr>
            <a:r>
              <a:rPr lang="en-US" sz="1800" dirty="0">
                <a:solidFill>
                  <a:srgbClr val="009900"/>
                </a:solidFill>
              </a:rPr>
              <a:t>	User Interface elements (entire screens, </a:t>
            </a:r>
            <a:br>
              <a:rPr lang="en-US" sz="1800" dirty="0">
                <a:solidFill>
                  <a:srgbClr val="009900"/>
                </a:solidFill>
              </a:rPr>
            </a:br>
            <a:r>
              <a:rPr lang="en-US" sz="1800" u="sng" dirty="0">
                <a:solidFill>
                  <a:srgbClr val="009900"/>
                </a:solidFill>
              </a:rPr>
              <a:t>but not individual </a:t>
            </a:r>
            <a:r>
              <a:rPr lang="en-US" sz="1800" u="sng" dirty="0" err="1">
                <a:solidFill>
                  <a:srgbClr val="009900"/>
                </a:solidFill>
              </a:rPr>
              <a:t>ui</a:t>
            </a:r>
            <a:r>
              <a:rPr lang="en-US" sz="1800" u="sng" dirty="0">
                <a:solidFill>
                  <a:srgbClr val="009900"/>
                </a:solidFill>
              </a:rPr>
              <a:t> elements</a:t>
            </a:r>
            <a:r>
              <a:rPr lang="en-US" sz="1800" dirty="0">
                <a:solidFill>
                  <a:srgbClr val="009900"/>
                </a:solidFill>
              </a:rPr>
              <a:t>)</a:t>
            </a:r>
          </a:p>
          <a:p>
            <a:pPr marL="1158875" lvl="2" indent="-514350">
              <a:buFont typeface="Wingdings" panose="05000000000000000000" pitchFamily="2" charset="2"/>
              <a:buNone/>
              <a:defRPr/>
            </a:pPr>
            <a:r>
              <a:rPr lang="en-US" sz="1800" dirty="0">
                <a:solidFill>
                  <a:srgbClr val="009900"/>
                </a:solidFill>
              </a:rPr>
              <a:t>	Interfaces to external actors (e.g. databases)</a:t>
            </a:r>
          </a:p>
          <a:p>
            <a:pPr marL="514350" indent="-514350">
              <a:buFont typeface="Arial" charset="0"/>
              <a:buAutoNum type="arabicPeriod"/>
              <a:defRPr/>
            </a:pPr>
            <a:r>
              <a:rPr lang="en-US" sz="2000" dirty="0"/>
              <a:t>Control Objects</a:t>
            </a:r>
          </a:p>
          <a:p>
            <a:pPr marL="938213" lvl="3" indent="0">
              <a:buFont typeface="Wingdings" panose="05000000000000000000" pitchFamily="2" charset="2"/>
              <a:buNone/>
              <a:defRPr/>
            </a:pPr>
            <a:r>
              <a:rPr lang="en-US" sz="1600" dirty="0">
                <a:solidFill>
                  <a:srgbClr val="0070C0"/>
                </a:solidFill>
              </a:rPr>
              <a:t>Represents an entity or manager that makes decisions (e.g. figures out what to do when a button is pressed)</a:t>
            </a:r>
          </a:p>
          <a:p>
            <a:pPr marL="1452563" lvl="3" indent="-514350">
              <a:buFont typeface="Wingdings" panose="05000000000000000000" pitchFamily="2" charset="2"/>
              <a:buNone/>
              <a:defRPr/>
            </a:pPr>
            <a:r>
              <a:rPr lang="en-US" sz="1600" dirty="0">
                <a:solidFill>
                  <a:srgbClr val="9A0075"/>
                </a:solidFill>
              </a:rPr>
              <a:t>	In simple systems, this is usually the application itself, and there is typically only a single Control Object (thread)</a:t>
            </a:r>
          </a:p>
          <a:p>
            <a:pPr marL="514350" indent="-514350">
              <a:buFont typeface="Arial" charset="0"/>
              <a:buAutoNum type="arabicPeriod"/>
              <a:defRPr/>
            </a:pPr>
            <a:r>
              <a:rPr lang="en-US" sz="2000" dirty="0"/>
              <a:t>Entity Objects</a:t>
            </a:r>
          </a:p>
          <a:p>
            <a:pPr marL="1452563" lvl="3" indent="-514350">
              <a:buFont typeface="Wingdings" panose="05000000000000000000" pitchFamily="2" charset="2"/>
              <a:buNone/>
              <a:defRPr/>
            </a:pPr>
            <a:r>
              <a:rPr lang="en-US" sz="1800" dirty="0">
                <a:solidFill>
                  <a:srgbClr val="0070C0"/>
                </a:solidFill>
              </a:rPr>
              <a:t>A data store or persistence element that </a:t>
            </a:r>
            <a:r>
              <a:rPr lang="en-US" sz="1800" u="sng" dirty="0">
                <a:solidFill>
                  <a:srgbClr val="0070C0"/>
                </a:solidFill>
              </a:rPr>
              <a:t>captures</a:t>
            </a:r>
            <a:r>
              <a:rPr lang="en-US" sz="1800" dirty="0">
                <a:solidFill>
                  <a:srgbClr val="0070C0"/>
                </a:solidFill>
              </a:rPr>
              <a:t> or </a:t>
            </a:r>
            <a:r>
              <a:rPr lang="en-US" sz="1800" u="sng" dirty="0">
                <a:solidFill>
                  <a:srgbClr val="0070C0"/>
                </a:solidFill>
              </a:rPr>
              <a:t>represents</a:t>
            </a:r>
            <a:r>
              <a:rPr lang="en-US" sz="1800" dirty="0">
                <a:solidFill>
                  <a:srgbClr val="0070C0"/>
                </a:solidFill>
              </a:rPr>
              <a:t> information (often multiple objects)</a:t>
            </a:r>
          </a:p>
        </p:txBody>
      </p:sp>
      <p:sp>
        <p:nvSpPr>
          <p:cNvPr id="1126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F10AF499-A90F-445B-91E8-4AE46F9E1547}" type="slidenum">
              <a:rPr lang="en-US" altLang="en-US" sz="1000" smtClean="0"/>
              <a:pPr>
                <a:spcBef>
                  <a:spcPct val="0"/>
                </a:spcBef>
                <a:buClrTx/>
                <a:buSzTx/>
                <a:buFontTx/>
                <a:buNone/>
              </a:pPr>
              <a:t>18</a:t>
            </a:fld>
            <a:endParaRPr lang="en-US" altLang="en-US" sz="1000"/>
          </a:p>
        </p:txBody>
      </p:sp>
      <p:sp>
        <p:nvSpPr>
          <p:cNvPr id="11270" name="TextBox 7"/>
          <p:cNvSpPr txBox="1">
            <a:spLocks noChangeArrowheads="1"/>
          </p:cNvSpPr>
          <p:nvPr/>
        </p:nvSpPr>
        <p:spPr bwMode="auto">
          <a:xfrm>
            <a:off x="685800" y="5724525"/>
            <a:ext cx="6365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i="1">
                <a:solidFill>
                  <a:srgbClr val="5600AC"/>
                </a:solidFill>
              </a:rPr>
              <a:t>The precise/permanent classification of objects is not always</a:t>
            </a:r>
            <a:br>
              <a:rPr lang="en-US" altLang="en-US" sz="1800" i="1">
                <a:solidFill>
                  <a:srgbClr val="5600AC"/>
                </a:solidFill>
              </a:rPr>
            </a:br>
            <a:r>
              <a:rPr lang="en-US" altLang="en-US" sz="1800" i="1">
                <a:solidFill>
                  <a:srgbClr val="5600AC"/>
                </a:solidFill>
              </a:rPr>
              <a:t>possible upon first review – iteration is often necessary!</a:t>
            </a:r>
          </a:p>
        </p:txBody>
      </p:sp>
      <p:pic>
        <p:nvPicPr>
          <p:cNvPr id="9"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3077" y="2868825"/>
            <a:ext cx="1428750" cy="1662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6675" y="4434840"/>
            <a:ext cx="1390650"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47467" y="1545644"/>
            <a:ext cx="1447800" cy="1235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Oval 21"/>
          <p:cNvSpPr>
            <a:spLocks noChangeArrowheads="1"/>
          </p:cNvSpPr>
          <p:nvPr/>
        </p:nvSpPr>
        <p:spPr bwMode="auto">
          <a:xfrm>
            <a:off x="8077200" y="4542790"/>
            <a:ext cx="609600" cy="655638"/>
          </a:xfrm>
          <a:prstGeom prst="ellipse">
            <a:avLst/>
          </a:prstGeom>
          <a:solidFill>
            <a:srgbClr val="5600AC">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4" name="Oval 22"/>
          <p:cNvSpPr>
            <a:spLocks noChangeArrowheads="1"/>
          </p:cNvSpPr>
          <p:nvPr/>
        </p:nvSpPr>
        <p:spPr bwMode="auto">
          <a:xfrm>
            <a:off x="7666567" y="1779006"/>
            <a:ext cx="609600" cy="609600"/>
          </a:xfrm>
          <a:prstGeom prst="ellipse">
            <a:avLst/>
          </a:prstGeom>
          <a:solidFill>
            <a:srgbClr val="00B05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5" name="Oval 9"/>
          <p:cNvSpPr>
            <a:spLocks noChangeArrowheads="1"/>
          </p:cNvSpPr>
          <p:nvPr/>
        </p:nvSpPr>
        <p:spPr bwMode="auto">
          <a:xfrm>
            <a:off x="8092652" y="3314912"/>
            <a:ext cx="609600" cy="609600"/>
          </a:xfrm>
          <a:prstGeom prst="ellipse">
            <a:avLst/>
          </a:prstGeom>
          <a:solidFill>
            <a:srgbClr val="C0000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Tree>
    <p:extLst>
      <p:ext uri="{BB962C8B-B14F-4D97-AF65-F5344CB8AC3E}">
        <p14:creationId xmlns:p14="http://schemas.microsoft.com/office/powerpoint/2010/main" val="1841637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21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716088"/>
            <a:ext cx="5886450" cy="3771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315" name="Title 1"/>
          <p:cNvSpPr>
            <a:spLocks noGrp="1"/>
          </p:cNvSpPr>
          <p:nvPr>
            <p:ph type="title"/>
          </p:nvPr>
        </p:nvSpPr>
        <p:spPr/>
        <p:txBody>
          <a:bodyPr/>
          <a:lstStyle/>
          <a:p>
            <a:r>
              <a:rPr lang="en-US" altLang="en-US" sz="3200" b="0" dirty="0"/>
              <a:t>Elements </a:t>
            </a:r>
            <a:r>
              <a:rPr lang="en-US" altLang="en-US" sz="3200" dirty="0"/>
              <a:t>must</a:t>
            </a:r>
            <a:r>
              <a:rPr lang="en-US" altLang="en-US" sz="3200" b="0" dirty="0"/>
              <a:t> obey the following relationships</a:t>
            </a:r>
          </a:p>
        </p:txBody>
      </p:sp>
      <p:sp>
        <p:nvSpPr>
          <p:cNvPr id="133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A65F32E1-73E3-48D3-A01D-89CF453D68CB}" type="slidenum">
              <a:rPr lang="en-US" altLang="en-US" sz="1000" smtClean="0"/>
              <a:pPr>
                <a:spcBef>
                  <a:spcPct val="0"/>
                </a:spcBef>
                <a:buClrTx/>
                <a:buSzTx/>
                <a:buFontTx/>
                <a:buNone/>
              </a:pPr>
              <a:t>19</a:t>
            </a:fld>
            <a:endParaRPr lang="en-US" altLang="en-US" sz="1000"/>
          </a:p>
        </p:txBody>
      </p:sp>
      <p:sp>
        <p:nvSpPr>
          <p:cNvPr id="7" name="TextBox 6"/>
          <p:cNvSpPr txBox="1"/>
          <p:nvPr/>
        </p:nvSpPr>
        <p:spPr>
          <a:xfrm>
            <a:off x="6025598" y="1524000"/>
            <a:ext cx="3105150" cy="5016758"/>
          </a:xfrm>
          <a:prstGeom prst="rect">
            <a:avLst/>
          </a:prstGeom>
          <a:noFill/>
        </p:spPr>
        <p:txBody>
          <a:bodyPr>
            <a:spAutoFit/>
          </a:bodyPr>
          <a:lstStyle/>
          <a:p>
            <a:pPr marL="342900" indent="-342900" eaLnBrk="1" hangingPunct="1">
              <a:buFont typeface="+mj-lt"/>
              <a:buAutoNum type="arabicPeriod"/>
              <a:defRPr/>
            </a:pPr>
            <a:r>
              <a:rPr lang="en-US" sz="1600" dirty="0">
                <a:solidFill>
                  <a:srgbClr val="0070C0"/>
                </a:solidFill>
                <a:latin typeface="Arial" charset="0"/>
              </a:rPr>
              <a:t>Actors</a:t>
            </a:r>
            <a:r>
              <a:rPr lang="en-US" sz="1600" dirty="0">
                <a:latin typeface="Arial" charset="0"/>
              </a:rPr>
              <a:t> can only talk to </a:t>
            </a:r>
            <a:r>
              <a:rPr lang="en-US" sz="1600" dirty="0">
                <a:solidFill>
                  <a:srgbClr val="00B050"/>
                </a:solidFill>
                <a:latin typeface="Arial" charset="0"/>
              </a:rPr>
              <a:t>boundary objects</a:t>
            </a:r>
            <a:r>
              <a:rPr lang="en-US" sz="1600" dirty="0">
                <a:latin typeface="Arial" charset="0"/>
              </a:rPr>
              <a:t>.</a:t>
            </a:r>
            <a:br>
              <a:rPr lang="en-US" sz="1600" dirty="0">
                <a:latin typeface="Arial" charset="0"/>
              </a:rPr>
            </a:br>
            <a:endParaRPr lang="en-US" sz="1600" dirty="0">
              <a:latin typeface="Arial" charset="0"/>
            </a:endParaRPr>
          </a:p>
          <a:p>
            <a:pPr marL="342900" indent="-342900" eaLnBrk="1" hangingPunct="1">
              <a:buFont typeface="+mj-lt"/>
              <a:buAutoNum type="arabicPeriod"/>
              <a:defRPr/>
            </a:pPr>
            <a:r>
              <a:rPr lang="en-US" sz="1600" dirty="0">
                <a:solidFill>
                  <a:srgbClr val="00B050"/>
                </a:solidFill>
                <a:latin typeface="Arial" charset="0"/>
              </a:rPr>
              <a:t>Boundary objects</a:t>
            </a:r>
            <a:r>
              <a:rPr lang="en-US" sz="1600" dirty="0">
                <a:latin typeface="Arial" charset="0"/>
              </a:rPr>
              <a:t> can </a:t>
            </a:r>
            <a:r>
              <a:rPr lang="en-US" sz="1600" b="1" dirty="0">
                <a:solidFill>
                  <a:srgbClr val="FF0000"/>
                </a:solidFill>
                <a:latin typeface="Arial" charset="0"/>
              </a:rPr>
              <a:t>usually</a:t>
            </a:r>
            <a:r>
              <a:rPr lang="en-US" sz="1600" dirty="0">
                <a:solidFill>
                  <a:srgbClr val="FF0000"/>
                </a:solidFill>
                <a:latin typeface="Arial" charset="0"/>
              </a:rPr>
              <a:t> </a:t>
            </a:r>
            <a:r>
              <a:rPr lang="en-US" sz="1600" dirty="0">
                <a:latin typeface="Arial" charset="0"/>
              </a:rPr>
              <a:t>only talk to </a:t>
            </a:r>
            <a:r>
              <a:rPr lang="en-US" sz="1600" dirty="0">
                <a:solidFill>
                  <a:schemeClr val="tx2">
                    <a:lumMod val="60000"/>
                    <a:lumOff val="40000"/>
                  </a:schemeClr>
                </a:solidFill>
                <a:latin typeface="Arial" charset="0"/>
              </a:rPr>
              <a:t>controllers</a:t>
            </a:r>
            <a:r>
              <a:rPr lang="en-US" sz="1600" dirty="0">
                <a:latin typeface="Arial" charset="0"/>
              </a:rPr>
              <a:t> and </a:t>
            </a:r>
            <a:r>
              <a:rPr lang="en-US" sz="1600" dirty="0">
                <a:solidFill>
                  <a:srgbClr val="0070C0"/>
                </a:solidFill>
                <a:latin typeface="Arial" charset="0"/>
              </a:rPr>
              <a:t>actors</a:t>
            </a:r>
            <a:r>
              <a:rPr lang="en-US" sz="1600" dirty="0">
                <a:solidFill>
                  <a:srgbClr val="C00000"/>
                </a:solidFill>
                <a:latin typeface="Arial" charset="0"/>
              </a:rPr>
              <a:t>.</a:t>
            </a:r>
            <a:br>
              <a:rPr lang="en-US" sz="1600" dirty="0">
                <a:latin typeface="Arial" charset="0"/>
              </a:rPr>
            </a:br>
            <a:endParaRPr lang="en-US" sz="1600" dirty="0">
              <a:latin typeface="Arial" charset="0"/>
            </a:endParaRPr>
          </a:p>
          <a:p>
            <a:pPr marL="342900" indent="-342900" eaLnBrk="1" hangingPunct="1">
              <a:buFont typeface="+mj-lt"/>
              <a:buAutoNum type="arabicPeriod"/>
              <a:defRPr/>
            </a:pPr>
            <a:r>
              <a:rPr lang="en-US" sz="1600" dirty="0">
                <a:solidFill>
                  <a:srgbClr val="C00000"/>
                </a:solidFill>
                <a:latin typeface="Arial" charset="0"/>
              </a:rPr>
              <a:t>Entity objects </a:t>
            </a:r>
            <a:r>
              <a:rPr lang="en-US" sz="1600" dirty="0">
                <a:latin typeface="Arial" charset="0"/>
              </a:rPr>
              <a:t>can </a:t>
            </a:r>
            <a:r>
              <a:rPr lang="en-US" sz="1600" b="1" dirty="0">
                <a:solidFill>
                  <a:srgbClr val="FF0000"/>
                </a:solidFill>
                <a:latin typeface="Arial" charset="0"/>
              </a:rPr>
              <a:t>usually</a:t>
            </a:r>
            <a:r>
              <a:rPr lang="en-US" sz="1600" dirty="0">
                <a:solidFill>
                  <a:srgbClr val="FF0000"/>
                </a:solidFill>
                <a:latin typeface="Arial" charset="0"/>
              </a:rPr>
              <a:t> </a:t>
            </a:r>
            <a:r>
              <a:rPr lang="en-US" sz="1600" dirty="0">
                <a:latin typeface="Arial" charset="0"/>
              </a:rPr>
              <a:t>only talk to </a:t>
            </a:r>
            <a:r>
              <a:rPr lang="en-US" sz="1600" dirty="0">
                <a:solidFill>
                  <a:schemeClr val="tx2">
                    <a:lumMod val="60000"/>
                    <a:lumOff val="40000"/>
                  </a:schemeClr>
                </a:solidFill>
                <a:latin typeface="Arial" charset="0"/>
              </a:rPr>
              <a:t>controllers</a:t>
            </a:r>
            <a:r>
              <a:rPr lang="en-US" sz="1600" dirty="0">
                <a:solidFill>
                  <a:srgbClr val="C00000"/>
                </a:solidFill>
                <a:latin typeface="Arial" charset="0"/>
              </a:rPr>
              <a:t>.</a:t>
            </a:r>
            <a:br>
              <a:rPr lang="en-US" sz="1600" dirty="0">
                <a:latin typeface="Arial" charset="0"/>
              </a:rPr>
            </a:br>
            <a:endParaRPr lang="en-US" sz="1600" dirty="0">
              <a:latin typeface="Arial" charset="0"/>
            </a:endParaRPr>
          </a:p>
          <a:p>
            <a:pPr marL="342900" indent="-342900" eaLnBrk="1" hangingPunct="1">
              <a:buFont typeface="+mj-lt"/>
              <a:buAutoNum type="arabicPeriod"/>
              <a:defRPr/>
            </a:pPr>
            <a:r>
              <a:rPr lang="en-US" sz="1600" dirty="0">
                <a:solidFill>
                  <a:schemeClr val="tx2">
                    <a:lumMod val="60000"/>
                    <a:lumOff val="40000"/>
                  </a:schemeClr>
                </a:solidFill>
                <a:latin typeface="Arial" charset="0"/>
              </a:rPr>
              <a:t>Controllers</a:t>
            </a:r>
            <a:r>
              <a:rPr lang="en-US" sz="1600" dirty="0">
                <a:latin typeface="Arial" charset="0"/>
              </a:rPr>
              <a:t> can talk to </a:t>
            </a:r>
            <a:r>
              <a:rPr lang="en-US" sz="1600" dirty="0">
                <a:solidFill>
                  <a:srgbClr val="00B050"/>
                </a:solidFill>
                <a:latin typeface="Arial" charset="0"/>
              </a:rPr>
              <a:t>boundary objects</a:t>
            </a:r>
            <a:r>
              <a:rPr lang="en-US" sz="1600" dirty="0">
                <a:latin typeface="Arial" charset="0"/>
              </a:rPr>
              <a:t> and </a:t>
            </a:r>
            <a:r>
              <a:rPr lang="en-US" sz="1600" dirty="0">
                <a:solidFill>
                  <a:srgbClr val="C00000"/>
                </a:solidFill>
                <a:latin typeface="Arial" charset="0"/>
              </a:rPr>
              <a:t>entity</a:t>
            </a:r>
            <a:r>
              <a:rPr lang="en-US" sz="1600" dirty="0">
                <a:solidFill>
                  <a:srgbClr val="9A0075"/>
                </a:solidFill>
                <a:latin typeface="Arial" charset="0"/>
              </a:rPr>
              <a:t> </a:t>
            </a:r>
            <a:r>
              <a:rPr lang="en-US" sz="1600" dirty="0">
                <a:solidFill>
                  <a:srgbClr val="C00000"/>
                </a:solidFill>
                <a:latin typeface="Arial" charset="0"/>
              </a:rPr>
              <a:t>objects</a:t>
            </a:r>
            <a:r>
              <a:rPr lang="en-US" sz="1600" dirty="0">
                <a:latin typeface="Arial" charset="0"/>
              </a:rPr>
              <a:t>, and to other </a:t>
            </a:r>
            <a:r>
              <a:rPr lang="en-US" sz="1600" dirty="0">
                <a:solidFill>
                  <a:schemeClr val="tx2">
                    <a:lumMod val="60000"/>
                    <a:lumOff val="40000"/>
                  </a:schemeClr>
                </a:solidFill>
                <a:latin typeface="Arial" charset="0"/>
              </a:rPr>
              <a:t>controllers</a:t>
            </a:r>
            <a:r>
              <a:rPr lang="en-US" sz="1600" dirty="0">
                <a:latin typeface="Arial" charset="0"/>
              </a:rPr>
              <a:t>, but not to </a:t>
            </a:r>
            <a:r>
              <a:rPr lang="en-US" sz="1600" dirty="0">
                <a:solidFill>
                  <a:srgbClr val="0070C0"/>
                </a:solidFill>
                <a:latin typeface="Arial" charset="0"/>
              </a:rPr>
              <a:t>actors</a:t>
            </a:r>
          </a:p>
          <a:p>
            <a:pPr marL="342900" indent="-342900" eaLnBrk="1" hangingPunct="1">
              <a:buFont typeface="+mj-lt"/>
              <a:buAutoNum type="arabicPeriod"/>
              <a:defRPr/>
            </a:pPr>
            <a:endParaRPr lang="en-US" sz="1600" dirty="0">
              <a:solidFill>
                <a:srgbClr val="0070C0"/>
              </a:solidFill>
              <a:latin typeface="Arial" charset="0"/>
            </a:endParaRPr>
          </a:p>
          <a:p>
            <a:pPr marL="342900" indent="-342900" eaLnBrk="1" hangingPunct="1">
              <a:buFont typeface="+mj-lt"/>
              <a:buAutoNum type="arabicPeriod"/>
              <a:defRPr/>
            </a:pPr>
            <a:r>
              <a:rPr lang="en-US" sz="1600" dirty="0">
                <a:solidFill>
                  <a:srgbClr val="0070C0"/>
                </a:solidFill>
              </a:rPr>
              <a:t>There should only be one controller unless you are designing a multithreaded application.</a:t>
            </a:r>
            <a:endParaRPr lang="en-US" sz="1600" dirty="0">
              <a:solidFill>
                <a:srgbClr val="0070C0"/>
              </a:solidFill>
              <a:latin typeface="Arial" charset="0"/>
            </a:endParaRPr>
          </a:p>
          <a:p>
            <a:pPr eaLnBrk="1" hangingPunct="1">
              <a:defRPr/>
            </a:pPr>
            <a:endParaRPr lang="en-US" sz="1600" dirty="0">
              <a:latin typeface="Arial" charset="0"/>
            </a:endParaRPr>
          </a:p>
        </p:txBody>
      </p:sp>
      <p:sp>
        <p:nvSpPr>
          <p:cNvPr id="13319" name="Oval 7"/>
          <p:cNvSpPr>
            <a:spLocks noChangeArrowheads="1"/>
          </p:cNvSpPr>
          <p:nvPr/>
        </p:nvSpPr>
        <p:spPr bwMode="auto">
          <a:xfrm>
            <a:off x="304800" y="1600200"/>
            <a:ext cx="685800" cy="609600"/>
          </a:xfrm>
          <a:prstGeom prst="ellipse">
            <a:avLst/>
          </a:prstGeom>
          <a:solidFill>
            <a:srgbClr val="0070C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b="1"/>
          </a:p>
        </p:txBody>
      </p:sp>
      <p:sp>
        <p:nvSpPr>
          <p:cNvPr id="13320" name="Oval 21"/>
          <p:cNvSpPr>
            <a:spLocks noChangeArrowheads="1"/>
          </p:cNvSpPr>
          <p:nvPr/>
        </p:nvSpPr>
        <p:spPr bwMode="auto">
          <a:xfrm>
            <a:off x="2895600" y="1676400"/>
            <a:ext cx="609600" cy="533400"/>
          </a:xfrm>
          <a:prstGeom prst="ellipse">
            <a:avLst/>
          </a:prstGeom>
          <a:solidFill>
            <a:srgbClr val="5600AC">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3321" name="Oval 22"/>
          <p:cNvSpPr>
            <a:spLocks noChangeArrowheads="1"/>
          </p:cNvSpPr>
          <p:nvPr/>
        </p:nvSpPr>
        <p:spPr bwMode="auto">
          <a:xfrm>
            <a:off x="2057400" y="1616075"/>
            <a:ext cx="609600" cy="609600"/>
          </a:xfrm>
          <a:prstGeom prst="ellipse">
            <a:avLst/>
          </a:prstGeom>
          <a:solidFill>
            <a:srgbClr val="00B05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3322" name="Oval 22"/>
          <p:cNvSpPr>
            <a:spLocks noChangeArrowheads="1"/>
          </p:cNvSpPr>
          <p:nvPr/>
        </p:nvSpPr>
        <p:spPr bwMode="auto">
          <a:xfrm>
            <a:off x="1066800" y="1695450"/>
            <a:ext cx="609600" cy="609600"/>
          </a:xfrm>
          <a:prstGeom prst="ellipse">
            <a:avLst/>
          </a:prstGeom>
          <a:solidFill>
            <a:srgbClr val="00B05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3323" name="Oval 21"/>
          <p:cNvSpPr>
            <a:spLocks noChangeArrowheads="1"/>
          </p:cNvSpPr>
          <p:nvPr/>
        </p:nvSpPr>
        <p:spPr bwMode="auto">
          <a:xfrm>
            <a:off x="3810000" y="1692275"/>
            <a:ext cx="609600" cy="533400"/>
          </a:xfrm>
          <a:prstGeom prst="ellipse">
            <a:avLst/>
          </a:prstGeom>
          <a:solidFill>
            <a:srgbClr val="5600AC">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3324" name="Oval 9"/>
          <p:cNvSpPr>
            <a:spLocks noChangeArrowheads="1"/>
          </p:cNvSpPr>
          <p:nvPr/>
        </p:nvSpPr>
        <p:spPr bwMode="auto">
          <a:xfrm>
            <a:off x="4648200" y="1654175"/>
            <a:ext cx="609600" cy="609600"/>
          </a:xfrm>
          <a:prstGeom prst="ellipse">
            <a:avLst/>
          </a:prstGeom>
          <a:solidFill>
            <a:srgbClr val="C0000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3325" name="Oval 9"/>
          <p:cNvSpPr>
            <a:spLocks noChangeArrowheads="1"/>
          </p:cNvSpPr>
          <p:nvPr/>
        </p:nvSpPr>
        <p:spPr bwMode="auto">
          <a:xfrm>
            <a:off x="5429250" y="1654175"/>
            <a:ext cx="609600" cy="609600"/>
          </a:xfrm>
          <a:prstGeom prst="ellipse">
            <a:avLst/>
          </a:prstGeom>
          <a:solidFill>
            <a:srgbClr val="C0000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Tree>
    <p:extLst>
      <p:ext uri="{BB962C8B-B14F-4D97-AF65-F5344CB8AC3E}">
        <p14:creationId xmlns:p14="http://schemas.microsoft.com/office/powerpoint/2010/main" val="1572217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Design</a:t>
            </a:r>
          </a:p>
        </p:txBody>
      </p:sp>
      <p:sp>
        <p:nvSpPr>
          <p:cNvPr id="3" name="Content Placeholder 2"/>
          <p:cNvSpPr>
            <a:spLocks noGrp="1"/>
          </p:cNvSpPr>
          <p:nvPr>
            <p:ph idx="1"/>
          </p:nvPr>
        </p:nvSpPr>
        <p:spPr/>
        <p:txBody>
          <a:bodyPr/>
          <a:lstStyle/>
          <a:p>
            <a:r>
              <a:rPr lang="en-US" dirty="0"/>
              <a:t>How did you design your software in other projects?</a:t>
            </a:r>
          </a:p>
          <a:p>
            <a:r>
              <a:rPr lang="en-US" dirty="0"/>
              <a:t>What is the limitation of those approaches as software gets bigger/more complex?</a:t>
            </a:r>
          </a:p>
        </p:txBody>
      </p:sp>
      <p:sp>
        <p:nvSpPr>
          <p:cNvPr id="5" name="Slide Number Placeholder 4"/>
          <p:cNvSpPr>
            <a:spLocks noGrp="1"/>
          </p:cNvSpPr>
          <p:nvPr>
            <p:ph type="sldNum" sz="quarter" idx="12"/>
          </p:nvPr>
        </p:nvSpPr>
        <p:spPr/>
        <p:txBody>
          <a:bodyPr/>
          <a:lstStyle/>
          <a:p>
            <a:pPr>
              <a:defRPr/>
            </a:pPr>
            <a:fld id="{22DED364-336E-48CD-8B2B-B538FE8BF33F}" type="slidenum">
              <a:rPr lang="en-US" altLang="en-US" smtClean="0"/>
              <a:pPr>
                <a:defRPr/>
              </a:pPr>
              <a:t>2</a:t>
            </a:fld>
            <a:endParaRPr lang="en-US" altLang="en-US"/>
          </a:p>
        </p:txBody>
      </p:sp>
    </p:spTree>
    <p:extLst>
      <p:ext uri="{BB962C8B-B14F-4D97-AF65-F5344CB8AC3E}">
        <p14:creationId xmlns:p14="http://schemas.microsoft.com/office/powerpoint/2010/main" val="1304750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1925638"/>
            <a:ext cx="5791200" cy="2990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339" name="Title 1"/>
          <p:cNvSpPr>
            <a:spLocks noGrp="1"/>
          </p:cNvSpPr>
          <p:nvPr>
            <p:ph type="title"/>
          </p:nvPr>
        </p:nvSpPr>
        <p:spPr>
          <a:xfrm>
            <a:off x="457200" y="152400"/>
            <a:ext cx="7543800" cy="1265238"/>
          </a:xfrm>
        </p:spPr>
        <p:txBody>
          <a:bodyPr/>
          <a:lstStyle/>
          <a:p>
            <a:r>
              <a:rPr lang="en-US" altLang="en-US" sz="3200"/>
              <a:t>The following relationships are generally restricted or not permitted </a:t>
            </a:r>
          </a:p>
        </p:txBody>
      </p:sp>
      <p:sp>
        <p:nvSpPr>
          <p:cNvPr id="143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68BF9A2-1119-4C50-91FA-925535392CE8}" type="slidenum">
              <a:rPr lang="en-US" altLang="en-US" sz="1000" smtClean="0"/>
              <a:pPr>
                <a:spcBef>
                  <a:spcPct val="0"/>
                </a:spcBef>
                <a:buClrTx/>
                <a:buSzTx/>
                <a:buFontTx/>
                <a:buNone/>
              </a:pPr>
              <a:t>20</a:t>
            </a:fld>
            <a:endParaRPr lang="en-US" altLang="en-US" sz="1000"/>
          </a:p>
        </p:txBody>
      </p:sp>
      <p:sp>
        <p:nvSpPr>
          <p:cNvPr id="7" name="TextBox 6"/>
          <p:cNvSpPr txBox="1"/>
          <p:nvPr/>
        </p:nvSpPr>
        <p:spPr>
          <a:xfrm>
            <a:off x="5645150" y="1524000"/>
            <a:ext cx="3276600" cy="4247317"/>
          </a:xfrm>
          <a:prstGeom prst="rect">
            <a:avLst/>
          </a:prstGeom>
          <a:noFill/>
        </p:spPr>
        <p:txBody>
          <a:bodyPr>
            <a:spAutoFit/>
          </a:bodyPr>
          <a:lstStyle/>
          <a:p>
            <a:pPr marL="342900" indent="-342900" eaLnBrk="1" hangingPunct="1">
              <a:buFont typeface="+mj-lt"/>
              <a:buAutoNum type="arabicPeriod"/>
              <a:defRPr/>
            </a:pPr>
            <a:r>
              <a:rPr lang="en-US" sz="1400" dirty="0">
                <a:solidFill>
                  <a:srgbClr val="0070C0"/>
                </a:solidFill>
                <a:latin typeface="Arial" charset="0"/>
              </a:rPr>
              <a:t>Actors</a:t>
            </a:r>
            <a:r>
              <a:rPr lang="en-US" sz="1400" dirty="0">
                <a:latin typeface="Arial" charset="0"/>
              </a:rPr>
              <a:t> can only talk to </a:t>
            </a:r>
            <a:r>
              <a:rPr lang="en-US" sz="1400" dirty="0">
                <a:solidFill>
                  <a:srgbClr val="00B050"/>
                </a:solidFill>
                <a:latin typeface="Arial" charset="0"/>
              </a:rPr>
              <a:t>boundary objects</a:t>
            </a:r>
            <a:r>
              <a:rPr lang="en-US" sz="1400" dirty="0">
                <a:latin typeface="Arial" charset="0"/>
              </a:rPr>
              <a:t>.</a:t>
            </a:r>
            <a:br>
              <a:rPr lang="en-US" sz="1400" dirty="0">
                <a:latin typeface="Arial" charset="0"/>
              </a:rPr>
            </a:br>
            <a:endParaRPr lang="en-US" sz="1400" dirty="0">
              <a:latin typeface="Arial" charset="0"/>
            </a:endParaRPr>
          </a:p>
          <a:p>
            <a:pPr marL="342900" indent="-342900" eaLnBrk="1" hangingPunct="1">
              <a:buFont typeface="+mj-lt"/>
              <a:buAutoNum type="arabicPeriod"/>
              <a:defRPr/>
            </a:pPr>
            <a:r>
              <a:rPr lang="en-US" sz="1400" dirty="0">
                <a:solidFill>
                  <a:srgbClr val="C00000"/>
                </a:solidFill>
                <a:latin typeface="Arial" charset="0"/>
              </a:rPr>
              <a:t>Entity objects </a:t>
            </a:r>
            <a:r>
              <a:rPr lang="en-US" sz="1400" dirty="0">
                <a:latin typeface="Arial" charset="0"/>
              </a:rPr>
              <a:t>can communicate with an another Entity that it “owns” (e.g. an Collection owns Items in the Collection)</a:t>
            </a:r>
            <a:br>
              <a:rPr lang="en-US" sz="1400" dirty="0">
                <a:latin typeface="Arial" charset="0"/>
              </a:rPr>
            </a:br>
            <a:endParaRPr lang="en-US" sz="1400" dirty="0">
              <a:latin typeface="Arial" charset="0"/>
            </a:endParaRPr>
          </a:p>
          <a:p>
            <a:pPr marL="342900" indent="-342900" eaLnBrk="1" hangingPunct="1">
              <a:buFont typeface="+mj-lt"/>
              <a:buAutoNum type="arabicPeriod"/>
              <a:defRPr/>
            </a:pPr>
            <a:r>
              <a:rPr lang="en-US" sz="1400" dirty="0">
                <a:solidFill>
                  <a:srgbClr val="00B050"/>
                </a:solidFill>
                <a:latin typeface="Arial" charset="0"/>
              </a:rPr>
              <a:t>Boundary objects</a:t>
            </a:r>
            <a:r>
              <a:rPr lang="en-US" sz="1400" dirty="0">
                <a:latin typeface="Arial" charset="0"/>
              </a:rPr>
              <a:t> can talk to </a:t>
            </a:r>
            <a:r>
              <a:rPr lang="en-US" sz="1400" u="sng" dirty="0">
                <a:latin typeface="Arial" charset="0"/>
              </a:rPr>
              <a:t>only very specific</a:t>
            </a:r>
            <a:r>
              <a:rPr lang="en-US" sz="1400" dirty="0">
                <a:latin typeface="Arial" charset="0"/>
              </a:rPr>
              <a:t> </a:t>
            </a:r>
            <a:r>
              <a:rPr lang="en-US" sz="1400" dirty="0">
                <a:solidFill>
                  <a:srgbClr val="C00000"/>
                </a:solidFill>
                <a:latin typeface="Arial" charset="0"/>
              </a:rPr>
              <a:t>Entity objects </a:t>
            </a:r>
            <a:r>
              <a:rPr lang="en-US" sz="1400" dirty="0">
                <a:latin typeface="Arial" charset="0"/>
              </a:rPr>
              <a:t>(UI gets Items from a Collection to display), and other Boundary objects it “owns” (e.g. a popup dialog).</a:t>
            </a:r>
            <a:br>
              <a:rPr lang="en-US" sz="1400" dirty="0">
                <a:latin typeface="Arial" charset="0"/>
              </a:rPr>
            </a:br>
            <a:endParaRPr lang="en-US" sz="1400" dirty="0">
              <a:latin typeface="Arial" charset="0"/>
            </a:endParaRPr>
          </a:p>
          <a:p>
            <a:pPr marL="342900" indent="-342900" eaLnBrk="1" hangingPunct="1">
              <a:buFont typeface="+mj-lt"/>
              <a:buAutoNum type="arabicPeriod"/>
              <a:defRPr/>
            </a:pPr>
            <a:r>
              <a:rPr lang="en-US" sz="1400" dirty="0">
                <a:solidFill>
                  <a:schemeClr val="tx2">
                    <a:lumMod val="60000"/>
                    <a:lumOff val="40000"/>
                  </a:schemeClr>
                </a:solidFill>
                <a:latin typeface="Arial" charset="0"/>
              </a:rPr>
              <a:t>Controllers</a:t>
            </a:r>
            <a:r>
              <a:rPr lang="en-US" sz="1400" dirty="0">
                <a:latin typeface="Arial" charset="0"/>
              </a:rPr>
              <a:t> can talk to </a:t>
            </a:r>
            <a:r>
              <a:rPr lang="en-US" sz="1400" dirty="0">
                <a:solidFill>
                  <a:srgbClr val="00B050"/>
                </a:solidFill>
                <a:latin typeface="Arial" charset="0"/>
              </a:rPr>
              <a:t>boundary objects</a:t>
            </a:r>
            <a:r>
              <a:rPr lang="en-US" sz="1400" dirty="0">
                <a:latin typeface="Arial" charset="0"/>
              </a:rPr>
              <a:t> and </a:t>
            </a:r>
            <a:r>
              <a:rPr lang="en-US" sz="1400" dirty="0">
                <a:solidFill>
                  <a:srgbClr val="C00000"/>
                </a:solidFill>
                <a:latin typeface="Arial" charset="0"/>
              </a:rPr>
              <a:t>entity</a:t>
            </a:r>
            <a:r>
              <a:rPr lang="en-US" sz="1400" dirty="0">
                <a:solidFill>
                  <a:srgbClr val="9A0075"/>
                </a:solidFill>
                <a:latin typeface="Arial" charset="0"/>
              </a:rPr>
              <a:t> </a:t>
            </a:r>
            <a:r>
              <a:rPr lang="en-US" sz="1400" dirty="0">
                <a:solidFill>
                  <a:srgbClr val="C00000"/>
                </a:solidFill>
                <a:latin typeface="Arial" charset="0"/>
              </a:rPr>
              <a:t>objects</a:t>
            </a:r>
            <a:r>
              <a:rPr lang="en-US" sz="1400" dirty="0">
                <a:latin typeface="Arial" charset="0"/>
              </a:rPr>
              <a:t>, and to other </a:t>
            </a:r>
            <a:r>
              <a:rPr lang="en-US" sz="1400" dirty="0">
                <a:solidFill>
                  <a:schemeClr val="tx2">
                    <a:lumMod val="60000"/>
                    <a:lumOff val="40000"/>
                  </a:schemeClr>
                </a:solidFill>
                <a:latin typeface="Arial" charset="0"/>
              </a:rPr>
              <a:t>controllers</a:t>
            </a:r>
            <a:r>
              <a:rPr lang="en-US" sz="1400" dirty="0">
                <a:latin typeface="Arial" charset="0"/>
              </a:rPr>
              <a:t>, but not to </a:t>
            </a:r>
            <a:r>
              <a:rPr lang="en-US" sz="1400" dirty="0">
                <a:solidFill>
                  <a:srgbClr val="0070C0"/>
                </a:solidFill>
                <a:latin typeface="Arial" charset="0"/>
              </a:rPr>
              <a:t>actors</a:t>
            </a:r>
          </a:p>
          <a:p>
            <a:pPr eaLnBrk="1" hangingPunct="1">
              <a:defRPr/>
            </a:pPr>
            <a:endParaRPr lang="en-US" dirty="0">
              <a:latin typeface="Arial" charset="0"/>
            </a:endParaRPr>
          </a:p>
        </p:txBody>
      </p:sp>
      <p:sp>
        <p:nvSpPr>
          <p:cNvPr id="14343" name="Oval 7"/>
          <p:cNvSpPr>
            <a:spLocks noChangeArrowheads="1"/>
          </p:cNvSpPr>
          <p:nvPr/>
        </p:nvSpPr>
        <p:spPr bwMode="auto">
          <a:xfrm>
            <a:off x="152400" y="1914525"/>
            <a:ext cx="533400" cy="457200"/>
          </a:xfrm>
          <a:prstGeom prst="ellipse">
            <a:avLst/>
          </a:prstGeom>
          <a:solidFill>
            <a:srgbClr val="0070C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b="1"/>
          </a:p>
        </p:txBody>
      </p:sp>
      <p:sp>
        <p:nvSpPr>
          <p:cNvPr id="14344" name="Oval 21"/>
          <p:cNvSpPr>
            <a:spLocks noChangeArrowheads="1"/>
          </p:cNvSpPr>
          <p:nvPr/>
        </p:nvSpPr>
        <p:spPr bwMode="auto">
          <a:xfrm>
            <a:off x="2670175" y="1997075"/>
            <a:ext cx="474663" cy="400050"/>
          </a:xfrm>
          <a:prstGeom prst="ellipse">
            <a:avLst/>
          </a:prstGeom>
          <a:solidFill>
            <a:srgbClr val="5600AC">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4345" name="Oval 22"/>
          <p:cNvSpPr>
            <a:spLocks noChangeArrowheads="1"/>
          </p:cNvSpPr>
          <p:nvPr/>
        </p:nvSpPr>
        <p:spPr bwMode="auto">
          <a:xfrm>
            <a:off x="1824038" y="1981200"/>
            <a:ext cx="474662" cy="457200"/>
          </a:xfrm>
          <a:prstGeom prst="ellipse">
            <a:avLst/>
          </a:prstGeom>
          <a:solidFill>
            <a:srgbClr val="00B05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4346" name="Oval 22"/>
          <p:cNvSpPr>
            <a:spLocks noChangeArrowheads="1"/>
          </p:cNvSpPr>
          <p:nvPr/>
        </p:nvSpPr>
        <p:spPr bwMode="auto">
          <a:xfrm>
            <a:off x="830263" y="1914525"/>
            <a:ext cx="473075" cy="457200"/>
          </a:xfrm>
          <a:prstGeom prst="ellipse">
            <a:avLst/>
          </a:prstGeom>
          <a:solidFill>
            <a:srgbClr val="00B05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4347" name="Oval 21"/>
          <p:cNvSpPr>
            <a:spLocks noChangeArrowheads="1"/>
          </p:cNvSpPr>
          <p:nvPr/>
        </p:nvSpPr>
        <p:spPr bwMode="auto">
          <a:xfrm>
            <a:off x="3429000" y="1971675"/>
            <a:ext cx="474663" cy="400050"/>
          </a:xfrm>
          <a:prstGeom prst="ellipse">
            <a:avLst/>
          </a:prstGeom>
          <a:solidFill>
            <a:srgbClr val="5600AC">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4348" name="Oval 9"/>
          <p:cNvSpPr>
            <a:spLocks noChangeArrowheads="1"/>
          </p:cNvSpPr>
          <p:nvPr/>
        </p:nvSpPr>
        <p:spPr bwMode="auto">
          <a:xfrm>
            <a:off x="4259263" y="1939925"/>
            <a:ext cx="473075" cy="457200"/>
          </a:xfrm>
          <a:prstGeom prst="ellipse">
            <a:avLst/>
          </a:prstGeom>
          <a:solidFill>
            <a:srgbClr val="C0000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4349" name="Oval 9"/>
          <p:cNvSpPr>
            <a:spLocks noChangeArrowheads="1"/>
          </p:cNvSpPr>
          <p:nvPr/>
        </p:nvSpPr>
        <p:spPr bwMode="auto">
          <a:xfrm>
            <a:off x="5164138" y="1968500"/>
            <a:ext cx="474662" cy="457200"/>
          </a:xfrm>
          <a:prstGeom prst="ellipse">
            <a:avLst/>
          </a:prstGeom>
          <a:solidFill>
            <a:srgbClr val="C00000">
              <a:alpha val="23137"/>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cxnSp>
        <p:nvCxnSpPr>
          <p:cNvPr id="14350" name="Straight Arrow Connector 5"/>
          <p:cNvCxnSpPr>
            <a:cxnSpLocks noChangeShapeType="1"/>
          </p:cNvCxnSpPr>
          <p:nvPr/>
        </p:nvCxnSpPr>
        <p:spPr bwMode="auto">
          <a:xfrm flipH="1">
            <a:off x="5402263" y="2892425"/>
            <a:ext cx="508000" cy="307975"/>
          </a:xfrm>
          <a:prstGeom prst="straightConnector1">
            <a:avLst/>
          </a:prstGeom>
          <a:noFill/>
          <a:ln w="9525" algn="ctr">
            <a:solidFill>
              <a:schemeClr val="tx1"/>
            </a:solidFill>
            <a:miter lim="800000"/>
            <a:headEnd/>
            <a:tailEnd type="arrow" w="med" len="med"/>
          </a:ln>
          <a:extLst>
            <a:ext uri="{909E8E84-426E-40DD-AFC4-6F175D3DCCD1}">
              <a14:hiddenFill xmlns:a14="http://schemas.microsoft.com/office/drawing/2010/main">
                <a:noFill/>
              </a14:hiddenFill>
            </a:ext>
          </a:extLst>
        </p:spPr>
      </p:cxnSp>
      <p:sp>
        <p:nvSpPr>
          <p:cNvPr id="14351" name="TextBox 3"/>
          <p:cNvSpPr txBox="1">
            <a:spLocks noChangeArrowheads="1"/>
          </p:cNvSpPr>
          <p:nvPr/>
        </p:nvSpPr>
        <p:spPr bwMode="auto">
          <a:xfrm>
            <a:off x="2438400" y="2898775"/>
            <a:ext cx="1752600"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000" b="1" dirty="0">
                <a:solidFill>
                  <a:srgbClr val="FF0000"/>
                </a:solidFill>
              </a:rPr>
              <a:t>Allowed with reservations</a:t>
            </a:r>
          </a:p>
        </p:txBody>
      </p:sp>
      <p:cxnSp>
        <p:nvCxnSpPr>
          <p:cNvPr id="14352" name="Straight Arrow Connector 5"/>
          <p:cNvCxnSpPr>
            <a:cxnSpLocks noChangeShapeType="1"/>
          </p:cNvCxnSpPr>
          <p:nvPr/>
        </p:nvCxnSpPr>
        <p:spPr bwMode="auto">
          <a:xfrm flipH="1" flipV="1">
            <a:off x="3429000" y="3298825"/>
            <a:ext cx="2584450" cy="1116013"/>
          </a:xfrm>
          <a:prstGeom prst="straightConnector1">
            <a:avLst/>
          </a:prstGeom>
          <a:noFill/>
          <a:ln w="9525" algn="ctr">
            <a:solidFill>
              <a:schemeClr val="tx1"/>
            </a:solidFill>
            <a:miter lim="800000"/>
            <a:headEnd/>
            <a:tailEnd type="arrow" w="med" len="med"/>
          </a:ln>
          <a:extLst>
            <a:ext uri="{909E8E84-426E-40DD-AFC4-6F175D3DCCD1}">
              <a14:hiddenFill xmlns:a14="http://schemas.microsoft.com/office/drawing/2010/main">
                <a:noFill/>
              </a14:hiddenFill>
            </a:ext>
          </a:extLst>
        </p:spPr>
      </p:cxnSp>
      <p:sp>
        <p:nvSpPr>
          <p:cNvPr id="14353" name="TextBox 3"/>
          <p:cNvSpPr txBox="1">
            <a:spLocks noChangeArrowheads="1"/>
          </p:cNvSpPr>
          <p:nvPr/>
        </p:nvSpPr>
        <p:spPr bwMode="auto">
          <a:xfrm>
            <a:off x="4525963" y="3130550"/>
            <a:ext cx="808037" cy="338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800" b="1" dirty="0">
                <a:solidFill>
                  <a:srgbClr val="FF0000"/>
                </a:solidFill>
              </a:rPr>
              <a:t>Allowed with</a:t>
            </a:r>
            <a:br>
              <a:rPr lang="en-US" altLang="en-US" sz="800" b="1" dirty="0">
                <a:solidFill>
                  <a:srgbClr val="FF0000"/>
                </a:solidFill>
              </a:rPr>
            </a:br>
            <a:r>
              <a:rPr lang="en-US" altLang="en-US" sz="800" b="1" dirty="0">
                <a:solidFill>
                  <a:srgbClr val="FF0000"/>
                </a:solidFill>
              </a:rPr>
              <a:t>reservations</a:t>
            </a:r>
          </a:p>
        </p:txBody>
      </p:sp>
      <p:sp>
        <p:nvSpPr>
          <p:cNvPr id="14354" name="TextBox 3"/>
          <p:cNvSpPr txBox="1">
            <a:spLocks noChangeArrowheads="1"/>
          </p:cNvSpPr>
          <p:nvPr/>
        </p:nvSpPr>
        <p:spPr bwMode="auto">
          <a:xfrm>
            <a:off x="1192213" y="2474913"/>
            <a:ext cx="806450" cy="3063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700" b="1">
                <a:solidFill>
                  <a:srgbClr val="FF0000"/>
                </a:solidFill>
              </a:rPr>
              <a:t>Allowed with</a:t>
            </a:r>
            <a:br>
              <a:rPr lang="en-US" altLang="en-US" sz="700" b="1">
                <a:solidFill>
                  <a:srgbClr val="FF0000"/>
                </a:solidFill>
              </a:rPr>
            </a:br>
            <a:r>
              <a:rPr lang="en-US" altLang="en-US" sz="700" b="1">
                <a:solidFill>
                  <a:srgbClr val="FF0000"/>
                </a:solidFill>
              </a:rPr>
              <a:t>reservations</a:t>
            </a:r>
          </a:p>
        </p:txBody>
      </p:sp>
      <p:cxnSp>
        <p:nvCxnSpPr>
          <p:cNvPr id="14355" name="Straight Arrow Connector 5"/>
          <p:cNvCxnSpPr>
            <a:cxnSpLocks noChangeShapeType="1"/>
          </p:cNvCxnSpPr>
          <p:nvPr/>
        </p:nvCxnSpPr>
        <p:spPr bwMode="auto">
          <a:xfrm flipH="1" flipV="1">
            <a:off x="1595438" y="2873375"/>
            <a:ext cx="4208462" cy="1541463"/>
          </a:xfrm>
          <a:prstGeom prst="straightConnector1">
            <a:avLst/>
          </a:prstGeom>
          <a:noFill/>
          <a:ln w="9525" algn="ctr">
            <a:solidFill>
              <a:schemeClr val="tx1"/>
            </a:solidFill>
            <a:miter lim="800000"/>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989217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t>Demo!</a:t>
            </a:r>
          </a:p>
        </p:txBody>
      </p:sp>
      <p:sp>
        <p:nvSpPr>
          <p:cNvPr id="15363" name="Content Placeholder 2"/>
          <p:cNvSpPr>
            <a:spLocks noGrp="1"/>
          </p:cNvSpPr>
          <p:nvPr>
            <p:ph idx="1"/>
          </p:nvPr>
        </p:nvSpPr>
        <p:spPr/>
        <p:txBody>
          <a:bodyPr/>
          <a:lstStyle/>
          <a:p>
            <a:r>
              <a:rPr lang="en-US" altLang="en-US" dirty="0">
                <a:hlinkClick r:id="rId2"/>
              </a:rPr>
              <a:t>http://www.sparxsystems.com.au/resources/demos/sequence/Sequence_diagram.htm</a:t>
            </a:r>
            <a:endParaRPr lang="en-US" altLang="en-US" dirty="0"/>
          </a:p>
          <a:p>
            <a:endParaRPr lang="en-US" altLang="en-US" dirty="0"/>
          </a:p>
          <a:p>
            <a:r>
              <a:rPr lang="en-US" altLang="en-US" dirty="0"/>
              <a:t>Now create a sequence diagram for a simple ATM scenario…</a:t>
            </a:r>
          </a:p>
        </p:txBody>
      </p:sp>
      <p:sp>
        <p:nvSpPr>
          <p:cNvPr id="1536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074E42-4D42-4A6A-9962-EDC910837C1C}" type="slidenum">
              <a:rPr lang="en-US" altLang="en-US" smtClean="0"/>
              <a:pPr/>
              <a:t>21</a:t>
            </a:fld>
            <a:endParaRPr lang="en-US" altLang="en-US"/>
          </a:p>
        </p:txBody>
      </p:sp>
    </p:spTree>
    <p:extLst>
      <p:ext uri="{BB962C8B-B14F-4D97-AF65-F5344CB8AC3E}">
        <p14:creationId xmlns:p14="http://schemas.microsoft.com/office/powerpoint/2010/main" val="4015551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22238"/>
            <a:ext cx="4038600" cy="2316162"/>
          </a:xfrm>
        </p:spPr>
        <p:txBody>
          <a:bodyPr/>
          <a:lstStyle/>
          <a:p>
            <a:r>
              <a:rPr lang="en-US" sz="2400" dirty="0"/>
              <a:t>Sometimes, you may want to show conditional logic (</a:t>
            </a:r>
            <a:r>
              <a:rPr lang="en-US" sz="2400" dirty="0">
                <a:solidFill>
                  <a:schemeClr val="accent5">
                    <a:lumMod val="75000"/>
                  </a:schemeClr>
                </a:solidFill>
              </a:rPr>
              <a:t>selection</a:t>
            </a:r>
            <a:r>
              <a:rPr lang="en-US" sz="2400" dirty="0"/>
              <a:t>) in a Sequence Diagram</a:t>
            </a:r>
            <a:br>
              <a:rPr lang="en-US" sz="2400" dirty="0"/>
            </a:br>
            <a:endParaRPr lang="en-US" sz="2400" dirty="0"/>
          </a:p>
        </p:txBody>
      </p:sp>
      <p:sp>
        <p:nvSpPr>
          <p:cNvPr id="8196" name="Slide Number Placeholder 4"/>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D5FC31F-CDF3-4D9B-9E79-5009CB9372F7}" type="slidenum">
              <a:rPr lang="en-US" altLang="en-US" smtClean="0"/>
              <a:pPr eaLnBrk="1" hangingPunct="1">
                <a:defRPr/>
              </a:pPr>
              <a:t>22</a:t>
            </a:fld>
            <a:endParaRPr lang="en-US" altLang="en-US"/>
          </a:p>
        </p:txBody>
      </p:sp>
      <p:pic>
        <p:nvPicPr>
          <p:cNvPr id="3074" name="Picture 2" descr="Image result for conditional sequence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7093"/>
            <a:ext cx="4536440" cy="685387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33400" y="5257800"/>
            <a:ext cx="1223412" cy="369332"/>
          </a:xfrm>
          <a:prstGeom prst="rect">
            <a:avLst/>
          </a:prstGeom>
          <a:noFill/>
        </p:spPr>
        <p:txBody>
          <a:bodyPr wrap="none" rtlCol="0">
            <a:spAutoFit/>
          </a:bodyPr>
          <a:lstStyle/>
          <a:p>
            <a:r>
              <a:rPr lang="en-US" dirty="0"/>
              <a:t>Critiques?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a:t>Similarly, you can </a:t>
            </a:r>
            <a:r>
              <a:rPr lang="en-US"/>
              <a:t>illustrate </a:t>
            </a:r>
            <a:r>
              <a:rPr lang="en-US">
                <a:solidFill>
                  <a:schemeClr val="accent5">
                    <a:lumMod val="75000"/>
                  </a:schemeClr>
                </a:solidFill>
              </a:rPr>
              <a:t>iteration</a:t>
            </a:r>
            <a:endParaRPr lang="en-US" dirty="0"/>
          </a:p>
        </p:txBody>
      </p:sp>
      <p:sp>
        <p:nvSpPr>
          <p:cNvPr id="7172" name="Slide Number Placeholder 4"/>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FFC75C2-CA35-4F20-94E5-E8BD58025508}" type="slidenum">
              <a:rPr lang="en-US" altLang="en-US" smtClean="0"/>
              <a:pPr eaLnBrk="1" hangingPunct="1">
                <a:defRPr/>
              </a:pPr>
              <a:t>23</a:t>
            </a:fld>
            <a:endParaRPr lang="en-US" altLang="en-US"/>
          </a:p>
        </p:txBody>
      </p:sp>
      <p:pic>
        <p:nvPicPr>
          <p:cNvPr id="1026" name="Picture 2" descr="Image result for sequence diagram ite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6" y="1475167"/>
            <a:ext cx="9153525" cy="4695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27383" y="511969"/>
            <a:ext cx="7543800" cy="1295400"/>
          </a:xfrm>
        </p:spPr>
        <p:txBody>
          <a:bodyPr/>
          <a:lstStyle/>
          <a:p>
            <a:r>
              <a:rPr lang="en-US" altLang="en-US" sz="3200" dirty="0"/>
              <a:t>Textual Analysis</a:t>
            </a:r>
            <a:r>
              <a:rPr lang="en-US" altLang="en-US" sz="3200" b="0" dirty="0"/>
              <a:t> of Use Case scenarios / User Stories is used to create </a:t>
            </a:r>
            <a:r>
              <a:rPr lang="en-US" altLang="en-US" sz="3200" dirty="0"/>
              <a:t>high-level designs</a:t>
            </a:r>
          </a:p>
        </p:txBody>
      </p:sp>
      <p:sp>
        <p:nvSpPr>
          <p:cNvPr id="6147" name="Content Placeholder 2"/>
          <p:cNvSpPr>
            <a:spLocks noGrp="1"/>
          </p:cNvSpPr>
          <p:nvPr>
            <p:ph idx="1"/>
          </p:nvPr>
        </p:nvSpPr>
        <p:spPr>
          <a:xfrm>
            <a:off x="427383" y="2234406"/>
            <a:ext cx="6629400" cy="1938338"/>
          </a:xfrm>
        </p:spPr>
        <p:txBody>
          <a:bodyPr/>
          <a:lstStyle/>
          <a:p>
            <a:pPr>
              <a:buFont typeface="Wingdings" panose="05000000000000000000" pitchFamily="2" charset="2"/>
              <a:buNone/>
            </a:pPr>
            <a:r>
              <a:rPr lang="en-US" altLang="en-US" dirty="0"/>
              <a:t>Precondition: Source material should be </a:t>
            </a:r>
            <a:r>
              <a:rPr lang="en-US" altLang="en-US" b="1" dirty="0"/>
              <a:t>complete</a:t>
            </a:r>
            <a:r>
              <a:rPr lang="en-US" altLang="en-US" dirty="0"/>
              <a:t>, so that all capabilities of the system are described</a:t>
            </a:r>
          </a:p>
          <a:p>
            <a:endParaRPr lang="en-US" altLang="en-US" dirty="0"/>
          </a:p>
        </p:txBody>
      </p:sp>
      <p:sp>
        <p:nvSpPr>
          <p:cNvPr id="61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340FBA7A-72AA-4A09-9290-282F1CDD4DE1}" type="slidenum">
              <a:rPr lang="en-US" altLang="en-US" sz="1000" smtClean="0"/>
              <a:pPr>
                <a:spcBef>
                  <a:spcPct val="0"/>
                </a:spcBef>
                <a:buClrTx/>
                <a:buSzTx/>
                <a:buFontTx/>
                <a:buNone/>
              </a:pPr>
              <a:t>3</a:t>
            </a:fld>
            <a:endParaRPr lang="en-US" altLang="en-US" sz="1000"/>
          </a:p>
        </p:txBody>
      </p:sp>
      <p:pic>
        <p:nvPicPr>
          <p:cNvPr id="6150" name="Picture 8" descr="C:\Documents and Settings\hornick\Local Settings\Temporary Internet Files\Content.IE5\PFYR14UO\MCj0431626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1828800"/>
            <a:ext cx="1600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5" descr="C:\Documents and Settings\hornick\Local Settings\Temporary Internet Files\Content.IE5\3EMX8BOC\MCj03118140000[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495800"/>
            <a:ext cx="2022475" cy="141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762000" y="4343400"/>
            <a:ext cx="5334000" cy="2092325"/>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eaLnBrk="1" hangingPunct="1">
              <a:defRPr/>
            </a:pPr>
            <a:r>
              <a:rPr lang="en-US" sz="2800" b="1" dirty="0">
                <a:solidFill>
                  <a:srgbClr val="0070C0"/>
                </a:solidFill>
              </a:rPr>
              <a:t>Textual Analysis </a:t>
            </a:r>
            <a:r>
              <a:rPr lang="en-US" sz="2800" dirty="0">
                <a:solidFill>
                  <a:srgbClr val="0070C0"/>
                </a:solidFill>
              </a:rPr>
              <a:t>is a quick and easy way to make a “first guess” at the classes that will comprise the system</a:t>
            </a:r>
          </a:p>
          <a:p>
            <a:pPr eaLnBrk="1" hangingPunct="1">
              <a:defRPr/>
            </a:pPr>
            <a:endParaRPr lang="en-US" dirty="0"/>
          </a:p>
        </p:txBody>
      </p:sp>
    </p:spTree>
    <p:extLst>
      <p:ext uri="{BB962C8B-B14F-4D97-AF65-F5344CB8AC3E}">
        <p14:creationId xmlns:p14="http://schemas.microsoft.com/office/powerpoint/2010/main" val="2952060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8"/>
            <a:ext cx="7543800" cy="1477962"/>
          </a:xfrm>
        </p:spPr>
        <p:txBody>
          <a:bodyPr/>
          <a:lstStyle/>
          <a:p>
            <a:r>
              <a:rPr lang="en-US" altLang="en-US" sz="3200" b="0" dirty="0"/>
              <a:t>Textual Analysis: looking for the </a:t>
            </a:r>
            <a:r>
              <a:rPr lang="en-US" altLang="en-US" sz="3200" i="1" dirty="0"/>
              <a:t>nouns</a:t>
            </a:r>
            <a:r>
              <a:rPr lang="en-US" altLang="en-US" sz="3200" b="0" dirty="0"/>
              <a:t> and </a:t>
            </a:r>
            <a:r>
              <a:rPr lang="en-US" altLang="en-US" sz="3200" i="1" dirty="0"/>
              <a:t>verbs</a:t>
            </a:r>
            <a:r>
              <a:rPr lang="en-US" altLang="en-US" sz="3200" b="0" dirty="0"/>
              <a:t> </a:t>
            </a:r>
            <a:br>
              <a:rPr lang="en-US" altLang="en-US" sz="3200" b="0" dirty="0"/>
            </a:br>
            <a:r>
              <a:rPr lang="en-US" altLang="en-US" sz="2000" b="0" dirty="0"/>
              <a:t>-in your Use Cases/User Stories</a:t>
            </a:r>
          </a:p>
        </p:txBody>
      </p:sp>
      <p:sp>
        <p:nvSpPr>
          <p:cNvPr id="7171" name="Content Placeholder 2"/>
          <p:cNvSpPr>
            <a:spLocks noGrp="1"/>
          </p:cNvSpPr>
          <p:nvPr>
            <p:ph idx="1"/>
          </p:nvPr>
        </p:nvSpPr>
        <p:spPr>
          <a:xfrm>
            <a:off x="381000" y="1676400"/>
            <a:ext cx="8229600" cy="4073525"/>
          </a:xfrm>
        </p:spPr>
        <p:txBody>
          <a:bodyPr/>
          <a:lstStyle/>
          <a:p>
            <a:pPr>
              <a:buFont typeface="Wingdings" panose="05000000000000000000" pitchFamily="2" charset="2"/>
              <a:buNone/>
            </a:pPr>
            <a:r>
              <a:rPr lang="en-US" altLang="en-US" b="1"/>
              <a:t>Nouns</a:t>
            </a:r>
            <a:r>
              <a:rPr lang="en-US" altLang="en-US"/>
              <a:t> in the Use Cases are </a:t>
            </a:r>
            <a:r>
              <a:rPr lang="en-US" altLang="en-US" b="1" i="1"/>
              <a:t>candidates</a:t>
            </a:r>
            <a:r>
              <a:rPr lang="en-US" altLang="en-US" i="1"/>
              <a:t> </a:t>
            </a:r>
            <a:r>
              <a:rPr lang="en-US" altLang="en-US"/>
              <a:t>for the classes you need to write</a:t>
            </a:r>
          </a:p>
          <a:p>
            <a:pPr lvl="1"/>
            <a:r>
              <a:rPr lang="en-US" altLang="en-US"/>
              <a:t>Grammar 101: nouns are </a:t>
            </a:r>
            <a:r>
              <a:rPr lang="en-US" altLang="en-US" b="1" i="1"/>
              <a:t>things</a:t>
            </a:r>
            <a:br>
              <a:rPr lang="en-US" altLang="en-US" b="1" i="1"/>
            </a:br>
            <a:br>
              <a:rPr lang="en-US" altLang="en-US" b="1" i="1"/>
            </a:br>
            <a:endParaRPr lang="en-US" altLang="en-US" b="1" i="1"/>
          </a:p>
          <a:p>
            <a:pPr>
              <a:buFont typeface="Wingdings" panose="05000000000000000000" pitchFamily="2" charset="2"/>
              <a:buNone/>
            </a:pPr>
            <a:r>
              <a:rPr lang="en-US" altLang="en-US" b="1"/>
              <a:t>Verbs</a:t>
            </a:r>
            <a:r>
              <a:rPr lang="en-US" altLang="en-US"/>
              <a:t> in the Use Cases are </a:t>
            </a:r>
            <a:r>
              <a:rPr lang="en-US" altLang="en-US" i="1"/>
              <a:t>usually </a:t>
            </a:r>
            <a:r>
              <a:rPr lang="en-US" altLang="en-US"/>
              <a:t>the methods that the classes implement</a:t>
            </a:r>
          </a:p>
          <a:p>
            <a:pPr lvl="1"/>
            <a:r>
              <a:rPr lang="en-US" altLang="en-US"/>
              <a:t>Verbs are </a:t>
            </a:r>
            <a:r>
              <a:rPr lang="en-US" altLang="en-US" b="1" i="1"/>
              <a:t>actions</a:t>
            </a:r>
          </a:p>
        </p:txBody>
      </p:sp>
      <p:sp>
        <p:nvSpPr>
          <p:cNvPr id="717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D6A9725-2001-42F3-9BDC-B51F75416BD6}" type="slidenum">
              <a:rPr lang="en-US" altLang="en-US" sz="1000" smtClean="0"/>
              <a:pPr>
                <a:spcBef>
                  <a:spcPct val="0"/>
                </a:spcBef>
                <a:buClrTx/>
                <a:buSzTx/>
                <a:buFontTx/>
                <a:buNone/>
              </a:pPr>
              <a:t>4</a:t>
            </a:fld>
            <a:endParaRPr lang="en-US" altLang="en-US" sz="1000"/>
          </a:p>
        </p:txBody>
      </p:sp>
      <p:pic>
        <p:nvPicPr>
          <p:cNvPr id="7174" name="Picture 9" descr="C:\Documents and Settings\hornick\Local Settings\Temporary Internet Files\Content.IE5\79P9BVPJ\MCj0432642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19050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1" descr="C:\Documents and Settings\hornick\Local Settings\Temporary Internet Files\Content.IE5\PFYR14UO\MCEN00513_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4953000"/>
            <a:ext cx="2281238"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766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7543800" cy="2011362"/>
          </a:xfrm>
        </p:spPr>
        <p:txBody>
          <a:bodyPr/>
          <a:lstStyle/>
          <a:p>
            <a:r>
              <a:rPr lang="en-US" altLang="en-US" sz="3200" b="0" dirty="0"/>
              <a:t>Approach: Read through each Use Case, picking out the nouns appearing in the scenario descriptions</a:t>
            </a:r>
          </a:p>
        </p:txBody>
      </p:sp>
      <p:sp>
        <p:nvSpPr>
          <p:cNvPr id="8195" name="Content Placeholder 2"/>
          <p:cNvSpPr>
            <a:spLocks noGrp="1"/>
          </p:cNvSpPr>
          <p:nvPr>
            <p:ph idx="1"/>
          </p:nvPr>
        </p:nvSpPr>
        <p:spPr>
          <a:xfrm>
            <a:off x="457200" y="2514601"/>
            <a:ext cx="6096000" cy="2362200"/>
          </a:xfrm>
        </p:spPr>
        <p:txBody>
          <a:bodyPr/>
          <a:lstStyle/>
          <a:p>
            <a:pPr>
              <a:buFont typeface="Wingdings" panose="05000000000000000000" pitchFamily="2" charset="2"/>
              <a:buNone/>
            </a:pPr>
            <a:r>
              <a:rPr lang="en-US" altLang="en-US" dirty="0"/>
              <a:t>You’re actually discovering </a:t>
            </a:r>
            <a:r>
              <a:rPr lang="en-US" altLang="en-US" b="1" dirty="0"/>
              <a:t>objects</a:t>
            </a:r>
            <a:r>
              <a:rPr lang="en-US" altLang="en-US" dirty="0"/>
              <a:t>, which are </a:t>
            </a:r>
            <a:r>
              <a:rPr lang="en-US" altLang="en-US" i="1" dirty="0"/>
              <a:t>instances of classes</a:t>
            </a:r>
            <a:r>
              <a:rPr lang="en-US" altLang="en-US" dirty="0"/>
              <a:t> that abstract the problem domain entities</a:t>
            </a:r>
          </a:p>
        </p:txBody>
      </p:sp>
      <p:sp>
        <p:nvSpPr>
          <p:cNvPr id="81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9453DD9A-39A3-47D2-89E0-170D29123924}" type="slidenum">
              <a:rPr lang="en-US" altLang="en-US" sz="1000" smtClean="0"/>
              <a:pPr>
                <a:spcBef>
                  <a:spcPct val="0"/>
                </a:spcBef>
                <a:buClrTx/>
                <a:buSzTx/>
                <a:buFontTx/>
                <a:buNone/>
              </a:pPr>
              <a:t>5</a:t>
            </a:fld>
            <a:endParaRPr lang="en-US" altLang="en-US" sz="1000"/>
          </a:p>
        </p:txBody>
      </p:sp>
      <p:pic>
        <p:nvPicPr>
          <p:cNvPr id="8198" name="Picture 3" descr="C:\Documents and Settings\hornick\Local Settings\Temporary Internet Files\Content.IE5\79P9BVPJ\MCj02833050000[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743200"/>
            <a:ext cx="23129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800" y="5088467"/>
            <a:ext cx="8674169" cy="646331"/>
          </a:xfrm>
          <a:prstGeom prst="rect">
            <a:avLst/>
          </a:prstGeom>
          <a:noFill/>
        </p:spPr>
        <p:txBody>
          <a:bodyPr wrap="none" rtlCol="0">
            <a:spAutoFit/>
          </a:bodyPr>
          <a:lstStyle/>
          <a:p>
            <a:r>
              <a:rPr lang="en-US" dirty="0"/>
              <a:t>As a student I would like to see my grades in Blackboard in order to know how I am</a:t>
            </a:r>
          </a:p>
          <a:p>
            <a:r>
              <a:rPr lang="en-US" dirty="0"/>
              <a:t>doing in a class.  </a:t>
            </a:r>
          </a:p>
        </p:txBody>
      </p:sp>
      <p:sp>
        <p:nvSpPr>
          <p:cNvPr id="8" name="TextBox 7"/>
          <p:cNvSpPr txBox="1"/>
          <p:nvPr/>
        </p:nvSpPr>
        <p:spPr>
          <a:xfrm>
            <a:off x="304800" y="5756811"/>
            <a:ext cx="8135560" cy="646331"/>
          </a:xfrm>
          <a:prstGeom prst="rect">
            <a:avLst/>
          </a:prstGeom>
          <a:noFill/>
        </p:spPr>
        <p:txBody>
          <a:bodyPr wrap="none" rtlCol="0">
            <a:spAutoFit/>
          </a:bodyPr>
          <a:lstStyle/>
          <a:p>
            <a:r>
              <a:rPr lang="en-US" dirty="0"/>
              <a:t>As a bank customer I would like to deposit checks using my phone in order to </a:t>
            </a:r>
          </a:p>
          <a:p>
            <a:r>
              <a:rPr lang="en-US" dirty="0"/>
              <a:t>avoid going to the bank.  </a:t>
            </a:r>
          </a:p>
        </p:txBody>
      </p:sp>
    </p:spTree>
    <p:extLst>
      <p:ext uri="{BB962C8B-B14F-4D97-AF65-F5344CB8AC3E}">
        <p14:creationId xmlns:p14="http://schemas.microsoft.com/office/powerpoint/2010/main" val="1317081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a:t>After identifying nouns, eliminate redundancies</a:t>
            </a:r>
          </a:p>
        </p:txBody>
      </p:sp>
      <p:sp>
        <p:nvSpPr>
          <p:cNvPr id="9219" name="Content Placeholder 2"/>
          <p:cNvSpPr>
            <a:spLocks noGrp="1"/>
          </p:cNvSpPr>
          <p:nvPr>
            <p:ph idx="1"/>
          </p:nvPr>
        </p:nvSpPr>
        <p:spPr>
          <a:xfrm>
            <a:off x="457200" y="1719263"/>
            <a:ext cx="4267200" cy="4411662"/>
          </a:xfrm>
        </p:spPr>
        <p:txBody>
          <a:bodyPr/>
          <a:lstStyle/>
          <a:p>
            <a:r>
              <a:rPr lang="en-US" altLang="en-US"/>
              <a:t>“list of names”</a:t>
            </a:r>
          </a:p>
          <a:p>
            <a:r>
              <a:rPr lang="en-US" altLang="en-US"/>
              <a:t>“name collection”</a:t>
            </a:r>
          </a:p>
          <a:p>
            <a:r>
              <a:rPr lang="en-US" altLang="en-US"/>
              <a:t>“array of names”</a:t>
            </a:r>
            <a:br>
              <a:rPr lang="en-US" altLang="en-US"/>
            </a:br>
            <a:endParaRPr lang="en-US" altLang="en-US"/>
          </a:p>
          <a:p>
            <a:r>
              <a:rPr lang="en-US" altLang="en-US"/>
              <a:t>“Welcome message”</a:t>
            </a:r>
          </a:p>
          <a:p>
            <a:r>
              <a:rPr lang="en-US" altLang="en-US"/>
              <a:t>“Welcome dialog”</a:t>
            </a:r>
          </a:p>
          <a:p>
            <a:r>
              <a:rPr lang="en-US" altLang="en-US"/>
              <a:t>“Welcome screen”</a:t>
            </a:r>
          </a:p>
        </p:txBody>
      </p:sp>
      <p:sp>
        <p:nvSpPr>
          <p:cNvPr id="922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7E2182C2-8887-44AF-812A-87B35D504B41}" type="slidenum">
              <a:rPr lang="en-US" altLang="en-US" sz="1000" smtClean="0"/>
              <a:pPr>
                <a:spcBef>
                  <a:spcPct val="0"/>
                </a:spcBef>
                <a:buClrTx/>
                <a:buSzTx/>
                <a:buFontTx/>
                <a:buNone/>
              </a:pPr>
              <a:t>6</a:t>
            </a:fld>
            <a:endParaRPr lang="en-US" altLang="en-US" sz="1000"/>
          </a:p>
        </p:txBody>
      </p:sp>
      <p:sp>
        <p:nvSpPr>
          <p:cNvPr id="9222" name="TextBox 5"/>
          <p:cNvSpPr txBox="1">
            <a:spLocks noChangeArrowheads="1"/>
          </p:cNvSpPr>
          <p:nvPr/>
        </p:nvSpPr>
        <p:spPr bwMode="auto">
          <a:xfrm>
            <a:off x="4876800" y="2438400"/>
            <a:ext cx="19542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3600">
                <a:solidFill>
                  <a:srgbClr val="009900"/>
                </a:solidFill>
              </a:rPr>
              <a:t>“Names”</a:t>
            </a:r>
          </a:p>
        </p:txBody>
      </p:sp>
      <p:sp>
        <p:nvSpPr>
          <p:cNvPr id="9223" name="TextBox 6"/>
          <p:cNvSpPr txBox="1">
            <a:spLocks noChangeArrowheads="1"/>
          </p:cNvSpPr>
          <p:nvPr/>
        </p:nvSpPr>
        <p:spPr bwMode="auto">
          <a:xfrm>
            <a:off x="5257800" y="4343400"/>
            <a:ext cx="3997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3600">
                <a:solidFill>
                  <a:srgbClr val="009900"/>
                </a:solidFill>
              </a:rPr>
              <a:t>“Welcome Screen”</a:t>
            </a:r>
          </a:p>
        </p:txBody>
      </p:sp>
      <p:sp>
        <p:nvSpPr>
          <p:cNvPr id="9224" name="Right Arrow 7"/>
          <p:cNvSpPr>
            <a:spLocks noChangeArrowheads="1"/>
          </p:cNvSpPr>
          <p:nvPr/>
        </p:nvSpPr>
        <p:spPr bwMode="auto">
          <a:xfrm>
            <a:off x="4038600" y="2514600"/>
            <a:ext cx="762000" cy="533400"/>
          </a:xfrm>
          <a:prstGeom prst="rightArrow">
            <a:avLst>
              <a:gd name="adj1" fmla="val 50000"/>
              <a:gd name="adj2" fmla="val 50000"/>
            </a:avLst>
          </a:prstGeom>
          <a:solidFill>
            <a:schemeClr val="accent1"/>
          </a:solidFill>
          <a:ln w="9525" algn="ctr">
            <a:solidFill>
              <a:schemeClr val="tx1"/>
            </a:solidFill>
            <a:miter lim="800000"/>
            <a:headEnd/>
            <a:tailEnd/>
          </a:ln>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9225" name="Right Arrow 8"/>
          <p:cNvSpPr>
            <a:spLocks noChangeArrowheads="1"/>
          </p:cNvSpPr>
          <p:nvPr/>
        </p:nvSpPr>
        <p:spPr bwMode="auto">
          <a:xfrm>
            <a:off x="4419600" y="4419600"/>
            <a:ext cx="762000" cy="533400"/>
          </a:xfrm>
          <a:prstGeom prst="rightArrow">
            <a:avLst>
              <a:gd name="adj1" fmla="val 50000"/>
              <a:gd name="adj2" fmla="val 50000"/>
            </a:avLst>
          </a:prstGeom>
          <a:solidFill>
            <a:schemeClr val="accent1"/>
          </a:solidFill>
          <a:ln w="9525" algn="ctr">
            <a:solidFill>
              <a:schemeClr val="tx1"/>
            </a:solidFill>
            <a:miter lim="800000"/>
            <a:headEnd/>
            <a:tailEnd/>
          </a:ln>
        </p:spPr>
        <p:txBody>
          <a:bodyPr wrap="none"/>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9226" name="TextBox 1"/>
          <p:cNvSpPr txBox="1">
            <a:spLocks noChangeArrowheads="1"/>
          </p:cNvSpPr>
          <p:nvPr/>
        </p:nvSpPr>
        <p:spPr bwMode="auto">
          <a:xfrm>
            <a:off x="5334000" y="5410200"/>
            <a:ext cx="376713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400">
                <a:solidFill>
                  <a:srgbClr val="FF0000"/>
                </a:solidFill>
              </a:rPr>
              <a:t>Note: Do not identify individual Buttons, </a:t>
            </a:r>
            <a:br>
              <a:rPr lang="en-US" altLang="en-US" sz="1400">
                <a:solidFill>
                  <a:srgbClr val="FF0000"/>
                </a:solidFill>
              </a:rPr>
            </a:br>
            <a:r>
              <a:rPr lang="en-US" altLang="en-US" sz="1400">
                <a:solidFill>
                  <a:srgbClr val="FF0000"/>
                </a:solidFill>
              </a:rPr>
              <a:t>Checkboxes, Menus, etc as individual nouns;</a:t>
            </a:r>
            <a:br>
              <a:rPr lang="en-US" altLang="en-US" sz="1400">
                <a:solidFill>
                  <a:srgbClr val="FF0000"/>
                </a:solidFill>
              </a:rPr>
            </a:br>
            <a:r>
              <a:rPr lang="en-US" altLang="en-US" sz="1400">
                <a:solidFill>
                  <a:srgbClr val="FF0000"/>
                </a:solidFill>
              </a:rPr>
              <a:t>these would all be part of a parent screen.</a:t>
            </a:r>
          </a:p>
        </p:txBody>
      </p:sp>
    </p:spTree>
    <p:extLst>
      <p:ext uri="{BB962C8B-B14F-4D97-AF65-F5344CB8AC3E}">
        <p14:creationId xmlns:p14="http://schemas.microsoft.com/office/powerpoint/2010/main" val="971075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457201"/>
            <a:ext cx="7543800" cy="685800"/>
          </a:xfrm>
        </p:spPr>
        <p:txBody>
          <a:bodyPr/>
          <a:lstStyle/>
          <a:p>
            <a:r>
              <a:rPr lang="en-US" altLang="en-US" sz="2800" dirty="0"/>
              <a:t>Some Nouns can be excluded</a:t>
            </a:r>
          </a:p>
        </p:txBody>
      </p:sp>
      <p:sp>
        <p:nvSpPr>
          <p:cNvPr id="10243" name="Content Placeholder 2"/>
          <p:cNvSpPr>
            <a:spLocks noGrp="1"/>
          </p:cNvSpPr>
          <p:nvPr>
            <p:ph idx="1"/>
          </p:nvPr>
        </p:nvSpPr>
        <p:spPr>
          <a:xfrm>
            <a:off x="381000" y="2362200"/>
            <a:ext cx="6096000" cy="3162300"/>
          </a:xfrm>
        </p:spPr>
        <p:txBody>
          <a:bodyPr/>
          <a:lstStyle/>
          <a:p>
            <a:pPr>
              <a:buFont typeface="Wingdings" panose="05000000000000000000" pitchFamily="2" charset="2"/>
              <a:buNone/>
            </a:pPr>
            <a:r>
              <a:rPr lang="en-US" altLang="en-US"/>
              <a:t>The following nouns are </a:t>
            </a:r>
            <a:r>
              <a:rPr lang="en-US" altLang="en-US" i="1"/>
              <a:t>not</a:t>
            </a:r>
            <a:r>
              <a:rPr lang="en-US" altLang="en-US"/>
              <a:t> candidates for classes:</a:t>
            </a:r>
          </a:p>
          <a:p>
            <a:r>
              <a:rPr lang="en-US" altLang="en-US"/>
              <a:t>“user retrieves </a:t>
            </a:r>
            <a:r>
              <a:rPr lang="en-US" altLang="en-US" b="1"/>
              <a:t>cash </a:t>
            </a:r>
            <a:r>
              <a:rPr lang="en-US" altLang="en-US"/>
              <a:t>from ATM”</a:t>
            </a:r>
          </a:p>
          <a:p>
            <a:r>
              <a:rPr lang="en-US" altLang="en-US"/>
              <a:t>“user inserts </a:t>
            </a:r>
            <a:r>
              <a:rPr lang="en-US" altLang="en-US" b="1"/>
              <a:t>envelope</a:t>
            </a:r>
            <a:r>
              <a:rPr lang="en-US" altLang="en-US"/>
              <a:t> into ATM”</a:t>
            </a:r>
          </a:p>
          <a:p>
            <a:pPr>
              <a:buFont typeface="Wingdings" panose="05000000000000000000" pitchFamily="2" charset="2"/>
              <a:buNone/>
            </a:pPr>
            <a:endParaRPr lang="en-US" altLang="en-US"/>
          </a:p>
        </p:txBody>
      </p:sp>
      <p:sp>
        <p:nvSpPr>
          <p:cNvPr id="102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F2833C7-3B2E-4B5F-B8FD-BFADC0EAD202}" type="slidenum">
              <a:rPr lang="en-US" altLang="en-US" sz="1000" smtClean="0"/>
              <a:pPr>
                <a:spcBef>
                  <a:spcPct val="0"/>
                </a:spcBef>
                <a:buClrTx/>
                <a:buSzTx/>
                <a:buFontTx/>
                <a:buNone/>
              </a:pPr>
              <a:t>7</a:t>
            </a:fld>
            <a:endParaRPr lang="en-US" altLang="en-US" sz="1000"/>
          </a:p>
        </p:txBody>
      </p:sp>
      <p:sp>
        <p:nvSpPr>
          <p:cNvPr id="10246" name="TextBox 7"/>
          <p:cNvSpPr txBox="1">
            <a:spLocks noChangeArrowheads="1"/>
          </p:cNvSpPr>
          <p:nvPr/>
        </p:nvSpPr>
        <p:spPr bwMode="auto">
          <a:xfrm>
            <a:off x="1828800" y="5748338"/>
            <a:ext cx="46212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Experience and common sense help here.</a:t>
            </a:r>
          </a:p>
        </p:txBody>
      </p:sp>
      <p:pic>
        <p:nvPicPr>
          <p:cNvPr id="10247" name="Picture 2" descr="C:\Documents and Settings\hornick\Local Settings\Temporary Internet Files\Content.IE5\79P9BVPJ\MCj0078823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86500" y="2743200"/>
            <a:ext cx="25050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3121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Write the objects and methods for the following User Stories...</a:t>
            </a:r>
          </a:p>
        </p:txBody>
      </p:sp>
      <p:sp>
        <p:nvSpPr>
          <p:cNvPr id="3" name="Content Placeholder 2"/>
          <p:cNvSpPr>
            <a:spLocks noGrp="1"/>
          </p:cNvSpPr>
          <p:nvPr>
            <p:ph idx="1"/>
          </p:nvPr>
        </p:nvSpPr>
        <p:spPr/>
        <p:txBody>
          <a:bodyPr/>
          <a:lstStyle/>
          <a:p>
            <a:r>
              <a:rPr lang="en-US" dirty="0"/>
              <a:t>As a Facebook user, I would like to be able to read my messages when I get a notification so I can respond appropriately.</a:t>
            </a:r>
          </a:p>
          <a:p>
            <a:r>
              <a:rPr lang="en-US" dirty="0"/>
              <a:t>As a Facebook user, I would like to respond to messages in the same window as I read the message so I can respond appropriately.</a:t>
            </a:r>
          </a:p>
          <a:p>
            <a:r>
              <a:rPr lang="en-US" dirty="0"/>
              <a:t>As a Facebook user, I would like to see when someone else has read my sent messages so I can know whether I should keep monitoring them.  </a:t>
            </a:r>
          </a:p>
        </p:txBody>
      </p:sp>
      <p:sp>
        <p:nvSpPr>
          <p:cNvPr id="5" name="Slide Number Placeholder 4"/>
          <p:cNvSpPr>
            <a:spLocks noGrp="1"/>
          </p:cNvSpPr>
          <p:nvPr>
            <p:ph type="sldNum" sz="quarter" idx="12"/>
          </p:nvPr>
        </p:nvSpPr>
        <p:spPr/>
        <p:txBody>
          <a:bodyPr/>
          <a:lstStyle/>
          <a:p>
            <a:pPr>
              <a:defRPr/>
            </a:pPr>
            <a:fld id="{22DED364-336E-48CD-8B2B-B538FE8BF33F}" type="slidenum">
              <a:rPr lang="en-US" altLang="en-US" smtClean="0"/>
              <a:pPr>
                <a:defRPr/>
              </a:pPr>
              <a:t>8</a:t>
            </a:fld>
            <a:endParaRPr lang="en-US" altLang="en-US"/>
          </a:p>
        </p:txBody>
      </p:sp>
    </p:spTree>
    <p:extLst>
      <p:ext uri="{BB962C8B-B14F-4D97-AF65-F5344CB8AC3E}">
        <p14:creationId xmlns:p14="http://schemas.microsoft.com/office/powerpoint/2010/main" val="169395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ltLang="en-US" dirty="0"/>
              <a:t>UML Sequence Diagrams</a:t>
            </a:r>
          </a:p>
        </p:txBody>
      </p:sp>
      <p:sp>
        <p:nvSpPr>
          <p:cNvPr id="116747" name="Text Box 11"/>
          <p:cNvSpPr txBox="1">
            <a:spLocks noChangeArrowheads="1"/>
          </p:cNvSpPr>
          <p:nvPr/>
        </p:nvSpPr>
        <p:spPr bwMode="auto">
          <a:xfrm>
            <a:off x="457200" y="1295400"/>
            <a:ext cx="8382000" cy="37856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342900" indent="-342900">
              <a:buFont typeface="Arial" panose="020B0604020202020204" pitchFamily="34" charset="0"/>
              <a:buChar char="•"/>
            </a:pPr>
            <a:r>
              <a:rPr lang="en-US" altLang="en-US" sz="2400" dirty="0"/>
              <a:t>A </a:t>
            </a:r>
            <a:r>
              <a:rPr lang="en-US" altLang="en-US" sz="2400" i="1" dirty="0"/>
              <a:t>sequence diagram</a:t>
            </a:r>
            <a:r>
              <a:rPr lang="en-US" altLang="en-US" sz="2400" dirty="0"/>
              <a:t> is an interaction diagram that </a:t>
            </a:r>
            <a:r>
              <a:rPr lang="en-US" altLang="en-US" sz="2400" b="1" dirty="0"/>
              <a:t>emphasizes the time ordering of messages</a:t>
            </a:r>
            <a:endParaRPr lang="en-US" altLang="en-US" sz="2400" dirty="0"/>
          </a:p>
          <a:p>
            <a:pPr marL="342900" indent="-342900">
              <a:buFont typeface="Arial" panose="020B0604020202020204" pitchFamily="34" charset="0"/>
              <a:buChar char="•"/>
            </a:pPr>
            <a:r>
              <a:rPr lang="en-US" altLang="en-US" sz="2400" dirty="0"/>
              <a:t>It shows a set of objects and the messages </a:t>
            </a:r>
            <a:r>
              <a:rPr lang="en-US" altLang="en-US" sz="2400" b="1" dirty="0"/>
              <a:t>sent and received </a:t>
            </a:r>
            <a:r>
              <a:rPr lang="en-US" altLang="en-US" sz="2400" dirty="0"/>
              <a:t>by those objects</a:t>
            </a:r>
          </a:p>
          <a:p>
            <a:endParaRPr lang="en-US" altLang="en-US" sz="2400" dirty="0"/>
          </a:p>
          <a:p>
            <a:pPr marL="342900" indent="-342900">
              <a:buFont typeface="Arial" panose="020B0604020202020204" pitchFamily="34" charset="0"/>
              <a:buChar char="•"/>
            </a:pPr>
            <a:r>
              <a:rPr lang="en-US" altLang="en-US" sz="2400" dirty="0"/>
              <a:t>Objects are arranged along the X axis </a:t>
            </a:r>
          </a:p>
          <a:p>
            <a:pPr marL="342900" indent="-342900">
              <a:buFont typeface="Arial" panose="020B0604020202020204" pitchFamily="34" charset="0"/>
              <a:buChar char="•"/>
            </a:pPr>
            <a:r>
              <a:rPr lang="en-US" altLang="en-US" sz="2400" dirty="0"/>
              <a:t>Messages are ordered in increasing time along the Y axis</a:t>
            </a:r>
          </a:p>
          <a:p>
            <a:endParaRPr lang="en-US" altLang="en-US" sz="2400" dirty="0"/>
          </a:p>
          <a:p>
            <a:endParaRPr lang="en-US" altLang="en-US" sz="2400" dirty="0"/>
          </a:p>
          <a:p>
            <a:endParaRPr lang="en-US" altLang="en-US" sz="2400" dirty="0"/>
          </a:p>
        </p:txBody>
      </p:sp>
      <p:pic>
        <p:nvPicPr>
          <p:cNvPr id="1026" name="Picture 2" descr="Image result for sequence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418" y="4038600"/>
            <a:ext cx="6285720" cy="2822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4088964"/>
      </p:ext>
    </p:extLst>
  </p:cSld>
  <p:clrMapOvr>
    <a:masterClrMapping/>
  </p:clrMapOvr>
</p:sld>
</file>

<file path=ppt/theme/theme1.xml><?xml version="1.0" encoding="utf-8"?>
<a:theme xmlns:a="http://schemas.openxmlformats.org/drawingml/2006/main" name="2_Network">
  <a:themeElements>
    <a:clrScheme name="2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2_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2_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2_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2_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2_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2_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2_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2_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2_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2_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2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21720</TotalTime>
  <Words>867</Words>
  <Application>Microsoft Office PowerPoint</Application>
  <PresentationFormat>On-screen Show (4:3)</PresentationFormat>
  <Paragraphs>156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Courier New</vt:lpstr>
      <vt:lpstr>Tahoma</vt:lpstr>
      <vt:lpstr>Times New Roman</vt:lpstr>
      <vt:lpstr>Wingdings</vt:lpstr>
      <vt:lpstr>2_Network</vt:lpstr>
      <vt:lpstr>Design and UML Sequence Diagrams</vt:lpstr>
      <vt:lpstr>Creating a Design</vt:lpstr>
      <vt:lpstr>Textual Analysis of Use Case scenarios / User Stories is used to create high-level designs</vt:lpstr>
      <vt:lpstr>Textual Analysis: looking for the nouns and verbs  -in your Use Cases/User Stories</vt:lpstr>
      <vt:lpstr>Approach: Read through each Use Case, picking out the nouns appearing in the scenario descriptions</vt:lpstr>
      <vt:lpstr>After identifying nouns, eliminate redundancies</vt:lpstr>
      <vt:lpstr>Some Nouns can be excluded</vt:lpstr>
      <vt:lpstr>Write the objects and methods for the following User Stories...</vt:lpstr>
      <vt:lpstr>UML Sequence Diagrams</vt:lpstr>
      <vt:lpstr>Sequence Diagram</vt:lpstr>
      <vt:lpstr>Sequence Diagram</vt:lpstr>
      <vt:lpstr>Sequence diagrams illustrate high-level interactions (method calls)</vt:lpstr>
      <vt:lpstr>Startup Sequence Diagram</vt:lpstr>
      <vt:lpstr>Notation &amp; representation</vt:lpstr>
      <vt:lpstr>Example</vt:lpstr>
      <vt:lpstr>Lets try an example</vt:lpstr>
      <vt:lpstr>Another Example</vt:lpstr>
      <vt:lpstr>Further refinement: Object classification</vt:lpstr>
      <vt:lpstr>Elements must obey the following relationships</vt:lpstr>
      <vt:lpstr>The following relationships are generally restricted or not permitted </vt:lpstr>
      <vt:lpstr>Demo!</vt:lpstr>
      <vt:lpstr>Sometimes, you may want to show conditional logic (selection) in a Sequence Diagram </vt:lpstr>
      <vt:lpstr>Similarly, you can illustrate iteration</vt:lpstr>
    </vt:vector>
  </TitlesOfParts>
  <Company>MSOE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CS-280 Lecture</dc:title>
  <dc:subject>Intro</dc:subject>
  <dc:creator>Dr. Mark Hornick</dc:creator>
  <cp:lastModifiedBy>Yoder, Dr. Josiah</cp:lastModifiedBy>
  <cp:revision>931</cp:revision>
  <cp:lastPrinted>1601-01-01T00:00:00Z</cp:lastPrinted>
  <dcterms:created xsi:type="dcterms:W3CDTF">1999-09-06T21:32:20Z</dcterms:created>
  <dcterms:modified xsi:type="dcterms:W3CDTF">2019-02-28T21:26:17Z</dcterms:modified>
</cp:coreProperties>
</file>