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6"/>
  </p:notesMasterIdLst>
  <p:handoutMasterIdLst>
    <p:handoutMasterId r:id="rId17"/>
  </p:handoutMasterIdLst>
  <p:sldIdLst>
    <p:sldId id="344" r:id="rId2"/>
    <p:sldId id="385" r:id="rId3"/>
    <p:sldId id="383" r:id="rId4"/>
    <p:sldId id="369" r:id="rId5"/>
    <p:sldId id="386" r:id="rId6"/>
    <p:sldId id="384" r:id="rId7"/>
    <p:sldId id="348" r:id="rId8"/>
    <p:sldId id="388" r:id="rId9"/>
    <p:sldId id="389" r:id="rId10"/>
    <p:sldId id="391" r:id="rId11"/>
    <p:sldId id="390" r:id="rId12"/>
    <p:sldId id="387" r:id="rId13"/>
    <p:sldId id="392" r:id="rId14"/>
    <p:sldId id="381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5" autoAdjust="0"/>
    <p:restoredTop sz="92473" autoAdjust="0"/>
  </p:normalViewPr>
  <p:slideViewPr>
    <p:cSldViewPr>
      <p:cViewPr varScale="1">
        <p:scale>
          <a:sx n="62" d="100"/>
          <a:sy n="62" d="100"/>
        </p:scale>
        <p:origin x="16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-224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25 March 2019</a:t>
            </a:fld>
            <a:endParaRPr lang="en-US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E20FD0A-10C2-4336-A1E1-F56C9DF22A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EA8884E0-C034-49BD-BA58-5BFFE1D062A3}" type="datetime1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3C1ADD0-9B57-4232-8157-383D043E61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079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D020C6-C099-4F9D-888E-834B127A694A}" type="slidenum">
              <a:rPr lang="en-US" altLang="en-US" smtClean="0">
                <a:latin typeface="Times New Roman" panose="02020603050405020304" pitchFamily="18" charset="0"/>
              </a:rPr>
              <a:pPr/>
              <a:t>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https://www.asme.org/engineering-topics/articles/manufacturing-design/validation-verification-for-medical-devices</a:t>
            </a:r>
          </a:p>
          <a:p>
            <a:r>
              <a:rPr lang="en-US" dirty="0"/>
              <a:t>https://cdn.asme.org/getmedia/18e4cd2e-361e-4330-99c0-224685d42207/Validation-and-Verification-for-Medical-Devices_01.jpg.aspx?width=340</a:t>
            </a:r>
          </a:p>
          <a:p>
            <a:endParaRPr lang="en-US" dirty="0"/>
          </a:p>
          <a:p>
            <a:r>
              <a:rPr lang="en-US" dirty="0"/>
              <a:t>Added image after presenting this 19q3.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EA8884E0-C034-49BD-BA58-5BFFE1D062A3}" type="datetime1">
              <a:rPr lang="en-US" smtClean="0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C1ADD0-9B57-4232-8157-383D043E614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299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C969BF-8E9A-4DE9-A41B-AEB5D1C95CC4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499D8-4F1F-45C1-B92F-A1B3455A4B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96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9322A-FDFC-4E42-8EA0-2B05962466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250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97AC9-BA9E-4DC9-B2C3-10EBD49546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141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35FD-9FE9-4CFC-A7E7-A1F3B6EED4C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98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8B5D-3D95-4C6A-AB04-8C2E6057F1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240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5B3A1-3CEE-4BD9-8851-EE89EC3AED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17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790B-81DC-44C1-B15B-B825650EF1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890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32DE9C3-240B-40D1-8AED-1DDD687F82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5651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Introduction to Testing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/>
              <a:t>SE-2030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/>
              <a:t>Dr. Mark L. Hornick, Dr. Derek Riley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10BAD-D60C-4BD8-BB64-105B6810423E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dirty="0"/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447800"/>
            <a:ext cx="6477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 Plan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acceptance tests should be established BEFORE a design is implemented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Test cases must be written</a:t>
            </a:r>
          </a:p>
          <a:p>
            <a:pPr lvl="1"/>
            <a:r>
              <a:rPr lang="en-US" dirty="0"/>
              <a:t>Test title, objective</a:t>
            </a:r>
          </a:p>
          <a:p>
            <a:pPr lvl="1"/>
            <a:r>
              <a:rPr lang="en-US" dirty="0"/>
              <a:t>Test preconditions</a:t>
            </a:r>
          </a:p>
          <a:p>
            <a:pPr lvl="1"/>
            <a:r>
              <a:rPr lang="en-US" dirty="0"/>
              <a:t>Test procedure</a:t>
            </a:r>
          </a:p>
          <a:p>
            <a:pPr lvl="1"/>
            <a:r>
              <a:rPr lang="en-US" dirty="0"/>
              <a:t>Expected results</a:t>
            </a:r>
          </a:p>
          <a:p>
            <a:r>
              <a:rPr lang="en-US" dirty="0"/>
              <a:t>How many???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635FD-9FE9-4CFC-A7E7-A1F3B6EED4C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953000" y="4419600"/>
            <a:ext cx="3615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Lets write some test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Library Room Reservation App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1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to consider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719263"/>
            <a:ext cx="4267200" cy="4411662"/>
          </a:xfrm>
        </p:spPr>
        <p:txBody>
          <a:bodyPr/>
          <a:lstStyle/>
          <a:p>
            <a:pPr lvl="1"/>
            <a:r>
              <a:rPr lang="en-US" altLang="en-US" dirty="0"/>
              <a:t>Functional Correctness and Completeness</a:t>
            </a:r>
          </a:p>
          <a:p>
            <a:pPr lvl="1"/>
            <a:r>
              <a:rPr lang="en-US" altLang="en-US" dirty="0"/>
              <a:t>Accuracy</a:t>
            </a:r>
          </a:p>
          <a:p>
            <a:pPr lvl="1"/>
            <a:r>
              <a:rPr lang="en-US" altLang="en-US" dirty="0"/>
              <a:t>Data Integrity</a:t>
            </a:r>
          </a:p>
          <a:p>
            <a:pPr lvl="1"/>
            <a:r>
              <a:rPr lang="en-US" altLang="en-US" dirty="0"/>
              <a:t>Data Conversion</a:t>
            </a:r>
          </a:p>
          <a:p>
            <a:pPr lvl="1"/>
            <a:r>
              <a:rPr lang="en-US" altLang="en-US" dirty="0"/>
              <a:t>Backup and Recovery</a:t>
            </a:r>
          </a:p>
          <a:p>
            <a:pPr lvl="1"/>
            <a:r>
              <a:rPr lang="en-US" altLang="en-US" dirty="0"/>
              <a:t>Competitive Edge</a:t>
            </a:r>
          </a:p>
          <a:p>
            <a:pPr lvl="1"/>
            <a:r>
              <a:rPr lang="en-US" altLang="en-US" dirty="0"/>
              <a:t>Usability</a:t>
            </a:r>
          </a:p>
          <a:p>
            <a:pPr lvl="1"/>
            <a:r>
              <a:rPr lang="en-US" altLang="en-US" dirty="0"/>
              <a:t>Performance</a:t>
            </a:r>
          </a:p>
          <a:p>
            <a:pPr lvl="1"/>
            <a:r>
              <a:rPr lang="en-US" altLang="en-US" dirty="0"/>
              <a:t>Start-up Time</a:t>
            </a:r>
          </a:p>
          <a:p>
            <a:pPr lvl="1"/>
            <a:r>
              <a:rPr lang="en-US" altLang="en-US" dirty="0"/>
              <a:t>Stress</a:t>
            </a:r>
          </a:p>
          <a:p>
            <a:pPr lvl="1"/>
            <a:endParaRPr lang="en-US" altLang="en-US" dirty="0"/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000500" y="1719263"/>
            <a:ext cx="5105400" cy="4411662"/>
          </a:xfrm>
        </p:spPr>
        <p:txBody>
          <a:bodyPr/>
          <a:lstStyle/>
          <a:p>
            <a:pPr lvl="1"/>
            <a:r>
              <a:rPr lang="en-US" altLang="en-US" dirty="0"/>
              <a:t>Reliability and Availability</a:t>
            </a:r>
          </a:p>
          <a:p>
            <a:pPr lvl="1"/>
            <a:r>
              <a:rPr lang="en-US" altLang="en-US" dirty="0"/>
              <a:t>Maintainability and Serviceability</a:t>
            </a:r>
          </a:p>
          <a:p>
            <a:pPr lvl="1"/>
            <a:r>
              <a:rPr lang="en-US" altLang="en-US" dirty="0"/>
              <a:t>Robustness</a:t>
            </a:r>
          </a:p>
          <a:p>
            <a:pPr lvl="1"/>
            <a:r>
              <a:rPr lang="en-US" altLang="en-US" dirty="0"/>
              <a:t>Timeliness</a:t>
            </a:r>
          </a:p>
          <a:p>
            <a:pPr lvl="1"/>
            <a:r>
              <a:rPr lang="en-US" altLang="en-US" dirty="0"/>
              <a:t>Confidentiality and Availability</a:t>
            </a:r>
          </a:p>
          <a:p>
            <a:pPr lvl="1"/>
            <a:r>
              <a:rPr lang="en-US" altLang="en-US" dirty="0"/>
              <a:t>Compliance</a:t>
            </a:r>
          </a:p>
          <a:p>
            <a:pPr lvl="1"/>
            <a:r>
              <a:rPr lang="en-US" altLang="en-US" dirty="0" err="1"/>
              <a:t>Installability</a:t>
            </a:r>
            <a:r>
              <a:rPr lang="en-US" altLang="en-US" dirty="0"/>
              <a:t> and Upgradability</a:t>
            </a:r>
          </a:p>
          <a:p>
            <a:pPr lvl="1"/>
            <a:r>
              <a:rPr lang="en-US" altLang="en-US" dirty="0"/>
              <a:t>Scalability</a:t>
            </a:r>
          </a:p>
          <a:p>
            <a:pPr lvl="1"/>
            <a:r>
              <a:rPr lang="en-US" altLang="en-US" dirty="0"/>
              <a:t>Documentation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5850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teams</a:t>
            </a:r>
          </a:p>
          <a:p>
            <a:pPr lvl="1"/>
            <a:r>
              <a:rPr lang="en-US" dirty="0"/>
              <a:t>Identify testable acceptance criteria for an ATM application</a:t>
            </a:r>
          </a:p>
          <a:p>
            <a:pPr lvl="1"/>
            <a:r>
              <a:rPr lang="en-US" dirty="0"/>
              <a:t>Write one test for your acceptance criteria</a:t>
            </a:r>
          </a:p>
          <a:p>
            <a:pPr lvl="2"/>
            <a:r>
              <a:rPr lang="en-US" dirty="0"/>
              <a:t>Name/Objective</a:t>
            </a:r>
          </a:p>
          <a:p>
            <a:pPr lvl="2"/>
            <a:r>
              <a:rPr lang="en-US" dirty="0"/>
              <a:t>Preconditions</a:t>
            </a:r>
          </a:p>
          <a:p>
            <a:pPr lvl="2"/>
            <a:r>
              <a:rPr lang="en-US" dirty="0"/>
              <a:t>Procedure</a:t>
            </a:r>
          </a:p>
          <a:p>
            <a:pPr lvl="2"/>
            <a:r>
              <a:rPr lang="en-US" dirty="0"/>
              <a:t>Expected result</a:t>
            </a:r>
          </a:p>
          <a:p>
            <a:pPr lvl="1"/>
            <a:r>
              <a:rPr lang="en-US" dirty="0"/>
              <a:t>These will be presented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Dr. Derek Riley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3557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subgroups</a:t>
            </a:r>
          </a:p>
          <a:p>
            <a:pPr lvl="1"/>
            <a:r>
              <a:rPr lang="en-US" dirty="0"/>
              <a:t>Basic/fundamental</a:t>
            </a:r>
          </a:p>
          <a:p>
            <a:pPr lvl="1"/>
            <a:r>
              <a:rPr lang="en-US" dirty="0"/>
              <a:t>Complex/nuanced</a:t>
            </a:r>
          </a:p>
          <a:p>
            <a:r>
              <a:rPr lang="en-US" dirty="0"/>
              <a:t>If the basic tests pass, then move onto the complex tests</a:t>
            </a:r>
          </a:p>
          <a:p>
            <a:r>
              <a:rPr lang="en-US" dirty="0"/>
              <a:t>Usually with the customer/user</a:t>
            </a:r>
          </a:p>
          <a:p>
            <a:r>
              <a:rPr lang="en-US" dirty="0"/>
              <a:t>Test status should be documented</a:t>
            </a:r>
          </a:p>
          <a:p>
            <a:pPr lvl="1"/>
            <a:r>
              <a:rPr lang="en-US" dirty="0"/>
              <a:t>Defects should be documented for future repair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5926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Quotable quotes</a:t>
            </a:r>
          </a:p>
        </p:txBody>
      </p:sp>
      <p:sp>
        <p:nvSpPr>
          <p:cNvPr id="563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1F1D92-5E0F-4B3E-94FC-5EF3637CEEF0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7162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If you don't unit test then you aren't a software engineer, you are a typist who understands a programming language.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                                                                 --Moses Jones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000" dirty="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33400" y="3276600"/>
            <a:ext cx="8763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      1. Never underestimate the power of one little test.</a:t>
            </a:r>
          </a:p>
          <a:p>
            <a:pPr eaLnBrk="1" hangingPunct="1"/>
            <a:r>
              <a:rPr lang="en-US" altLang="en-US" sz="2000" dirty="0"/>
              <a:t>       2. There is no such thing as a dumb test.</a:t>
            </a:r>
          </a:p>
          <a:p>
            <a:pPr eaLnBrk="1" hangingPunct="1"/>
            <a:r>
              <a:rPr lang="en-US" altLang="en-US" sz="2000" dirty="0"/>
              <a:t>       3. Your tests can often find problems where you're not expecting them.</a:t>
            </a:r>
          </a:p>
          <a:p>
            <a:pPr eaLnBrk="1" hangingPunct="1"/>
            <a:r>
              <a:rPr lang="en-US" altLang="en-US" sz="2000" dirty="0"/>
              <a:t>       4. Test that everything you say happens actually does happen.</a:t>
            </a:r>
          </a:p>
          <a:p>
            <a:pPr eaLnBrk="1" hangingPunct="1"/>
            <a:r>
              <a:rPr lang="en-US" altLang="en-US" sz="2000" dirty="0"/>
              <a:t>       5. If it's worth documenting, it's worth testing.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                                                                                        --Andy Lester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have you tested your software in previous classes?  </a:t>
            </a:r>
          </a:p>
          <a:p>
            <a:endParaRPr lang="en-US" altLang="en-US" dirty="0"/>
          </a:p>
          <a:p>
            <a:r>
              <a:rPr lang="en-US" altLang="en-US" dirty="0"/>
              <a:t>Is this adequate?  </a:t>
            </a:r>
          </a:p>
          <a:p>
            <a:endParaRPr lang="en-US" altLang="en-US" dirty="0"/>
          </a:p>
          <a:p>
            <a:r>
              <a:rPr lang="en-US" altLang="en-US" dirty="0"/>
              <a:t>What if your software was used on the next mission to Mars?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FF6691-543C-4CAB-A821-22BD808F4CAA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Testing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4025" y="1600200"/>
            <a:ext cx="8229600" cy="4937125"/>
          </a:xfrm>
        </p:spPr>
        <p:txBody>
          <a:bodyPr/>
          <a:lstStyle/>
          <a:p>
            <a:r>
              <a:rPr lang="en-US" altLang="en-US" sz="2200" dirty="0">
                <a:ea typeface="ＭＳ Ｐゴシック" panose="020B0600070205080204" pitchFamily="34" charset="-128"/>
              </a:rPr>
              <a:t>Testing is intended to show that a program does what it is intended to do and to discover program defects 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</a:rPr>
              <a:t>before it is put into use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You check the results of the test run for errors, anomalies or information about the program</a:t>
            </a:r>
            <a:r>
              <a:rPr lang="ja-JP" altLang="en-US" sz="2200" dirty="0">
                <a:ea typeface="ＭＳ Ｐゴシック" panose="020B0600070205080204" pitchFamily="34" charset="-128"/>
              </a:rPr>
              <a:t>’</a:t>
            </a:r>
            <a:r>
              <a:rPr lang="en-US" altLang="ja-JP" sz="2200" dirty="0">
                <a:ea typeface="ＭＳ Ｐゴシック" panose="020B0600070205080204" pitchFamily="34" charset="-128"/>
              </a:rPr>
              <a:t>s non-functional attributes</a:t>
            </a:r>
          </a:p>
          <a:p>
            <a:endParaRPr lang="en-GB" altLang="en-US" sz="2200" b="1" dirty="0">
              <a:ea typeface="ＭＳ Ｐゴシック" panose="020B0600070205080204" pitchFamily="34" charset="-128"/>
            </a:endParaRPr>
          </a:p>
          <a:p>
            <a:r>
              <a:rPr lang="en-GB" altLang="en-US" sz="2200" b="1" dirty="0">
                <a:ea typeface="ＭＳ Ｐゴシック" panose="020B0600070205080204" pitchFamily="34" charset="-128"/>
              </a:rPr>
              <a:t>Can reveal the presence of errors NOT their absence</a:t>
            </a:r>
          </a:p>
          <a:p>
            <a:endParaRPr lang="en-GB" altLang="en-US" sz="2200" dirty="0">
              <a:ea typeface="ＭＳ Ｐゴシック" panose="020B0600070205080204" pitchFamily="34" charset="-128"/>
            </a:endParaRPr>
          </a:p>
          <a:p>
            <a:r>
              <a:rPr lang="en-GB" altLang="en-US" sz="2200" dirty="0">
                <a:ea typeface="ＭＳ Ｐゴシック" panose="020B0600070205080204" pitchFamily="34" charset="-128"/>
              </a:rPr>
              <a:t>Testing is part of a more general verification and validation process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Wait, why are we talking about testing now???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94AD85-D6E5-4A0F-935D-1417BFD7F355}" type="slidenum">
              <a:rPr lang="en-US" altLang="en-US" sz="140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pPr/>
              <a:t>3</a:t>
            </a:fld>
            <a:endParaRPr lang="en-US" altLang="en-US" sz="1400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Test-Driven Development (TDD)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382000" cy="4760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It’s generally better to write the tests </a:t>
            </a:r>
            <a:r>
              <a:rPr lang="en-US" altLang="en-US" sz="2400" i="1" dirty="0"/>
              <a:t>before</a:t>
            </a:r>
            <a:r>
              <a:rPr lang="en-US" altLang="en-US" sz="2400" dirty="0"/>
              <a:t> writing the code you want to test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 This seems backward, but it really does work better: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When tests are written first, you have a clearer idea what to do when you write the methods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Because the tests are written first, the methods are necessarily written to be testable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Writing tests first encourages you to write simpler, single-purpose methods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Because the methods will be called from more than one environment (the “real” one, plus your test class), they tend to be more independent of the environment</a:t>
            </a:r>
          </a:p>
          <a:p>
            <a:pPr lvl="1">
              <a:lnSpc>
                <a:spcPct val="90000"/>
              </a:lnSpc>
            </a:pPr>
            <a:endParaRPr lang="en-US" altLang="en-US" sz="2000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A8E5AF-18A8-41EE-825C-408961D22582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914400"/>
          </a:xfrm>
        </p:spPr>
        <p:txBody>
          <a:bodyPr/>
          <a:lstStyle/>
          <a:p>
            <a:pPr algn="ctr"/>
            <a:r>
              <a:rPr lang="en-US" altLang="en-US" dirty="0">
                <a:ea typeface="ＭＳ Ｐゴシック" panose="020B0600070205080204" pitchFamily="34" charset="-128"/>
              </a:rPr>
              <a:t>V&amp;V</a:t>
            </a:r>
          </a:p>
        </p:txBody>
      </p:sp>
      <p:sp>
        <p:nvSpPr>
          <p:cNvPr id="8195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Validation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8196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Verification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819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Evaluating the product to see if meets the requirements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Specified by the customer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Was the right software built?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Does it match what the customer wants?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Specification</a:t>
            </a:r>
          </a:p>
        </p:txBody>
      </p:sp>
      <p:sp>
        <p:nvSpPr>
          <p:cNvPr id="8198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Evaluating the product to see if it meets the design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Specified by the architect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Was the software built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right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Does it match the design?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667000" y="5943600"/>
            <a:ext cx="3571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ea typeface="ＭＳ Ｐゴシック" panose="020B0600070205080204" pitchFamily="34" charset="-128"/>
              </a:rPr>
              <a:t>Both must be performed!</a:t>
            </a:r>
          </a:p>
        </p:txBody>
      </p:sp>
      <p:pic>
        <p:nvPicPr>
          <p:cNvPr id="1026" name="Picture 2" descr="https://cdn.asme.org/getmedia/18e4cd2e-361e-4330-99c0-224685d42207/Validation-and-Verification-for-Medical-Devices_01.jpg.aspx">
            <a:extLst>
              <a:ext uri="{FF2B5EF4-FFF2-40B4-BE49-F238E27FC236}">
                <a16:creationId xmlns:a16="http://schemas.microsoft.com/office/drawing/2014/main" id="{594B8A16-555D-49F8-901E-2786E8371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973" y="4824573"/>
            <a:ext cx="1804827" cy="18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Testing Scope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89525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Unit testing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Test individual components in isolation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Units: Classes, methods,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etc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Usually done by the developer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Module testing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Test a group of components that interact with each other </a:t>
            </a:r>
            <a:r>
              <a:rPr lang="en-US" altLang="en-US" sz="2000" dirty="0">
                <a:ea typeface="ＭＳ Ｐゴシック" panose="020B0600070205080204" pitchFamily="34" charset="-128"/>
              </a:rPr>
              <a:t>(Logically related)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Interfaces between the components must also be tested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Functional tests -- Integrated testing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Test systems and subsystems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Acceptance testing – functional tests with user present</a:t>
            </a:r>
          </a:p>
          <a:p>
            <a:pPr lvl="1"/>
            <a:endParaRPr lang="en-US" altLang="en-US" sz="2400" dirty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76200"/>
            <a:ext cx="30003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altLang="en-US"/>
              <a:t>How can you test your code?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696200" cy="4411663"/>
          </a:xfrm>
        </p:spPr>
        <p:txBody>
          <a:bodyPr/>
          <a:lstStyle/>
          <a:p>
            <a:r>
              <a:rPr lang="en-US" altLang="en-US" sz="2400"/>
              <a:t>Run the app with inputs that should produce a known output, and verify the actual output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70C0"/>
                </a:solidFill>
              </a:rPr>
              <a:t>	Problems???</a:t>
            </a:r>
            <a:br>
              <a:rPr lang="en-US" altLang="en-US" sz="2000">
                <a:solidFill>
                  <a:srgbClr val="0070C0"/>
                </a:solidFill>
              </a:rPr>
            </a:br>
            <a:br>
              <a:rPr lang="en-US" altLang="en-US" sz="2000">
                <a:solidFill>
                  <a:srgbClr val="0070C0"/>
                </a:solidFill>
              </a:rPr>
            </a:br>
            <a:endParaRPr lang="en-US" altLang="en-US" sz="2000">
              <a:solidFill>
                <a:srgbClr val="0070C0"/>
              </a:solidFill>
            </a:endParaRPr>
          </a:p>
          <a:p>
            <a:r>
              <a:rPr lang="en-US" altLang="en-US" sz="2400"/>
              <a:t>Write a separate “test” program that is designed to exercise the classes and methods of the “production” app</a:t>
            </a:r>
          </a:p>
          <a:p>
            <a:endParaRPr lang="en-US" altLang="en-US" sz="2400">
              <a:solidFill>
                <a:srgbClr val="0070C0"/>
              </a:solidFill>
            </a:endParaRPr>
          </a:p>
          <a:p>
            <a:r>
              <a:rPr lang="en-US" altLang="en-US" sz="2000">
                <a:solidFill>
                  <a:srgbClr val="0070C0"/>
                </a:solidFill>
              </a:rPr>
              <a:t>A problem with this might be gathering the results of the exercises and determining whether each one passed or failed.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AEB5C8-E7C1-4988-B584-CE088CF355B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pic>
        <p:nvPicPr>
          <p:cNvPr id="10246" name="Picture 6" descr="C:\Users\hornick\AppData\Local\Microsoft\Windows\Temporary Internet Files\Content.IE5\8L01S9CZ\MC9000564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676400"/>
            <a:ext cx="12239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5" descr="C:\Users\hornick\AppData\Local\Microsoft\Windows\Temporary Internet Files\Content.IE5\YJL7KI23\MC91021633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95800"/>
            <a:ext cx="16002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“Final” criteria that the owner uses to accept a product as “done”</a:t>
            </a:r>
          </a:p>
          <a:p>
            <a:pPr lvl="1"/>
            <a:r>
              <a:rPr lang="en-US" dirty="0"/>
              <a:t>Examples?</a:t>
            </a:r>
          </a:p>
          <a:p>
            <a:r>
              <a:rPr lang="en-US" dirty="0"/>
              <a:t>User Acceptance Testing</a:t>
            </a:r>
          </a:p>
          <a:p>
            <a:pPr lvl="1"/>
            <a:r>
              <a:rPr lang="en-US" dirty="0"/>
              <a:t>User-focused</a:t>
            </a:r>
          </a:p>
          <a:p>
            <a:r>
              <a:rPr lang="en-US" dirty="0"/>
              <a:t>Business Acceptance Testing</a:t>
            </a:r>
          </a:p>
          <a:p>
            <a:pPr lvl="1"/>
            <a:r>
              <a:rPr lang="en-US" dirty="0"/>
              <a:t>What is necessary to get paid ($)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96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Three major objectives of acceptance testing:</a:t>
            </a:r>
          </a:p>
          <a:p>
            <a:r>
              <a:rPr lang="en-US" altLang="en-US" dirty="0"/>
              <a:t>Confirm that the system meets the agreed upon criteria</a:t>
            </a:r>
          </a:p>
          <a:p>
            <a:r>
              <a:rPr lang="en-US" altLang="en-US" dirty="0"/>
              <a:t>Identify and resolve discrepancies</a:t>
            </a:r>
          </a:p>
          <a:p>
            <a:pPr lvl="1"/>
            <a:r>
              <a:rPr lang="en-US" altLang="en-US" dirty="0"/>
              <a:t>If there are any</a:t>
            </a:r>
          </a:p>
          <a:p>
            <a:r>
              <a:rPr lang="en-US" altLang="en-US" dirty="0"/>
              <a:t>Determine the readiness of the system for cut-over to live operations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660671"/>
      </p:ext>
    </p:extLst>
  </p:cSld>
  <p:clrMapOvr>
    <a:masterClrMapping/>
  </p:clrMapOvr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10609</TotalTime>
  <Words>776</Words>
  <Application>Microsoft Office PowerPoint</Application>
  <PresentationFormat>On-screen Show (4:3)</PresentationFormat>
  <Paragraphs>151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Wingdings 3</vt:lpstr>
      <vt:lpstr>2_Network</vt:lpstr>
      <vt:lpstr>Introduction to Testing </vt:lpstr>
      <vt:lpstr>Motivation</vt:lpstr>
      <vt:lpstr>Testing</vt:lpstr>
      <vt:lpstr>Test-Driven Development (TDD)</vt:lpstr>
      <vt:lpstr>V&amp;V</vt:lpstr>
      <vt:lpstr>Testing Scope</vt:lpstr>
      <vt:lpstr>How can you test your code?</vt:lpstr>
      <vt:lpstr>Acceptance Testing</vt:lpstr>
      <vt:lpstr>Acceptance Testing Objectives</vt:lpstr>
      <vt:lpstr>Acceptance Test Plan</vt:lpstr>
      <vt:lpstr>Criteria to consider</vt:lpstr>
      <vt:lpstr>Testing Activity</vt:lpstr>
      <vt:lpstr>Acceptance Test Execution</vt:lpstr>
      <vt:lpstr>Quotable quotes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SE-2030</dc:title>
  <dc:subject/>
  <dc:creator>Dr. Mark Hornick;Derek Riley</dc:creator>
  <cp:lastModifiedBy>Yoder, Dr. Josiah</cp:lastModifiedBy>
  <cp:revision>924</cp:revision>
  <cp:lastPrinted>1601-01-01T00:00:00Z</cp:lastPrinted>
  <dcterms:created xsi:type="dcterms:W3CDTF">1999-09-06T21:32:20Z</dcterms:created>
  <dcterms:modified xsi:type="dcterms:W3CDTF">2019-03-25T19:31:57Z</dcterms:modified>
</cp:coreProperties>
</file>