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9"/>
  </p:notesMasterIdLst>
  <p:handoutMasterIdLst>
    <p:handoutMasterId r:id="rId30"/>
  </p:handoutMasterIdLst>
  <p:sldIdLst>
    <p:sldId id="340" r:id="rId2"/>
    <p:sldId id="349" r:id="rId3"/>
    <p:sldId id="342" r:id="rId4"/>
    <p:sldId id="343" r:id="rId5"/>
    <p:sldId id="344" r:id="rId6"/>
    <p:sldId id="345" r:id="rId7"/>
    <p:sldId id="346" r:id="rId8"/>
    <p:sldId id="357" r:id="rId9"/>
    <p:sldId id="358" r:id="rId10"/>
    <p:sldId id="353" r:id="rId11"/>
    <p:sldId id="354" r:id="rId12"/>
    <p:sldId id="355" r:id="rId13"/>
    <p:sldId id="356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69" r:id="rId25"/>
    <p:sldId id="370" r:id="rId26"/>
    <p:sldId id="371" r:id="rId27"/>
    <p:sldId id="372" r:id="rId2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A0075"/>
    <a:srgbClr val="5600AC"/>
    <a:srgbClr val="3400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90" autoAdjust="0"/>
    <p:restoredTop sz="94689" autoAdjust="0"/>
  </p:normalViewPr>
  <p:slideViewPr>
    <p:cSldViewPr>
      <p:cViewPr varScale="1">
        <p:scale>
          <a:sx n="59" d="100"/>
          <a:sy n="59" d="100"/>
        </p:scale>
        <p:origin x="17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61E8E6C-6D24-4541-A204-E23D626B8FEC}" type="datetime3">
              <a:rPr lang="en-US"/>
              <a:pPr>
                <a:defRPr/>
              </a:pPr>
              <a:t>25 March 2019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953878A-FB97-488B-A358-9FC88DD241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6388" y="0"/>
            <a:ext cx="319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895C4DB0-6115-4B21-9043-E1FCE0FFFB94}" type="datetime1">
              <a:rPr lang="en-US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6388" y="9144000"/>
            <a:ext cx="319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CE4A77-7162-4253-A4B2-64BC7F7FFB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5" name="Picture 8"/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85800"/>
            <a:ext cx="5029200" cy="3771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C267A-D6C9-4126-A9A2-6506D09962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21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AD052-7FDC-46AB-B175-3A423F8B79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37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AFB40-1CE9-43C8-A9F8-D2D8E0E48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94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EE14F-B510-41B6-9124-5131E3D7B1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320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A655C-2C10-44CA-9BEF-02083FE49D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33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438E7-CD70-4ABD-ADD6-B6B8933A2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871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6E0028C9-B4F5-4F9B-8CD3-A103808EA6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UML Review – class diagrams</a:t>
            </a:r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C94F8D-C8D5-48C5-B68B-9B9A6E86BF65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43800" cy="1295400"/>
          </a:xfrm>
        </p:spPr>
        <p:txBody>
          <a:bodyPr/>
          <a:lstStyle/>
          <a:p>
            <a:r>
              <a:rPr lang="en-US" altLang="en-US" sz="2800"/>
              <a:t>UML Class Diagrams usually illustrate a </a:t>
            </a:r>
            <a:r>
              <a:rPr lang="en-US" altLang="en-US" sz="2800" i="1"/>
              <a:t>relationship </a:t>
            </a:r>
            <a:r>
              <a:rPr lang="en-US" altLang="en-US" sz="2800"/>
              <a:t>between classes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28600" y="1695450"/>
            <a:ext cx="8229600" cy="44116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The easiest to master are those that illustrate a </a:t>
            </a:r>
            <a:r>
              <a:rPr lang="en-US" altLang="en-US" sz="2400" b="1"/>
              <a:t>permanent</a:t>
            </a:r>
            <a:r>
              <a:rPr lang="en-US" altLang="en-US" sz="2400"/>
              <a:t> (that is, </a:t>
            </a:r>
            <a:r>
              <a:rPr lang="en-US" altLang="en-US" sz="2400" b="1"/>
              <a:t>static</a:t>
            </a:r>
            <a:r>
              <a:rPr lang="en-US" altLang="en-US" sz="2400"/>
              <a:t>) relationship between classes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There are two basic categories of </a:t>
            </a:r>
            <a:r>
              <a:rPr lang="en-US" altLang="en-US" sz="2400" u="sng"/>
              <a:t>static</a:t>
            </a:r>
            <a:r>
              <a:rPr lang="en-US" altLang="en-US" sz="2400"/>
              <a:t> relationships: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C00000"/>
                </a:solidFill>
              </a:rPr>
              <a:t>Inheritance </a:t>
            </a:r>
            <a:endParaRPr lang="en-US" altLang="en-US" sz="2000" b="1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C00000"/>
                </a:solidFill>
              </a:rPr>
              <a:t>Dependency </a:t>
            </a:r>
            <a:endParaRPr lang="en-US" altLang="en-US" sz="2000" b="1">
              <a:solidFill>
                <a:srgbClr val="C00000"/>
              </a:solidFill>
            </a:endParaRPr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A840DD-182B-4CC0-B895-C9E8BD47F569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/>
          </a:p>
        </p:txBody>
      </p:sp>
      <p:pic>
        <p:nvPicPr>
          <p:cNvPr id="13318" name="Picture 2" descr="C:\Documents and Settings\hornick\Local Settings\Temporary Internet Files\Content.IE5\PFYR14UO\MCBD04961_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8475" y="4559300"/>
            <a:ext cx="2603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8" descr="http://2.bp.blogspot.com/-EjTahSiP7is/UKj8B-wIQeI/AAAAAAAAACE/seDeXyS8pKU/s1600/relationship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475" y="3160713"/>
            <a:ext cx="32575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409575"/>
            <a:ext cx="7543800" cy="1295400"/>
          </a:xfrm>
        </p:spPr>
        <p:txBody>
          <a:bodyPr/>
          <a:lstStyle/>
          <a:p>
            <a:r>
              <a:rPr lang="en-US" altLang="en-US" sz="2800" i="1"/>
              <a:t>Generalization </a:t>
            </a:r>
            <a:r>
              <a:rPr lang="en-US" altLang="en-US" sz="2800"/>
              <a:t>is a form of </a:t>
            </a:r>
            <a:r>
              <a:rPr lang="en-US" altLang="en-US" sz="2800">
                <a:solidFill>
                  <a:srgbClr val="C00000"/>
                </a:solidFill>
              </a:rPr>
              <a:t>Inheritance</a:t>
            </a:r>
            <a:r>
              <a:rPr lang="en-US" altLang="en-US" sz="2800"/>
              <a:t> </a:t>
            </a:r>
            <a:br>
              <a:rPr lang="en-US" altLang="en-US" sz="2800"/>
            </a:br>
            <a:endParaRPr lang="en-US" altLang="en-US" sz="2800"/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DD2496-10EB-4463-93CC-419A8D768E23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/>
          </a:p>
        </p:txBody>
      </p:sp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4503738" y="2147888"/>
            <a:ext cx="43338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Here, the UML </a:t>
            </a:r>
            <a:r>
              <a:rPr lang="en-US" altLang="en-US" sz="1800" b="1"/>
              <a:t>Generalization</a:t>
            </a:r>
            <a:r>
              <a:rPr lang="en-US" altLang="en-US" sz="1800"/>
              <a:t> </a:t>
            </a:r>
            <a:r>
              <a:rPr lang="en-US" altLang="en-US" sz="1800" b="1"/>
              <a:t>connector</a:t>
            </a:r>
            <a:r>
              <a:rPr lang="en-US" altLang="en-US" sz="1800"/>
              <a:t> originates from the LoginScreen class inheriting the </a:t>
            </a:r>
            <a:r>
              <a:rPr lang="en-US" altLang="en-US" sz="1800" i="1"/>
              <a:t>behavior</a:t>
            </a:r>
            <a:r>
              <a:rPr lang="en-US" altLang="en-US" sz="1800"/>
              <a:t> (and attributes) of the JFrame class. The connector is a </a:t>
            </a:r>
            <a:r>
              <a:rPr lang="en-US" altLang="en-US" sz="1800">
                <a:solidFill>
                  <a:srgbClr val="FF0000"/>
                </a:solidFill>
              </a:rPr>
              <a:t>solid line </a:t>
            </a:r>
            <a:r>
              <a:rPr lang="en-US" altLang="en-US" sz="1800"/>
              <a:t>pointing to the class whose behavior is being inherited with a </a:t>
            </a:r>
            <a:r>
              <a:rPr lang="en-US" altLang="en-US" sz="1800">
                <a:solidFill>
                  <a:srgbClr val="FF0000"/>
                </a:solidFill>
              </a:rPr>
              <a:t>triangle (not an arrow!)</a:t>
            </a: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457200" y="5105400"/>
            <a:ext cx="5486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>
                <a:solidFill>
                  <a:srgbClr val="9A0075"/>
                </a:solidFill>
              </a:rPr>
              <a:t>Generalization </a:t>
            </a:r>
            <a:r>
              <a:rPr lang="en-US" altLang="en-US" sz="1800">
                <a:solidFill>
                  <a:srgbClr val="9A0075"/>
                </a:solidFill>
              </a:rPr>
              <a:t>can be illustrated in the alternate notation shown if the parent class is not present in the class diagram</a:t>
            </a:r>
          </a:p>
        </p:txBody>
      </p:sp>
      <p:pic>
        <p:nvPicPr>
          <p:cNvPr id="143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85975"/>
            <a:ext cx="40481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795838"/>
            <a:ext cx="191452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Rectangle 2"/>
          <p:cNvSpPr>
            <a:spLocks noChangeArrowheads="1"/>
          </p:cNvSpPr>
          <p:nvPr/>
        </p:nvSpPr>
        <p:spPr bwMode="auto">
          <a:xfrm>
            <a:off x="7239000" y="4953000"/>
            <a:ext cx="914400" cy="304800"/>
          </a:xfrm>
          <a:prstGeom prst="rect">
            <a:avLst/>
          </a:prstGeom>
          <a:solidFill>
            <a:srgbClr val="FF0000">
              <a:alpha val="3803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46" name="TextBox 1"/>
          <p:cNvSpPr txBox="1">
            <a:spLocks noChangeArrowheads="1"/>
          </p:cNvSpPr>
          <p:nvPr/>
        </p:nvSpPr>
        <p:spPr bwMode="auto">
          <a:xfrm>
            <a:off x="422275" y="1390650"/>
            <a:ext cx="68024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Generalization indicates that a class (statically) inherits behavior </a:t>
            </a:r>
          </a:p>
          <a:p>
            <a:pPr eaLnBrk="1" hangingPunct="1"/>
            <a:r>
              <a:rPr lang="en-US" altLang="en-US"/>
              <a:t>defined and implemented in another class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762000"/>
          </a:xfrm>
        </p:spPr>
        <p:txBody>
          <a:bodyPr/>
          <a:lstStyle/>
          <a:p>
            <a:r>
              <a:rPr lang="en-US" altLang="en-US" sz="2800" i="1"/>
              <a:t>Realization </a:t>
            </a:r>
            <a:r>
              <a:rPr lang="en-US" altLang="en-US" sz="2800"/>
              <a:t>is a form of </a:t>
            </a:r>
            <a:r>
              <a:rPr lang="en-US" altLang="en-US" sz="2800">
                <a:solidFill>
                  <a:srgbClr val="C00000"/>
                </a:solidFill>
              </a:rPr>
              <a:t>Inheritance</a:t>
            </a:r>
            <a:endParaRPr lang="en-US" altLang="en-US" sz="2800" u="sng"/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52FB8E-DB0D-4ACC-BBB0-91161CD85358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/>
          </a:p>
        </p:txBody>
      </p:sp>
      <p:sp>
        <p:nvSpPr>
          <p:cNvPr id="15365" name="TextBox 6"/>
          <p:cNvSpPr txBox="1">
            <a:spLocks noChangeArrowheads="1"/>
          </p:cNvSpPr>
          <p:nvPr/>
        </p:nvSpPr>
        <p:spPr bwMode="auto">
          <a:xfrm>
            <a:off x="554038" y="3657600"/>
            <a:ext cx="70104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Here, the </a:t>
            </a:r>
            <a:r>
              <a:rPr lang="en-US" altLang="en-US" sz="1800" b="1"/>
              <a:t>Realization connector</a:t>
            </a:r>
            <a:r>
              <a:rPr lang="en-US" altLang="en-US" sz="1800"/>
              <a:t> originates from the LoginScreen class implementing the behavior of the Serializable class. The connector is a </a:t>
            </a:r>
            <a:r>
              <a:rPr lang="en-US" altLang="en-US" sz="1800">
                <a:solidFill>
                  <a:srgbClr val="FF0000"/>
                </a:solidFill>
              </a:rPr>
              <a:t>dashed line </a:t>
            </a:r>
            <a:r>
              <a:rPr lang="en-US" altLang="en-US" sz="1800"/>
              <a:t>pointing to the class whose behavior is being implemented with a </a:t>
            </a:r>
            <a:r>
              <a:rPr lang="en-US" altLang="en-US" sz="1800">
                <a:solidFill>
                  <a:srgbClr val="FF0000"/>
                </a:solidFill>
              </a:rPr>
              <a:t>triangle (not an arrow!)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pic>
        <p:nvPicPr>
          <p:cNvPr id="153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46958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938" y="4953000"/>
            <a:ext cx="24701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TextBox 6"/>
          <p:cNvSpPr txBox="1">
            <a:spLocks noChangeArrowheads="1"/>
          </p:cNvSpPr>
          <p:nvPr/>
        </p:nvSpPr>
        <p:spPr bwMode="auto">
          <a:xfrm>
            <a:off x="457200" y="5105400"/>
            <a:ext cx="5486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>
                <a:solidFill>
                  <a:srgbClr val="9A0075"/>
                </a:solidFill>
              </a:rPr>
              <a:t>Realization </a:t>
            </a:r>
            <a:r>
              <a:rPr lang="en-US" altLang="en-US" sz="1800">
                <a:solidFill>
                  <a:srgbClr val="9A0075"/>
                </a:solidFill>
              </a:rPr>
              <a:t>can also be illustrated in the alternate notation shown if the parent class is not present in the class diagram</a:t>
            </a:r>
          </a:p>
        </p:txBody>
      </p:sp>
      <p:sp>
        <p:nvSpPr>
          <p:cNvPr id="15369" name="Rectangle 10"/>
          <p:cNvSpPr>
            <a:spLocks noChangeArrowheads="1"/>
          </p:cNvSpPr>
          <p:nvPr/>
        </p:nvSpPr>
        <p:spPr bwMode="auto">
          <a:xfrm>
            <a:off x="7100888" y="5135563"/>
            <a:ext cx="1357312" cy="304800"/>
          </a:xfrm>
          <a:prstGeom prst="rect">
            <a:avLst/>
          </a:prstGeom>
          <a:solidFill>
            <a:srgbClr val="FF0000">
              <a:alpha val="3803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70" name="TextBox 1"/>
          <p:cNvSpPr txBox="1">
            <a:spLocks noChangeArrowheads="1"/>
          </p:cNvSpPr>
          <p:nvPr/>
        </p:nvSpPr>
        <p:spPr bwMode="auto">
          <a:xfrm>
            <a:off x="381000" y="1611313"/>
            <a:ext cx="8443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Realization indicates that a class implements the behavior defined in an </a:t>
            </a:r>
            <a:r>
              <a:rPr lang="en-US" altLang="en-US" u="sng"/>
              <a:t>interface</a:t>
            </a: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Class diagrams sometimes explicitly illustrate Dependency relationships </a:t>
            </a:r>
            <a:br>
              <a:rPr lang="en-US" altLang="en-US" sz="2800"/>
            </a:br>
            <a:r>
              <a:rPr lang="en-US" altLang="en-US" sz="1800"/>
              <a:t>(of classes on other classes or packages)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8FC01B-507A-46D6-8FD1-2DD75B2EA1F8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/>
          </a:p>
        </p:txBody>
      </p:sp>
      <p:sp>
        <p:nvSpPr>
          <p:cNvPr id="16389" name="TextBox 7"/>
          <p:cNvSpPr txBox="1">
            <a:spLocks noChangeArrowheads="1"/>
          </p:cNvSpPr>
          <p:nvPr/>
        </p:nvSpPr>
        <p:spPr bwMode="auto">
          <a:xfrm>
            <a:off x="674688" y="3048000"/>
            <a:ext cx="7162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Dependency is indicated by a </a:t>
            </a:r>
            <a:r>
              <a:rPr lang="en-US" altLang="en-US" sz="1800" dirty="0">
                <a:solidFill>
                  <a:srgbClr val="FF0000"/>
                </a:solidFill>
              </a:rPr>
              <a:t>dashed-line </a:t>
            </a:r>
            <a:r>
              <a:rPr lang="en-US" altLang="en-US" sz="1800" b="1" dirty="0">
                <a:solidFill>
                  <a:srgbClr val="0070C0"/>
                </a:solidFill>
              </a:rPr>
              <a:t>connector</a:t>
            </a:r>
            <a:r>
              <a:rPr lang="en-US" altLang="en-US" sz="1800" dirty="0">
                <a:solidFill>
                  <a:srgbClr val="0070C0"/>
                </a:solidFill>
              </a:rPr>
              <a:t>, with the line originating from the dependent class  and pointing (</a:t>
            </a:r>
            <a:r>
              <a:rPr lang="en-US" altLang="en-US" sz="1800" dirty="0">
                <a:solidFill>
                  <a:srgbClr val="FF0000"/>
                </a:solidFill>
              </a:rPr>
              <a:t>with an arrow</a:t>
            </a:r>
            <a:r>
              <a:rPr lang="en-US" altLang="en-US" sz="1800" dirty="0">
                <a:solidFill>
                  <a:srgbClr val="0070C0"/>
                </a:solidFill>
              </a:rPr>
              <a:t>) at the other class it depends upon.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solidFill>
                <a:srgbClr val="0070C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9A0075"/>
                </a:solidFill>
              </a:rPr>
              <a:t>The arrow may also point at a </a:t>
            </a:r>
            <a:r>
              <a:rPr lang="en-US" altLang="en-US" sz="1800" b="1" dirty="0">
                <a:solidFill>
                  <a:srgbClr val="9A0075"/>
                </a:solidFill>
              </a:rPr>
              <a:t>package</a:t>
            </a:r>
            <a:r>
              <a:rPr lang="en-US" altLang="en-US" sz="1800" dirty="0">
                <a:solidFill>
                  <a:srgbClr val="9A0075"/>
                </a:solidFill>
              </a:rPr>
              <a:t>, implying a dependency on many of the classes within that package.</a:t>
            </a:r>
          </a:p>
        </p:txBody>
      </p:sp>
      <p:pic>
        <p:nvPicPr>
          <p:cNvPr id="16390" name="Picture 7" descr="Dependenc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50988"/>
            <a:ext cx="683418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 descr="Image result for class diagram dependency">
            <a:extLst>
              <a:ext uri="{FF2B5EF4-FFF2-40B4-BE49-F238E27FC236}">
                <a16:creationId xmlns:a16="http://schemas.microsoft.com/office/drawing/2014/main" id="{4BDC9E10-881A-486C-B53B-ACF4AE1FD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20" y="3124201"/>
            <a:ext cx="8468465" cy="359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31775"/>
            <a:ext cx="7543800" cy="1295400"/>
          </a:xfrm>
        </p:spPr>
        <p:txBody>
          <a:bodyPr/>
          <a:lstStyle/>
          <a:p>
            <a:r>
              <a:rPr lang="en-US" altLang="en-US" sz="2800"/>
              <a:t>The </a:t>
            </a:r>
            <a:r>
              <a:rPr lang="en-US" altLang="en-US" sz="2800">
                <a:solidFill>
                  <a:srgbClr val="FF0000"/>
                </a:solidFill>
              </a:rPr>
              <a:t>Association</a:t>
            </a:r>
            <a:r>
              <a:rPr lang="en-US" altLang="en-US" sz="2800"/>
              <a:t> connector is used to indicate a run-time (dynamic) interaction between </a:t>
            </a:r>
            <a:r>
              <a:rPr lang="en-US" altLang="en-US" sz="2800" u="sng"/>
              <a:t>instances of classes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BC67C3-86B1-4DFC-A71B-36DE1310F7BA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/>
          </a:p>
        </p:txBody>
      </p:sp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304800" y="2838450"/>
            <a:ext cx="83820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The single-line connector doesn’t indicate anything specific – that</a:t>
            </a:r>
            <a:br>
              <a:rPr lang="en-US" altLang="en-US" sz="1800"/>
            </a:br>
            <a:r>
              <a:rPr lang="en-US" altLang="en-US" sz="1800"/>
              <a:t>is, it’s an </a:t>
            </a:r>
            <a:r>
              <a:rPr lang="en-US" altLang="en-US" sz="1800" i="1"/>
              <a:t>unspecified association. </a:t>
            </a:r>
            <a:br>
              <a:rPr lang="en-US" altLang="en-US" sz="1800" i="1"/>
            </a:br>
            <a:br>
              <a:rPr lang="en-US" altLang="en-US" sz="1800" i="1"/>
            </a:br>
            <a:r>
              <a:rPr lang="en-US" altLang="en-US" sz="1800"/>
              <a:t>About all we can say is that objects of these classes somehow interact when the application executes – perhaps an </a:t>
            </a:r>
            <a:r>
              <a:rPr lang="en-US" altLang="en-US" sz="1800" b="1"/>
              <a:t>Invoice</a:t>
            </a:r>
            <a:r>
              <a:rPr lang="en-US" altLang="en-US" sz="1800"/>
              <a:t> somehow accesses  an </a:t>
            </a:r>
            <a:r>
              <a:rPr lang="en-US" altLang="en-US" sz="1800" b="1"/>
              <a:t>Order</a:t>
            </a:r>
            <a:r>
              <a:rPr lang="en-US" altLang="en-US" sz="1800"/>
              <a:t> (or vice versa). </a:t>
            </a:r>
            <a:br>
              <a:rPr lang="en-US" altLang="en-US" sz="1800"/>
            </a:br>
            <a:endParaRPr lang="en-US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u="sng"/>
              <a:t>In fact, the Invoice can create the Order at runtime (and later delete it); or the Order can create the Invoice at runtime – thus these relationships are dynamic.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We may not know enough to be more specific when we’re </a:t>
            </a:r>
            <a:r>
              <a:rPr lang="en-US" altLang="en-US" sz="1800" b="1">
                <a:solidFill>
                  <a:srgbClr val="0070C0"/>
                </a:solidFill>
              </a:rPr>
              <a:t>designing</a:t>
            </a:r>
            <a:r>
              <a:rPr lang="en-US" altLang="en-US" sz="1800">
                <a:solidFill>
                  <a:srgbClr val="0070C0"/>
                </a:solidFill>
              </a:rPr>
              <a:t> our application – it may have to wait until we get into </a:t>
            </a:r>
            <a:r>
              <a:rPr lang="en-US" altLang="en-US" sz="1800" b="1">
                <a:solidFill>
                  <a:srgbClr val="0070C0"/>
                </a:solidFill>
              </a:rPr>
              <a:t>implementation</a:t>
            </a:r>
          </a:p>
        </p:txBody>
      </p:sp>
      <p:pic>
        <p:nvPicPr>
          <p:cNvPr id="1741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68463"/>
            <a:ext cx="39243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An Association can indicate </a:t>
            </a:r>
            <a:r>
              <a:rPr lang="en-US" altLang="en-US" sz="2800" i="1"/>
              <a:t>multiplicity</a:t>
            </a:r>
            <a:r>
              <a:rPr lang="en-US" altLang="en-US" sz="2800"/>
              <a:t> – that is, how many objects of one class interact with objects of the other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F2CDCB-7A3E-4997-B9E5-443793B13AC0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/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838200" y="4572000"/>
            <a:ext cx="7239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This Association indicates that there is a </a:t>
            </a:r>
            <a:r>
              <a:rPr lang="en-US" altLang="en-US" sz="1800" b="1"/>
              <a:t>one-to-one</a:t>
            </a:r>
            <a:r>
              <a:rPr lang="en-US" altLang="en-US" sz="1800"/>
              <a:t> correspondence between Invoice instances and Order instances; that is, for every Invoice object, there is one corresponding Order object, and vice versa.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If the numbers are absent, you can assume that there is a one-to-one correspondence.</a:t>
            </a:r>
          </a:p>
        </p:txBody>
      </p:sp>
      <p:pic>
        <p:nvPicPr>
          <p:cNvPr id="1843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220913"/>
            <a:ext cx="461962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439" name="Straight Arrow Connector 4"/>
          <p:cNvCxnSpPr>
            <a:cxnSpLocks noChangeShapeType="1"/>
          </p:cNvCxnSpPr>
          <p:nvPr/>
        </p:nvCxnSpPr>
        <p:spPr bwMode="auto">
          <a:xfrm flipH="1" flipV="1">
            <a:off x="3657600" y="3276600"/>
            <a:ext cx="1524000" cy="1371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0" name="Straight Arrow Connector 6"/>
          <p:cNvCxnSpPr>
            <a:cxnSpLocks noChangeShapeType="1"/>
          </p:cNvCxnSpPr>
          <p:nvPr/>
        </p:nvCxnSpPr>
        <p:spPr bwMode="auto">
          <a:xfrm flipH="1" flipV="1">
            <a:off x="4876800" y="3421063"/>
            <a:ext cx="228600" cy="10239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Associations can indicate </a:t>
            </a:r>
            <a:r>
              <a:rPr lang="en-US" altLang="en-US" sz="2800" i="1"/>
              <a:t>navigability </a:t>
            </a:r>
            <a:r>
              <a:rPr lang="en-US" altLang="en-US" sz="2800"/>
              <a:t>– that is, whether an object holds a reference to the other</a:t>
            </a:r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7F5E66-0FC1-4371-9F09-6085098A7192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/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5410200" y="1981200"/>
            <a:ext cx="3429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This </a:t>
            </a:r>
            <a:r>
              <a:rPr lang="en-US" altLang="en-US" sz="1800">
                <a:solidFill>
                  <a:srgbClr val="0070C0"/>
                </a:solidFill>
              </a:rPr>
              <a:t>one-way directed</a:t>
            </a:r>
            <a:r>
              <a:rPr lang="en-US" altLang="en-US" sz="1800"/>
              <a:t> </a:t>
            </a:r>
            <a:r>
              <a:rPr lang="en-US" altLang="en-US" sz="1800">
                <a:solidFill>
                  <a:srgbClr val="0070C0"/>
                </a:solidFill>
              </a:rPr>
              <a:t>association</a:t>
            </a:r>
            <a:r>
              <a:rPr lang="en-US" altLang="en-US" sz="1800"/>
              <a:t> indicates that an Invoice object holds a reference to a single Order object, </a:t>
            </a:r>
            <a:r>
              <a:rPr lang="en-US" altLang="en-US" sz="1800">
                <a:solidFill>
                  <a:srgbClr val="0070C0"/>
                </a:solidFill>
              </a:rPr>
              <a:t>but the </a:t>
            </a:r>
            <a:r>
              <a:rPr lang="en-US" altLang="en-US" sz="1800" b="1">
                <a:solidFill>
                  <a:srgbClr val="0070C0"/>
                </a:solidFill>
              </a:rPr>
              <a:t>Order</a:t>
            </a:r>
            <a:r>
              <a:rPr lang="en-US" altLang="en-US" sz="1800">
                <a:solidFill>
                  <a:srgbClr val="0070C0"/>
                </a:solidFill>
              </a:rPr>
              <a:t> does not hold a reference to an </a:t>
            </a:r>
            <a:r>
              <a:rPr lang="en-US" altLang="en-US" sz="1800" b="1">
                <a:solidFill>
                  <a:srgbClr val="0070C0"/>
                </a:solidFill>
              </a:rPr>
              <a:t>Invoice</a:t>
            </a:r>
            <a:r>
              <a:rPr lang="en-US" altLang="en-US" sz="180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1946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2171700"/>
            <a:ext cx="43719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Box 5"/>
          <p:cNvSpPr txBox="1">
            <a:spLocks noChangeArrowheads="1"/>
          </p:cNvSpPr>
          <p:nvPr/>
        </p:nvSpPr>
        <p:spPr bwMode="auto">
          <a:xfrm>
            <a:off x="1600200" y="3505200"/>
            <a:ext cx="28368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FF0000"/>
                </a:solidFill>
              </a:rPr>
              <a:t>Note that we’ve omitted the multiplicity</a:t>
            </a:r>
            <a:br>
              <a:rPr lang="en-US" altLang="en-US" sz="1200">
                <a:solidFill>
                  <a:srgbClr val="FF0000"/>
                </a:solidFill>
              </a:rPr>
            </a:br>
            <a:r>
              <a:rPr lang="en-US" altLang="en-US" sz="1200">
                <a:solidFill>
                  <a:srgbClr val="FF0000"/>
                </a:solidFill>
              </a:rPr>
              <a:t> here, so it’s assumed to be one-to one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i="1"/>
              <a:t>End Roles</a:t>
            </a:r>
            <a:r>
              <a:rPr lang="en-US" altLang="en-US" sz="2800"/>
              <a:t> indicate that an association is maintained via a specific attribute defined within a class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6DFDE9-D1F3-494A-8246-797941896BD0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/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4648200" y="1752600"/>
            <a:ext cx="41910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This one-to-one, one-way</a:t>
            </a:r>
            <a:r>
              <a:rPr lang="en-US" altLang="en-US" sz="1800">
                <a:solidFill>
                  <a:srgbClr val="FF0000"/>
                </a:solidFill>
              </a:rPr>
              <a:t> </a:t>
            </a:r>
            <a:r>
              <a:rPr lang="en-US" altLang="en-US" sz="1800"/>
              <a:t>association with </a:t>
            </a:r>
            <a:r>
              <a:rPr lang="en-US" altLang="en-US" sz="1800" b="1"/>
              <a:t>end role </a:t>
            </a:r>
            <a:r>
              <a:rPr lang="en-US" altLang="en-US" sz="1800" b="1">
                <a:solidFill>
                  <a:srgbClr val="FF0000"/>
                </a:solidFill>
              </a:rPr>
              <a:t>acct</a:t>
            </a:r>
            <a:r>
              <a:rPr lang="en-US" altLang="en-US" sz="1800"/>
              <a:t> indicates that an </a:t>
            </a:r>
            <a:r>
              <a:rPr lang="en-US" altLang="en-US" sz="1800" b="1"/>
              <a:t>Order</a:t>
            </a:r>
            <a:r>
              <a:rPr lang="en-US" altLang="en-US" sz="1800"/>
              <a:t> object holds a reference to a single </a:t>
            </a:r>
            <a:r>
              <a:rPr lang="en-US" altLang="en-US" sz="1800" b="1"/>
              <a:t>Account</a:t>
            </a:r>
            <a:r>
              <a:rPr lang="en-US" altLang="en-US" sz="1800"/>
              <a:t> object via a private </a:t>
            </a:r>
            <a:r>
              <a:rPr lang="en-US" altLang="en-US" sz="1800" b="1"/>
              <a:t>Account</a:t>
            </a:r>
            <a:r>
              <a:rPr lang="en-US" altLang="en-US" sz="1800"/>
              <a:t> attribute named </a:t>
            </a:r>
            <a:r>
              <a:rPr lang="en-US" altLang="en-US" sz="1800" b="1">
                <a:solidFill>
                  <a:srgbClr val="FF0000"/>
                </a:solidFill>
              </a:rPr>
              <a:t>acct</a:t>
            </a:r>
            <a:r>
              <a:rPr lang="en-US" altLang="en-US" sz="1800"/>
              <a:t>. </a:t>
            </a:r>
          </a:p>
        </p:txBody>
      </p:sp>
      <p:sp>
        <p:nvSpPr>
          <p:cNvPr id="20486" name="TextBox 10"/>
          <p:cNvSpPr txBox="1">
            <a:spLocks noChangeArrowheads="1"/>
          </p:cNvSpPr>
          <p:nvPr/>
        </p:nvSpPr>
        <p:spPr bwMode="auto">
          <a:xfrm>
            <a:off x="4800600" y="4419600"/>
            <a:ext cx="3352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Here is another way of showing the same relationship.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en-US" altLang="en-US" sz="1800">
                <a:solidFill>
                  <a:srgbClr val="0070C0"/>
                </a:solidFill>
              </a:rPr>
            </a:br>
            <a:r>
              <a:rPr lang="en-US" altLang="en-US" sz="1800">
                <a:solidFill>
                  <a:srgbClr val="0070C0"/>
                </a:solidFill>
              </a:rPr>
              <a:t>Is this more or less illustrative?</a:t>
            </a:r>
          </a:p>
        </p:txBody>
      </p:sp>
      <p:pic>
        <p:nvPicPr>
          <p:cNvPr id="2048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33575"/>
            <a:ext cx="37338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257675"/>
            <a:ext cx="38290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Box 10"/>
          <p:cNvSpPr txBox="1">
            <a:spLocks noChangeArrowheads="1"/>
          </p:cNvSpPr>
          <p:nvPr/>
        </p:nvSpPr>
        <p:spPr bwMode="auto">
          <a:xfrm>
            <a:off x="1143000" y="3065463"/>
            <a:ext cx="31892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FF0000"/>
                </a:solidFill>
              </a:rPr>
              <a:t>Note that we’ve </a:t>
            </a:r>
            <a:r>
              <a:rPr lang="en-US" altLang="en-US" sz="1200" u="sng">
                <a:solidFill>
                  <a:srgbClr val="FF0000"/>
                </a:solidFill>
              </a:rPr>
              <a:t>included</a:t>
            </a:r>
            <a:r>
              <a:rPr lang="en-US" altLang="en-US" sz="1200">
                <a:solidFill>
                  <a:srgbClr val="FF0000"/>
                </a:solidFill>
              </a:rPr>
              <a:t> the multiplicity</a:t>
            </a:r>
            <a:br>
              <a:rPr lang="en-US" altLang="en-US" sz="1200">
                <a:solidFill>
                  <a:srgbClr val="FF0000"/>
                </a:solidFill>
              </a:rPr>
            </a:br>
            <a:r>
              <a:rPr lang="en-US" altLang="en-US" sz="1200">
                <a:solidFill>
                  <a:srgbClr val="FF0000"/>
                </a:solidFill>
              </a:rPr>
              <a:t>here, but we could have omitted them since</a:t>
            </a:r>
            <a:br>
              <a:rPr lang="en-US" altLang="en-US" sz="1200">
                <a:solidFill>
                  <a:srgbClr val="FF0000"/>
                </a:solidFill>
              </a:rPr>
            </a:br>
            <a:r>
              <a:rPr lang="en-US" altLang="en-US" sz="1200">
                <a:solidFill>
                  <a:srgbClr val="FF0000"/>
                </a:solidFill>
              </a:rPr>
              <a:t>the correspondence is one-to-one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i="1"/>
              <a:t>Bi-directional navigability</a:t>
            </a:r>
            <a:endParaRPr lang="en-US" altLang="en-US" sz="2800"/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363B81-C605-4F85-86EE-0EA1C11BE117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/>
          </a:p>
        </p:txBody>
      </p:sp>
      <p:sp>
        <p:nvSpPr>
          <p:cNvPr id="21509" name="TextBox 6"/>
          <p:cNvSpPr txBox="1">
            <a:spLocks noChangeArrowheads="1"/>
          </p:cNvSpPr>
          <p:nvPr/>
        </p:nvSpPr>
        <p:spPr bwMode="auto">
          <a:xfrm>
            <a:off x="5029200" y="1524000"/>
            <a:ext cx="38862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This </a:t>
            </a:r>
            <a:r>
              <a:rPr lang="en-US" altLang="en-US" sz="1600" b="1"/>
              <a:t>bi-directional association </a:t>
            </a:r>
            <a:r>
              <a:rPr lang="en-US" altLang="en-US" sz="1600"/>
              <a:t>indicates that an </a:t>
            </a:r>
            <a:r>
              <a:rPr lang="en-US" altLang="en-US" sz="1600" b="1"/>
              <a:t>Order</a:t>
            </a:r>
            <a:r>
              <a:rPr lang="en-US" altLang="en-US" sz="1600"/>
              <a:t> object holds a reference to a single </a:t>
            </a:r>
            <a:r>
              <a:rPr lang="en-US" altLang="en-US" sz="1600" b="1"/>
              <a:t>Account</a:t>
            </a:r>
            <a:r>
              <a:rPr lang="en-US" altLang="en-US" sz="1600"/>
              <a:t> object via a private </a:t>
            </a:r>
            <a:r>
              <a:rPr lang="en-US" altLang="en-US" sz="1600" b="1"/>
              <a:t>Account</a:t>
            </a:r>
            <a:r>
              <a:rPr lang="en-US" altLang="en-US" sz="1600"/>
              <a:t> attribute named </a:t>
            </a:r>
            <a:r>
              <a:rPr lang="en-US" altLang="en-US" sz="1600" b="1">
                <a:solidFill>
                  <a:srgbClr val="FF0000"/>
                </a:solidFill>
              </a:rPr>
              <a:t>acct</a:t>
            </a:r>
            <a:r>
              <a:rPr lang="en-US" altLang="en-US" sz="1600"/>
              <a:t>, and that an </a:t>
            </a:r>
            <a:r>
              <a:rPr lang="en-US" altLang="en-US" sz="1600" b="1"/>
              <a:t>Account</a:t>
            </a:r>
            <a:r>
              <a:rPr lang="en-US" altLang="en-US" sz="1600"/>
              <a:t> object holds a reference to a single </a:t>
            </a:r>
            <a:r>
              <a:rPr lang="en-US" altLang="en-US" sz="1600" b="1"/>
              <a:t>Order</a:t>
            </a:r>
            <a:r>
              <a:rPr lang="en-US" altLang="en-US" sz="1600"/>
              <a:t> object via a private </a:t>
            </a:r>
            <a:r>
              <a:rPr lang="en-US" altLang="en-US" sz="1600" b="1"/>
              <a:t>Order</a:t>
            </a:r>
            <a:r>
              <a:rPr lang="en-US" altLang="en-US" sz="1600"/>
              <a:t> attribute named </a:t>
            </a:r>
            <a:r>
              <a:rPr lang="en-US" altLang="en-US" sz="1600" b="1">
                <a:solidFill>
                  <a:srgbClr val="FF0000"/>
                </a:solidFill>
              </a:rPr>
              <a:t>ord</a:t>
            </a:r>
            <a:r>
              <a:rPr lang="en-US" altLang="en-US" sz="1600"/>
              <a:t>.</a:t>
            </a:r>
            <a:br>
              <a:rPr lang="en-US" altLang="en-US" sz="1600"/>
            </a:br>
            <a:br>
              <a:rPr lang="en-US" altLang="en-US" sz="1600"/>
            </a:br>
            <a:endParaRPr lang="en-US" altLang="en-US" sz="16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However, it is always best to avoid bi-directional associations, and instead to use two uni-directional arrows to illustrate this relationship.</a:t>
            </a:r>
          </a:p>
        </p:txBody>
      </p:sp>
      <p:pic>
        <p:nvPicPr>
          <p:cNvPr id="2151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3" y="1676400"/>
            <a:ext cx="39338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3962400"/>
            <a:ext cx="3886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TextBox 10"/>
          <p:cNvSpPr txBox="1">
            <a:spLocks noChangeArrowheads="1"/>
          </p:cNvSpPr>
          <p:nvPr/>
        </p:nvSpPr>
        <p:spPr bwMode="auto">
          <a:xfrm>
            <a:off x="1143000" y="5100638"/>
            <a:ext cx="28797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FF0000"/>
                </a:solidFill>
              </a:rPr>
              <a:t>Note that we’ve omitted the multiplicity</a:t>
            </a:r>
            <a:br>
              <a:rPr lang="en-US" altLang="en-US" sz="1200">
                <a:solidFill>
                  <a:srgbClr val="FF0000"/>
                </a:solidFill>
              </a:rPr>
            </a:br>
            <a:r>
              <a:rPr lang="en-US" altLang="en-US" sz="1200">
                <a:solidFill>
                  <a:srgbClr val="FF0000"/>
                </a:solidFill>
              </a:rPr>
              <a:t>here, so it’s assumed to be one-to one.</a:t>
            </a:r>
          </a:p>
          <a:p>
            <a:pPr eaLnBrk="1" hangingPunct="1"/>
            <a:endParaRPr lang="en-US" altLang="en-US" sz="120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1200">
                <a:solidFill>
                  <a:srgbClr val="FF0000"/>
                </a:solidFill>
              </a:rPr>
              <a:t>It also reduces clutter.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An Association can be </a:t>
            </a:r>
            <a:r>
              <a:rPr lang="en-US" altLang="en-US" sz="2800" u="sng"/>
              <a:t>labeled</a:t>
            </a:r>
            <a:r>
              <a:rPr lang="en-US" altLang="en-US" sz="2800"/>
              <a:t> to indicate the nature of the relationship</a:t>
            </a:r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965DEE-91B8-44C6-920A-079F48429CAA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/>
          </a:p>
        </p:txBody>
      </p:sp>
      <p:pic>
        <p:nvPicPr>
          <p:cNvPr id="22533" name="Picture 9" descr="PersonHous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0"/>
            <a:ext cx="6299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838200" y="4572000"/>
            <a:ext cx="7239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This diagram can be read as follows: “A </a:t>
            </a:r>
            <a:r>
              <a:rPr lang="en-US" altLang="en-US" sz="1800" b="1"/>
              <a:t>Person</a:t>
            </a:r>
            <a:r>
              <a:rPr lang="en-US" altLang="en-US" sz="1800"/>
              <a:t> </a:t>
            </a:r>
            <a:r>
              <a:rPr lang="en-US" altLang="en-US" sz="1800" u="sng"/>
              <a:t>lives in </a:t>
            </a:r>
            <a:r>
              <a:rPr lang="en-US" altLang="en-US" sz="1800"/>
              <a:t>a </a:t>
            </a:r>
            <a:r>
              <a:rPr lang="en-US" altLang="en-US" sz="1800" b="1"/>
              <a:t>House</a:t>
            </a:r>
            <a:r>
              <a:rPr lang="en-US" altLang="en-US" sz="1800"/>
              <a:t>, which the </a:t>
            </a:r>
            <a:r>
              <a:rPr lang="en-US" altLang="en-US" sz="1800" b="1"/>
              <a:t>Person</a:t>
            </a:r>
            <a:r>
              <a:rPr lang="en-US" altLang="en-US" sz="1800"/>
              <a:t> refers to as </a:t>
            </a:r>
            <a:r>
              <a:rPr lang="en-US" altLang="en-US" sz="1800" u="sng"/>
              <a:t>home</a:t>
            </a:r>
            <a:r>
              <a:rPr lang="en-US" altLang="en-US" sz="1800"/>
              <a:t>”.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860425" y="5334000"/>
            <a:ext cx="71421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FF0000"/>
                </a:solidFill>
              </a:rPr>
              <a:t>Again, we’ve omitted the multiplicity here, so it’s assumed to be one-to one.</a:t>
            </a:r>
          </a:p>
          <a:p>
            <a:pPr eaLnBrk="1" hangingPunct="1"/>
            <a:endParaRPr lang="en-US" altLang="en-US" sz="120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1200">
                <a:solidFill>
                  <a:srgbClr val="FF0000"/>
                </a:solidFill>
              </a:rPr>
              <a:t>It also reduces clutter.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543800" cy="1371600"/>
          </a:xfrm>
        </p:spPr>
        <p:txBody>
          <a:bodyPr/>
          <a:lstStyle/>
          <a:p>
            <a:r>
              <a:rPr lang="en-US" altLang="en-US" sz="2400" dirty="0"/>
              <a:t>Remember UML Class Diagrams from SE1021 and CS2852?</a:t>
            </a:r>
            <a:br>
              <a:rPr lang="en-US" altLang="en-US" sz="2400" dirty="0"/>
            </a:br>
            <a:endParaRPr lang="en-US" altLang="en-US" sz="2000" b="0" dirty="0"/>
          </a:p>
        </p:txBody>
      </p:sp>
      <p:sp>
        <p:nvSpPr>
          <p:cNvPr id="512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98D9B55-59DE-47BD-B424-C0C6BEB7072D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/>
          </a:p>
        </p:txBody>
      </p:sp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381000" y="2286000"/>
            <a:ext cx="212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What does a Class</a:t>
            </a:r>
            <a:br>
              <a:rPr lang="en-US" altLang="en-US" sz="1800">
                <a:solidFill>
                  <a:srgbClr val="FF0000"/>
                </a:solidFill>
              </a:rPr>
            </a:br>
            <a:r>
              <a:rPr lang="en-US" altLang="en-US" sz="1800">
                <a:solidFill>
                  <a:srgbClr val="FF0000"/>
                </a:solidFill>
              </a:rPr>
              <a:t>diagram illustrate?</a:t>
            </a:r>
          </a:p>
        </p:txBody>
      </p:sp>
      <p:graphicFrame>
        <p:nvGraphicFramePr>
          <p:cNvPr id="5126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971800" y="1219200"/>
          <a:ext cx="4860925" cy="419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Visio" r:id="rId3" imgW="2235708" imgH="1928774" progId="Visio.Drawing.6">
                  <p:embed/>
                </p:oleObj>
              </mc:Choice>
              <mc:Fallback>
                <p:oleObj name="Visio" r:id="rId3" imgW="2235708" imgH="1928774" progId="Visio.Drawing.6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219200"/>
                        <a:ext cx="4860925" cy="419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Associations can indicate various degrees of multiplicity</a:t>
            </a:r>
          </a:p>
        </p:txBody>
      </p:sp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A1FE2F-5776-4822-A188-EC2E4E04C5EA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/>
          </a:p>
        </p:txBody>
      </p:sp>
      <p:sp>
        <p:nvSpPr>
          <p:cNvPr id="23557" name="TextBox 6"/>
          <p:cNvSpPr txBox="1">
            <a:spLocks noChangeArrowheads="1"/>
          </p:cNvSpPr>
          <p:nvPr/>
        </p:nvSpPr>
        <p:spPr bwMode="auto">
          <a:xfrm>
            <a:off x="5867400" y="1981200"/>
            <a:ext cx="2971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This Association indicates that for every </a:t>
            </a:r>
            <a:r>
              <a:rPr lang="en-US" altLang="en-US" sz="1800" b="1"/>
              <a:t>Order</a:t>
            </a:r>
            <a:r>
              <a:rPr lang="en-US" altLang="en-US" sz="1800"/>
              <a:t> object, there is </a:t>
            </a:r>
            <a:r>
              <a:rPr lang="en-US" altLang="en-US" sz="1800" u="sng"/>
              <a:t>at least one </a:t>
            </a:r>
            <a:r>
              <a:rPr lang="en-US" altLang="en-US" sz="1800"/>
              <a:t>corresponding </a:t>
            </a:r>
            <a:r>
              <a:rPr lang="en-US" altLang="en-US" sz="1800" b="1"/>
              <a:t>Entry</a:t>
            </a:r>
            <a:r>
              <a:rPr lang="en-US" altLang="en-US" sz="1800"/>
              <a:t> object.</a:t>
            </a:r>
          </a:p>
        </p:txBody>
      </p:sp>
      <p:sp>
        <p:nvSpPr>
          <p:cNvPr id="23558" name="TextBox 8"/>
          <p:cNvSpPr txBox="1">
            <a:spLocks noChangeArrowheads="1"/>
          </p:cNvSpPr>
          <p:nvPr/>
        </p:nvSpPr>
        <p:spPr bwMode="auto">
          <a:xfrm>
            <a:off x="5867400" y="4191000"/>
            <a:ext cx="3048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Here, </a:t>
            </a:r>
            <a:r>
              <a:rPr lang="en-US" altLang="en-US" sz="1800" u="sng"/>
              <a:t>any number </a:t>
            </a:r>
            <a:r>
              <a:rPr lang="en-US" altLang="en-US" sz="1800"/>
              <a:t>(including zero) of </a:t>
            </a:r>
            <a:r>
              <a:rPr lang="en-US" altLang="en-US" sz="1800" b="1"/>
              <a:t>Entry</a:t>
            </a:r>
            <a:r>
              <a:rPr lang="en-US" altLang="en-US" sz="1800"/>
              <a:t> objects correspond to each </a:t>
            </a:r>
            <a:r>
              <a:rPr lang="en-US" altLang="en-US" sz="1800" b="1"/>
              <a:t>Order</a:t>
            </a:r>
            <a:r>
              <a:rPr lang="en-US" altLang="en-US" sz="1800"/>
              <a:t> object</a:t>
            </a:r>
          </a:p>
        </p:txBody>
      </p:sp>
      <p:pic>
        <p:nvPicPr>
          <p:cNvPr id="2355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1905000"/>
            <a:ext cx="44005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0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3775075"/>
            <a:ext cx="423862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1" name="TextBox 13"/>
          <p:cNvSpPr txBox="1">
            <a:spLocks noChangeArrowheads="1"/>
          </p:cNvSpPr>
          <p:nvPr/>
        </p:nvSpPr>
        <p:spPr bwMode="auto">
          <a:xfrm>
            <a:off x="852488" y="5229225"/>
            <a:ext cx="41560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FF0000"/>
                </a:solidFill>
              </a:rPr>
              <a:t>We can omit the 1 next to the Order class to reduce clutter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Associations with multiplicity &gt;1 implies that a reference is a </a:t>
            </a:r>
            <a:r>
              <a:rPr lang="en-US" altLang="en-US" sz="2800" i="1"/>
              <a:t>collection</a:t>
            </a:r>
            <a:r>
              <a:rPr lang="en-US" altLang="en-US" sz="2800"/>
              <a:t> of objects</a:t>
            </a:r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7AD18B-6900-4105-A094-C6BCA5D4B875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/>
          </a:p>
        </p:txBody>
      </p:sp>
      <p:sp>
        <p:nvSpPr>
          <p:cNvPr id="24581" name="TextBox 6"/>
          <p:cNvSpPr txBox="1">
            <a:spLocks noChangeArrowheads="1"/>
          </p:cNvSpPr>
          <p:nvPr/>
        </p:nvSpPr>
        <p:spPr bwMode="auto">
          <a:xfrm>
            <a:off x="4953000" y="1752600"/>
            <a:ext cx="3886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This one-way association indicates that an </a:t>
            </a:r>
            <a:r>
              <a:rPr lang="en-US" altLang="en-US" sz="1800" b="1"/>
              <a:t>Order</a:t>
            </a:r>
            <a:r>
              <a:rPr lang="en-US" altLang="en-US" sz="1800"/>
              <a:t> object holds a reference to a </a:t>
            </a:r>
            <a:r>
              <a:rPr lang="en-US" altLang="en-US" sz="1800" b="1" u="sng"/>
              <a:t>collection</a:t>
            </a:r>
            <a:r>
              <a:rPr lang="en-US" altLang="en-US" sz="1800"/>
              <a:t> of zero or more </a:t>
            </a:r>
            <a:r>
              <a:rPr lang="en-US" altLang="en-US" sz="1800" b="1"/>
              <a:t>Entry</a:t>
            </a:r>
            <a:r>
              <a:rPr lang="en-US" altLang="en-US" sz="1800"/>
              <a:t> objects via a private attribute named </a:t>
            </a:r>
            <a:r>
              <a:rPr lang="en-US" altLang="en-US" sz="1800" b="1" u="sng"/>
              <a:t>items</a:t>
            </a:r>
            <a:r>
              <a:rPr lang="en-US" altLang="en-US" sz="180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However, the type of collection is not specified here.</a:t>
            </a:r>
          </a:p>
        </p:txBody>
      </p:sp>
      <p:sp>
        <p:nvSpPr>
          <p:cNvPr id="24582" name="TextBox 10"/>
          <p:cNvSpPr txBox="1">
            <a:spLocks noChangeArrowheads="1"/>
          </p:cNvSpPr>
          <p:nvPr/>
        </p:nvSpPr>
        <p:spPr bwMode="auto">
          <a:xfrm>
            <a:off x="4953000" y="4495800"/>
            <a:ext cx="3352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The same association, where the collection is explicit. However, this approach is not preferred.</a:t>
            </a:r>
          </a:p>
        </p:txBody>
      </p:sp>
      <p:pic>
        <p:nvPicPr>
          <p:cNvPr id="2458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95488"/>
            <a:ext cx="390525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232275"/>
            <a:ext cx="37719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Good UML Class Diagram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11662"/>
          </a:xfrm>
        </p:spPr>
        <p:txBody>
          <a:bodyPr/>
          <a:lstStyle/>
          <a:p>
            <a:pPr>
              <a:defRPr/>
            </a:pPr>
            <a:r>
              <a:rPr lang="en-US" dirty="0"/>
              <a:t>Consider the following code: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Student {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String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String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private Date birthdate;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String major;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private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id;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private double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private List&lt;Course&gt; courses;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rgbClr val="FF0000"/>
                </a:solidFill>
              </a:rPr>
              <a:t>What does the UML class diagram look like?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rgbClr val="FF0000"/>
                </a:solidFill>
              </a:rPr>
              <a:t>Which class(</a:t>
            </a:r>
            <a:r>
              <a:rPr lang="en-US" sz="2000" dirty="0" err="1">
                <a:solidFill>
                  <a:srgbClr val="FF0000"/>
                </a:solidFill>
              </a:rPr>
              <a:t>es</a:t>
            </a:r>
            <a:r>
              <a:rPr lang="en-US" sz="2000" dirty="0">
                <a:solidFill>
                  <a:srgbClr val="FF0000"/>
                </a:solidFill>
              </a:rPr>
              <a:t>) should be explicitly shown? Why?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rgbClr val="FF0000"/>
                </a:solidFill>
              </a:rPr>
              <a:t>Which class(</a:t>
            </a:r>
            <a:r>
              <a:rPr lang="en-US" sz="2000" dirty="0" err="1">
                <a:solidFill>
                  <a:srgbClr val="FF0000"/>
                </a:solidFill>
              </a:rPr>
              <a:t>es</a:t>
            </a:r>
            <a:r>
              <a:rPr lang="en-US" sz="2000" dirty="0">
                <a:solidFill>
                  <a:srgbClr val="FF0000"/>
                </a:solidFill>
              </a:rPr>
              <a:t>) should appear as attributes? Why?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SE-2030</a:t>
            </a: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D0EE8D-8DC3-421C-9FF3-E5A05A63871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19100" y="325438"/>
            <a:ext cx="7543800" cy="1295400"/>
          </a:xfrm>
        </p:spPr>
        <p:txBody>
          <a:bodyPr/>
          <a:lstStyle/>
          <a:p>
            <a:br>
              <a:rPr lang="en-US" altLang="en-US" sz="2800" i="1"/>
            </a:br>
            <a:br>
              <a:rPr lang="en-US" altLang="en-US" sz="2800" i="1"/>
            </a:br>
            <a:r>
              <a:rPr lang="en-US" altLang="en-US" sz="2400" i="1">
                <a:solidFill>
                  <a:srgbClr val="FF0000"/>
                </a:solidFill>
              </a:rPr>
              <a:t>Advanced Associations:</a:t>
            </a:r>
            <a:br>
              <a:rPr lang="en-US" altLang="en-US" sz="2400" i="1"/>
            </a:br>
            <a:r>
              <a:rPr lang="en-US" altLang="en-US" sz="2400" i="1" u="sng"/>
              <a:t>Containment</a:t>
            </a:r>
            <a:r>
              <a:rPr lang="en-US" altLang="en-US" sz="2400" i="1"/>
              <a:t> (aka </a:t>
            </a:r>
            <a:r>
              <a:rPr lang="en-US" altLang="en-US" sz="2400" i="1" u="sng"/>
              <a:t>Shared Aggregation</a:t>
            </a:r>
            <a:r>
              <a:rPr lang="en-US" altLang="en-US" sz="2400" i="1"/>
              <a:t>) </a:t>
            </a:r>
            <a:r>
              <a:rPr lang="en-US" altLang="en-US" sz="2400"/>
              <a:t>is a form of an association that indicates a </a:t>
            </a:r>
            <a:r>
              <a:rPr lang="en-US" altLang="en-US" sz="2400" u="sng"/>
              <a:t>whole-part </a:t>
            </a:r>
            <a:r>
              <a:rPr lang="en-US" altLang="en-US" sz="2400"/>
              <a:t>relationship.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8C3C26-9A94-47E9-9791-53F71B76D367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000"/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342900" y="2741613"/>
            <a:ext cx="8458200" cy="313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Containment </a:t>
            </a:r>
            <a:r>
              <a:rPr lang="en-US" altLang="en-US" sz="1800"/>
              <a:t>indicates that an Invoice is logically comprised of an Order part (one, in this case). </a:t>
            </a:r>
            <a:r>
              <a:rPr lang="en-US" altLang="en-US" sz="1800" u="sng"/>
              <a:t>It does not make sense for Invoice object to exist independently of the Order object, because an Invoice always must contain an Order.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However, the </a:t>
            </a:r>
            <a:r>
              <a:rPr lang="en-US" altLang="en-US" sz="1800" u="sng">
                <a:solidFill>
                  <a:srgbClr val="0070C0"/>
                </a:solidFill>
              </a:rPr>
              <a:t>Order can exist without the Invoice</a:t>
            </a:r>
            <a:r>
              <a:rPr lang="en-US" altLang="en-US" sz="1800">
                <a:solidFill>
                  <a:srgbClr val="0070C0"/>
                </a:solidFill>
              </a:rPr>
              <a:t>. That is, if the Invoice object is deleted, the Order can still exist (maybe it can be fulfilled free of charge).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70C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Some believe that it is not necessary to indicate Containment/Shared Aggregation, and that more general directed Association is sufficient.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pic>
        <p:nvPicPr>
          <p:cNvPr id="2663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1524000"/>
            <a:ext cx="46386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33400" y="366713"/>
            <a:ext cx="7543800" cy="1295400"/>
          </a:xfrm>
        </p:spPr>
        <p:txBody>
          <a:bodyPr/>
          <a:lstStyle/>
          <a:p>
            <a:r>
              <a:rPr lang="en-US" altLang="en-US" sz="2400" i="1">
                <a:solidFill>
                  <a:srgbClr val="FF0000"/>
                </a:solidFill>
              </a:rPr>
              <a:t>Another Advanced Association: </a:t>
            </a:r>
            <a:br>
              <a:rPr lang="en-US" altLang="en-US" sz="2400" i="1"/>
            </a:br>
            <a:r>
              <a:rPr lang="en-US" altLang="en-US" sz="2400" i="1"/>
              <a:t>Composition </a:t>
            </a:r>
            <a:r>
              <a:rPr lang="en-US" altLang="en-US" sz="2400"/>
              <a:t>(or </a:t>
            </a:r>
            <a:r>
              <a:rPr lang="en-US" altLang="en-US" sz="2400" i="1"/>
              <a:t>Composite Aggregation</a:t>
            </a:r>
            <a:r>
              <a:rPr lang="en-US" altLang="en-US" sz="2400"/>
              <a:t>)</a:t>
            </a:r>
            <a:r>
              <a:rPr lang="en-US" altLang="en-US" sz="2400" i="1"/>
              <a:t> </a:t>
            </a:r>
            <a:r>
              <a:rPr lang="en-US" altLang="en-US" sz="2400"/>
              <a:t>is a </a:t>
            </a:r>
            <a:r>
              <a:rPr lang="en-US" altLang="en-US" sz="2400" u="sng"/>
              <a:t>stronger</a:t>
            </a:r>
            <a:r>
              <a:rPr lang="en-US" altLang="en-US" sz="2400"/>
              <a:t> form of aggregation that implies a whole-part relationship and </a:t>
            </a:r>
            <a:r>
              <a:rPr lang="en-US" altLang="en-US" sz="2400" u="sng"/>
              <a:t>lifetime</a:t>
            </a:r>
            <a:r>
              <a:rPr lang="en-US" altLang="en-US" sz="2400"/>
              <a:t> of the parts</a:t>
            </a:r>
            <a:endParaRPr lang="en-US" altLang="en-US" sz="2400" u="sng"/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2EDB24-2388-49C5-880F-7EB8094BA76B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000"/>
          </a:p>
        </p:txBody>
      </p:sp>
      <p:sp>
        <p:nvSpPr>
          <p:cNvPr id="27652" name="TextBox 6"/>
          <p:cNvSpPr txBox="1">
            <a:spLocks noChangeArrowheads="1"/>
          </p:cNvSpPr>
          <p:nvPr/>
        </p:nvSpPr>
        <p:spPr bwMode="auto">
          <a:xfrm>
            <a:off x="647700" y="3635375"/>
            <a:ext cx="7315200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Composition implies that an Order is comprised of Entry parts (an Order logically does not exist without any Entry objects), and that the Entry objects </a:t>
            </a:r>
            <a:r>
              <a:rPr lang="en-US" altLang="en-US" sz="1800" u="sng"/>
              <a:t>cannot exist independently of the Order object</a:t>
            </a:r>
            <a:r>
              <a:rPr lang="en-US" altLang="en-US" sz="1800"/>
              <a:t>; that is, the Order </a:t>
            </a:r>
            <a:r>
              <a:rPr lang="en-US" altLang="en-US" sz="1800" u="sng"/>
              <a:t>exclusively</a:t>
            </a:r>
            <a:r>
              <a:rPr lang="en-US" altLang="en-US" sz="1800"/>
              <a:t> owns the Entry objects.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The lifetime of the Entry objects is controlled by the Order object. If the Order is deleted, all the Entries are deleted as well.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Again, some believe that it is not necessary to indicate Compostion/Composite Aggregation, and that more general directed Association is sufficient.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70C0"/>
              </a:solidFill>
            </a:endParaRPr>
          </a:p>
        </p:txBody>
      </p:sp>
      <p:pic>
        <p:nvPicPr>
          <p:cNvPr id="2765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19300"/>
            <a:ext cx="566737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543800" cy="1295400"/>
          </a:xfrm>
        </p:spPr>
        <p:txBody>
          <a:bodyPr/>
          <a:lstStyle/>
          <a:p>
            <a:r>
              <a:rPr lang="en-US" altLang="en-US" sz="3200">
                <a:solidFill>
                  <a:srgbClr val="FF0000"/>
                </a:solidFill>
              </a:rPr>
              <a:t>If a Composition is deleted, all of its parts are deleted with it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A component (part instance) can be included in a maximum of one Composition at a time.</a:t>
            </a:r>
          </a:p>
          <a:p>
            <a:r>
              <a:rPr lang="en-US" altLang="en-US" sz="2400"/>
              <a:t>A part can be individually removed from a Composition without having to delete the entire Composition.</a:t>
            </a:r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Dr. Mark L. Hornick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47A6A3-F5A2-45AF-8E92-B82C095E4381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000"/>
          </a:p>
        </p:txBody>
      </p:sp>
      <p:pic>
        <p:nvPicPr>
          <p:cNvPr id="286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29000"/>
            <a:ext cx="57150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Inconsistent terminology between strict UML and EA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4648200" cy="4411662"/>
          </a:xfrm>
        </p:spPr>
        <p:txBody>
          <a:bodyPr/>
          <a:lstStyle/>
          <a:p>
            <a:r>
              <a:rPr lang="en-US" altLang="en-US" sz="2400" b="1"/>
              <a:t>UML Containment</a:t>
            </a:r>
          </a:p>
          <a:p>
            <a:pPr lvl="1"/>
            <a:r>
              <a:rPr lang="en-US" altLang="en-US" sz="2000"/>
              <a:t>A is composed of B; B can exist without A</a:t>
            </a:r>
          </a:p>
          <a:p>
            <a:pPr lvl="1"/>
            <a:r>
              <a:rPr lang="en-US" altLang="en-US" sz="2000">
                <a:solidFill>
                  <a:srgbClr val="0070C0"/>
                </a:solidFill>
              </a:rPr>
              <a:t>EA refers to this as </a:t>
            </a:r>
            <a:r>
              <a:rPr lang="en-US" altLang="en-US" sz="2000" b="1">
                <a:solidFill>
                  <a:srgbClr val="0070C0"/>
                </a:solidFill>
              </a:rPr>
              <a:t>Shared Aggregation</a:t>
            </a:r>
            <a:br>
              <a:rPr lang="en-US" altLang="en-US" sz="2000" b="1">
                <a:solidFill>
                  <a:srgbClr val="0070C0"/>
                </a:solidFill>
              </a:rPr>
            </a:br>
            <a:br>
              <a:rPr lang="en-US" altLang="en-US" sz="2000" b="1">
                <a:solidFill>
                  <a:srgbClr val="0070C0"/>
                </a:solidFill>
              </a:rPr>
            </a:br>
            <a:endParaRPr lang="en-US" altLang="en-US" sz="2000" b="1">
              <a:solidFill>
                <a:srgbClr val="0070C0"/>
              </a:solidFill>
            </a:endParaRPr>
          </a:p>
          <a:p>
            <a:r>
              <a:rPr lang="en-US" altLang="en-US" sz="2400" b="1"/>
              <a:t>UML Composition</a:t>
            </a:r>
            <a:endParaRPr lang="en-US" altLang="en-US" sz="2400"/>
          </a:p>
          <a:p>
            <a:pPr lvl="1"/>
            <a:r>
              <a:rPr lang="en-US" altLang="en-US" sz="1800"/>
              <a:t>A is composed of B; B cannot exist without A</a:t>
            </a:r>
          </a:p>
          <a:p>
            <a:pPr lvl="1"/>
            <a:r>
              <a:rPr lang="en-US" altLang="en-US" sz="1800" i="1">
                <a:solidFill>
                  <a:srgbClr val="0070C0"/>
                </a:solidFill>
              </a:rPr>
              <a:t>EA refers to this as </a:t>
            </a:r>
            <a:r>
              <a:rPr lang="en-US" altLang="en-US" sz="1800" b="1" i="1">
                <a:solidFill>
                  <a:srgbClr val="0070C0"/>
                </a:solidFill>
              </a:rPr>
              <a:t>Composite Aggregation</a:t>
            </a:r>
          </a:p>
          <a:p>
            <a:pPr lvl="1"/>
            <a:endParaRPr lang="en-US" altLang="en-US" sz="1800" b="1" i="1">
              <a:solidFill>
                <a:srgbClr val="0070C0"/>
              </a:solidFill>
            </a:endParaRPr>
          </a:p>
          <a:p>
            <a:pPr lvl="2"/>
            <a:endParaRPr lang="en-US" altLang="en-US" sz="2000"/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DCC200-D7C6-4432-B724-B5B03175AAA5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000"/>
          </a:p>
        </p:txBody>
      </p:sp>
      <p:pic>
        <p:nvPicPr>
          <p:cNvPr id="2970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524000"/>
            <a:ext cx="375285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 bwMode="auto">
          <a:xfrm>
            <a:off x="3352800" y="3276600"/>
            <a:ext cx="4343400" cy="9144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 bwMode="auto">
          <a:xfrm flipV="1">
            <a:off x="4572000" y="4343400"/>
            <a:ext cx="3200400" cy="9906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ABC5-1D71-4498-AF8E-726BB0B5F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see parameter names and types in EA13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8397D-5884-49C5-A1AE-8F5C48780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Right click on the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Properties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Show Parameter Detail</a:t>
            </a:r>
          </a:p>
          <a:p>
            <a:pPr marL="863600" lvl="1" indent="-514350">
              <a:buFont typeface="+mj-lt"/>
              <a:buAutoNum type="arabicPeriod"/>
            </a:pPr>
            <a:r>
              <a:rPr lang="en-US" dirty="0"/>
              <a:t>Full details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Hit OK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A9531D-2222-492E-BA6C-C39EEBF48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9F7C5-38AA-4AA1-8733-877435798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CAD052-7FDC-46AB-B175-3A423F8B797E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261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UML Review:</a:t>
            </a:r>
            <a:br>
              <a:rPr lang="en-US" altLang="en-US"/>
            </a:br>
            <a:r>
              <a:rPr lang="en-US" altLang="en-US"/>
              <a:t>Class diagrams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148137"/>
          </a:xfrm>
        </p:spPr>
        <p:txBody>
          <a:bodyPr/>
          <a:lstStyle/>
          <a:p>
            <a:r>
              <a:rPr lang="en-US" altLang="en-US" sz="2400"/>
              <a:t>A UML Class Diagram represents classes and their </a:t>
            </a:r>
            <a:r>
              <a:rPr lang="en-US" altLang="en-US" sz="2400" u="sng"/>
              <a:t>relationships</a:t>
            </a:r>
            <a:r>
              <a:rPr lang="en-US" altLang="en-US" sz="2400"/>
              <a:t> to one another</a:t>
            </a:r>
          </a:p>
          <a:p>
            <a:pPr lvl="1"/>
            <a:r>
              <a:rPr lang="en-US" altLang="en-US" sz="2000"/>
              <a:t>UML is not specific to any language</a:t>
            </a:r>
          </a:p>
          <a:p>
            <a:pPr lvl="1"/>
            <a:r>
              <a:rPr lang="en-US" altLang="en-US" sz="2000"/>
              <a:t>The name of the class </a:t>
            </a:r>
            <a:r>
              <a:rPr lang="en-US" altLang="en-US" sz="2000" b="1"/>
              <a:t>always</a:t>
            </a:r>
            <a:r>
              <a:rPr lang="en-US" altLang="en-US" sz="2000"/>
              <a:t> appears at the top of a Class Diagram rectangle</a:t>
            </a:r>
          </a:p>
          <a:p>
            <a:pPr lvl="1"/>
            <a:endParaRPr lang="en-US" altLang="en-US" sz="2000"/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570881-7A95-4A5C-87C0-B8DFB120841D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/>
          </a:p>
        </p:txBody>
      </p:sp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1676400" y="4724400"/>
            <a:ext cx="11430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Account</a:t>
            </a:r>
          </a:p>
        </p:txBody>
      </p:sp>
      <p:sp>
        <p:nvSpPr>
          <p:cNvPr id="6151" name="TextBox 12"/>
          <p:cNvSpPr txBox="1">
            <a:spLocks noChangeArrowheads="1"/>
          </p:cNvSpPr>
          <p:nvPr/>
        </p:nvSpPr>
        <p:spPr bwMode="auto">
          <a:xfrm>
            <a:off x="4038600" y="4572000"/>
            <a:ext cx="32004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public class Account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}</a:t>
            </a:r>
          </a:p>
        </p:txBody>
      </p:sp>
      <p:cxnSp>
        <p:nvCxnSpPr>
          <p:cNvPr id="6152" name="Straight Arrow Connector 15"/>
          <p:cNvCxnSpPr>
            <a:cxnSpLocks noChangeShapeType="1"/>
          </p:cNvCxnSpPr>
          <p:nvPr/>
        </p:nvCxnSpPr>
        <p:spPr bwMode="auto">
          <a:xfrm>
            <a:off x="2895600" y="4953000"/>
            <a:ext cx="1066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diagrams:</a:t>
            </a:r>
            <a:br>
              <a:rPr lang="en-US" altLang="en-US"/>
            </a:br>
            <a:r>
              <a:rPr lang="en-US" altLang="en-US"/>
              <a:t>Attributes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148137"/>
          </a:xfrm>
        </p:spPr>
        <p:txBody>
          <a:bodyPr/>
          <a:lstStyle/>
          <a:p>
            <a:r>
              <a:rPr lang="en-US" altLang="en-US" sz="2400" dirty="0"/>
              <a:t>A Class Diagram can also show class </a:t>
            </a:r>
            <a:r>
              <a:rPr lang="en-US" altLang="en-US" sz="2400" i="1" dirty="0"/>
              <a:t>attributes </a:t>
            </a:r>
            <a:r>
              <a:rPr lang="en-US" altLang="en-US" sz="2400" dirty="0"/>
              <a:t>or </a:t>
            </a:r>
            <a:r>
              <a:rPr lang="en-US" altLang="en-US" sz="2400" i="1" dirty="0"/>
              <a:t>fields</a:t>
            </a:r>
          </a:p>
          <a:p>
            <a:pPr lvl="1"/>
            <a:r>
              <a:rPr lang="en-US" altLang="en-US" sz="2000" dirty="0"/>
              <a:t>Syntax: [visibility] &lt;</a:t>
            </a:r>
            <a:r>
              <a:rPr lang="en-US" altLang="en-US" sz="2000" dirty="0" err="1"/>
              <a:t>attr_name</a:t>
            </a:r>
            <a:r>
              <a:rPr lang="en-US" altLang="en-US" sz="2000" dirty="0"/>
              <a:t>&gt; [ : &lt;type&gt; [=</a:t>
            </a:r>
            <a:r>
              <a:rPr lang="en-US" altLang="en-US" sz="2000" dirty="0" err="1"/>
              <a:t>default_value</a:t>
            </a:r>
            <a:r>
              <a:rPr lang="en-US" altLang="en-US" sz="2000" dirty="0"/>
              <a:t>] ]</a:t>
            </a:r>
          </a:p>
          <a:p>
            <a:pPr lvl="1"/>
            <a:r>
              <a:rPr lang="en-US" altLang="en-US" sz="2000" dirty="0"/>
              <a:t>Note: The </a:t>
            </a:r>
            <a:r>
              <a:rPr lang="en-US" altLang="en-US" sz="2000" b="1" dirty="0"/>
              <a:t>static</a:t>
            </a:r>
            <a:r>
              <a:rPr lang="en-US" altLang="en-US" sz="2000" dirty="0"/>
              <a:t> specification may be illustrated with </a:t>
            </a:r>
            <a:r>
              <a:rPr lang="en-US" altLang="en-US" sz="2000"/>
              <a:t>an </a:t>
            </a:r>
            <a:r>
              <a:rPr lang="en-US" altLang="en-US" sz="2000" u="sng"/>
              <a:t>underscore</a:t>
            </a:r>
            <a:endParaRPr lang="en-US" altLang="en-US" sz="2000" i="1" dirty="0"/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FA68D7-93FE-4F77-B3F0-41B3A22053D1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  <p:sp>
        <p:nvSpPr>
          <p:cNvPr id="7174" name="Rectangle 11"/>
          <p:cNvSpPr>
            <a:spLocks noChangeArrowheads="1"/>
          </p:cNvSpPr>
          <p:nvPr/>
        </p:nvSpPr>
        <p:spPr bwMode="auto">
          <a:xfrm>
            <a:off x="914400" y="4038600"/>
            <a:ext cx="19050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Account</a:t>
            </a:r>
          </a:p>
        </p:txBody>
      </p:sp>
      <p:sp>
        <p:nvSpPr>
          <p:cNvPr id="7175" name="TextBox 12"/>
          <p:cNvSpPr txBox="1">
            <a:spLocks noChangeArrowheads="1"/>
          </p:cNvSpPr>
          <p:nvPr/>
        </p:nvSpPr>
        <p:spPr bwMode="auto">
          <a:xfrm>
            <a:off x="4038600" y="3886200"/>
            <a:ext cx="37338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public class Account {</a:t>
            </a:r>
            <a:br>
              <a:rPr lang="en-US" altLang="en-US" sz="1800"/>
            </a:br>
            <a:r>
              <a:rPr lang="en-US" altLang="en-US" sz="1800"/>
              <a:t>   private double balance;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  public static double rate = 2.5;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}</a:t>
            </a:r>
          </a:p>
        </p:txBody>
      </p:sp>
      <p:cxnSp>
        <p:nvCxnSpPr>
          <p:cNvPr id="7176" name="Straight Arrow Connector 15"/>
          <p:cNvCxnSpPr>
            <a:cxnSpLocks noChangeShapeType="1"/>
          </p:cNvCxnSpPr>
          <p:nvPr/>
        </p:nvCxnSpPr>
        <p:spPr bwMode="auto">
          <a:xfrm>
            <a:off x="2895600" y="4267200"/>
            <a:ext cx="1066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7" name="Rectangle 8"/>
          <p:cNvSpPr>
            <a:spLocks noChangeArrowheads="1"/>
          </p:cNvSpPr>
          <p:nvPr/>
        </p:nvSpPr>
        <p:spPr bwMode="auto">
          <a:xfrm>
            <a:off x="914400" y="4495800"/>
            <a:ext cx="1905000" cy="762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u="sng"/>
              <a:t>?????</a:t>
            </a:r>
          </a:p>
        </p:txBody>
      </p:sp>
      <p:sp>
        <p:nvSpPr>
          <p:cNvPr id="7178" name="TextBox 9"/>
          <p:cNvSpPr txBox="1">
            <a:spLocks noChangeArrowheads="1"/>
          </p:cNvSpPr>
          <p:nvPr/>
        </p:nvSpPr>
        <p:spPr bwMode="auto">
          <a:xfrm>
            <a:off x="762000" y="5410200"/>
            <a:ext cx="1941513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What goes here?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diagrams:</a:t>
            </a:r>
            <a:br>
              <a:rPr lang="en-US" altLang="en-US"/>
            </a:br>
            <a:r>
              <a:rPr lang="en-US" altLang="en-US"/>
              <a:t>Attributes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148137"/>
          </a:xfrm>
        </p:spPr>
        <p:txBody>
          <a:bodyPr/>
          <a:lstStyle/>
          <a:p>
            <a:r>
              <a:rPr lang="en-US" altLang="en-US" sz="2400" dirty="0"/>
              <a:t>A Class Diagram can also show class </a:t>
            </a:r>
            <a:r>
              <a:rPr lang="en-US" altLang="en-US" sz="2400" i="1" dirty="0"/>
              <a:t>attributes </a:t>
            </a:r>
            <a:r>
              <a:rPr lang="en-US" altLang="en-US" sz="2400" dirty="0"/>
              <a:t>or </a:t>
            </a:r>
            <a:r>
              <a:rPr lang="en-US" altLang="en-US" sz="2400" i="1" dirty="0"/>
              <a:t>fields</a:t>
            </a:r>
          </a:p>
          <a:p>
            <a:pPr lvl="1"/>
            <a:r>
              <a:rPr lang="en-US" altLang="en-US" sz="2000" dirty="0"/>
              <a:t>Syntax: [visibility] &lt;</a:t>
            </a:r>
            <a:r>
              <a:rPr lang="en-US" altLang="en-US" sz="2000" dirty="0" err="1"/>
              <a:t>attr_name</a:t>
            </a:r>
            <a:r>
              <a:rPr lang="en-US" altLang="en-US" sz="2000" dirty="0"/>
              <a:t>&gt; [ : &lt;type&gt; [=</a:t>
            </a:r>
            <a:r>
              <a:rPr lang="en-US" altLang="en-US" sz="2000" dirty="0" err="1"/>
              <a:t>default_value</a:t>
            </a:r>
            <a:r>
              <a:rPr lang="en-US" altLang="en-US" sz="2000" dirty="0"/>
              <a:t>] ]</a:t>
            </a:r>
          </a:p>
          <a:p>
            <a:pPr lvl="1"/>
            <a:r>
              <a:rPr lang="en-US" altLang="en-US" sz="2000" dirty="0"/>
              <a:t>Note: The </a:t>
            </a:r>
            <a:r>
              <a:rPr lang="en-US" altLang="en-US" sz="2000" b="1" dirty="0"/>
              <a:t>static</a:t>
            </a:r>
            <a:r>
              <a:rPr lang="en-US" altLang="en-US" sz="2000" dirty="0"/>
              <a:t> specification may be illustrated with </a:t>
            </a:r>
            <a:r>
              <a:rPr lang="en-US" altLang="en-US" sz="2000"/>
              <a:t>an </a:t>
            </a:r>
            <a:r>
              <a:rPr lang="en-US" altLang="en-US" sz="2000" u="sng"/>
              <a:t>underscore</a:t>
            </a:r>
            <a:endParaRPr lang="en-US" altLang="en-US" sz="2000" i="1" dirty="0"/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22CB70-0C78-473D-9F6E-377C0386E63E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  <p:sp>
        <p:nvSpPr>
          <p:cNvPr id="8198" name="Rectangle 11"/>
          <p:cNvSpPr>
            <a:spLocks noChangeArrowheads="1"/>
          </p:cNvSpPr>
          <p:nvPr/>
        </p:nvSpPr>
        <p:spPr bwMode="auto">
          <a:xfrm>
            <a:off x="914400" y="4038600"/>
            <a:ext cx="21336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Account</a:t>
            </a:r>
          </a:p>
        </p:txBody>
      </p:sp>
      <p:sp>
        <p:nvSpPr>
          <p:cNvPr id="8199" name="TextBox 12"/>
          <p:cNvSpPr txBox="1">
            <a:spLocks noChangeArrowheads="1"/>
          </p:cNvSpPr>
          <p:nvPr/>
        </p:nvSpPr>
        <p:spPr bwMode="auto">
          <a:xfrm>
            <a:off x="4038600" y="3886200"/>
            <a:ext cx="38100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public class Account {</a:t>
            </a:r>
            <a:br>
              <a:rPr lang="en-US" altLang="en-US" sz="1800"/>
            </a:br>
            <a:r>
              <a:rPr lang="en-US" altLang="en-US" sz="1800"/>
              <a:t>   private double balance;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  public static double rate = 2.5;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}</a:t>
            </a:r>
          </a:p>
        </p:txBody>
      </p:sp>
      <p:cxnSp>
        <p:nvCxnSpPr>
          <p:cNvPr id="8200" name="Straight Arrow Connector 15"/>
          <p:cNvCxnSpPr>
            <a:cxnSpLocks noChangeShapeType="1"/>
          </p:cNvCxnSpPr>
          <p:nvPr/>
        </p:nvCxnSpPr>
        <p:spPr bwMode="auto">
          <a:xfrm>
            <a:off x="3352800" y="4267200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914400" y="4495800"/>
            <a:ext cx="2133600" cy="762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en-US" sz="1800"/>
              <a:t> balance: double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u="sng"/>
              <a:t>+ rate: double = 2.5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diagrams:</a:t>
            </a:r>
            <a:br>
              <a:rPr lang="en-US" altLang="en-US"/>
            </a:br>
            <a:r>
              <a:rPr lang="en-US" altLang="en-US"/>
              <a:t>Operations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382000" cy="4148137"/>
          </a:xfrm>
        </p:spPr>
        <p:txBody>
          <a:bodyPr/>
          <a:lstStyle/>
          <a:p>
            <a:r>
              <a:rPr lang="en-US" altLang="en-US" sz="2400" dirty="0"/>
              <a:t>A Class Diagram can also show class </a:t>
            </a:r>
            <a:r>
              <a:rPr lang="en-US" altLang="en-US" sz="2400" i="1" dirty="0"/>
              <a:t>methods</a:t>
            </a:r>
            <a:r>
              <a:rPr lang="en-US" altLang="en-US" sz="2400" dirty="0"/>
              <a:t> or </a:t>
            </a:r>
            <a:r>
              <a:rPr lang="en-US" altLang="en-US" sz="2400" i="1" dirty="0"/>
              <a:t>operations</a:t>
            </a:r>
          </a:p>
          <a:p>
            <a:pPr lvl="1"/>
            <a:r>
              <a:rPr lang="en-US" altLang="en-US" sz="2000" dirty="0"/>
              <a:t>Syntax: [visibility] &lt;name&gt;([ [</a:t>
            </a:r>
            <a:r>
              <a:rPr lang="en-US" altLang="en-US" sz="2000" dirty="0" err="1"/>
              <a:t>in|out</a:t>
            </a:r>
            <a:r>
              <a:rPr lang="en-US" altLang="en-US" sz="2000" dirty="0"/>
              <a:t>] </a:t>
            </a:r>
            <a:r>
              <a:rPr lang="en-US" altLang="en-US" sz="2000" dirty="0" err="1"/>
              <a:t>param:type</a:t>
            </a:r>
            <a:r>
              <a:rPr lang="en-US" altLang="en-US" sz="2000" dirty="0"/>
              <a:t>]*]) [:&lt;</a:t>
            </a:r>
            <a:r>
              <a:rPr lang="en-US" altLang="en-US" sz="2000" dirty="0" err="1"/>
              <a:t>return_type</a:t>
            </a:r>
            <a:r>
              <a:rPr lang="en-US" altLang="en-US" sz="2000" dirty="0"/>
              <a:t>&gt;]</a:t>
            </a:r>
          </a:p>
        </p:txBody>
      </p:sp>
      <p:sp>
        <p:nvSpPr>
          <p:cNvPr id="922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D76A05-D2BD-4CDD-BF4F-02687E06A3A0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/>
          </a:p>
        </p:txBody>
      </p:sp>
      <p:sp>
        <p:nvSpPr>
          <p:cNvPr id="9222" name="Rectangle 11"/>
          <p:cNvSpPr>
            <a:spLocks noChangeArrowheads="1"/>
          </p:cNvSpPr>
          <p:nvPr/>
        </p:nvSpPr>
        <p:spPr bwMode="auto">
          <a:xfrm>
            <a:off x="228600" y="3124200"/>
            <a:ext cx="37338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Account</a:t>
            </a:r>
          </a:p>
        </p:txBody>
      </p:sp>
      <p:sp>
        <p:nvSpPr>
          <p:cNvPr id="9223" name="TextBox 12"/>
          <p:cNvSpPr txBox="1">
            <a:spLocks noChangeArrowheads="1"/>
          </p:cNvSpPr>
          <p:nvPr/>
        </p:nvSpPr>
        <p:spPr bwMode="auto">
          <a:xfrm>
            <a:off x="4419600" y="2971800"/>
            <a:ext cx="4419600" cy="3108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public class Account {</a:t>
            </a:r>
            <a:br>
              <a:rPr lang="en-US" altLang="en-US" sz="1400"/>
            </a:br>
            <a:r>
              <a:rPr lang="en-US" altLang="en-US" sz="1400"/>
              <a:t>   private double balance;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public static double rate = 2.5;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public void deposit (double amount) 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	balance += amount;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protected double getBalance() 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	return balance;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public static void setRate(double  intRate 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	rate = intRate;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}</a:t>
            </a:r>
          </a:p>
        </p:txBody>
      </p:sp>
      <p:cxnSp>
        <p:nvCxnSpPr>
          <p:cNvPr id="9224" name="Straight Arrow Connector 15"/>
          <p:cNvCxnSpPr>
            <a:cxnSpLocks noChangeShapeType="1"/>
          </p:cNvCxnSpPr>
          <p:nvPr/>
        </p:nvCxnSpPr>
        <p:spPr bwMode="auto">
          <a:xfrm>
            <a:off x="4038600" y="4267200"/>
            <a:ext cx="304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228600" y="3581400"/>
            <a:ext cx="3733800" cy="762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en-US" sz="1800"/>
              <a:t> balance: double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u="sng"/>
              <a:t>+ rate: double</a:t>
            </a:r>
            <a:r>
              <a:rPr lang="en-US" altLang="en-US" sz="1800"/>
              <a:t> </a:t>
            </a:r>
            <a:r>
              <a:rPr lang="en-US" altLang="en-US" sz="1800" u="sng"/>
              <a:t>= 2.5</a:t>
            </a:r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228600" y="4343400"/>
            <a:ext cx="3733800" cy="1066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?????</a:t>
            </a:r>
            <a:endParaRPr lang="en-US" altLang="en-US" sz="1800" u="sng"/>
          </a:p>
        </p:txBody>
      </p:sp>
      <p:sp>
        <p:nvSpPr>
          <p:cNvPr id="9227" name="TextBox 10"/>
          <p:cNvSpPr txBox="1">
            <a:spLocks noChangeArrowheads="1"/>
          </p:cNvSpPr>
          <p:nvPr/>
        </p:nvSpPr>
        <p:spPr bwMode="auto">
          <a:xfrm>
            <a:off x="609600" y="5486400"/>
            <a:ext cx="1941513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What goes here?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diagrams:</a:t>
            </a:r>
            <a:br>
              <a:rPr lang="en-US" altLang="en-US"/>
            </a:br>
            <a:r>
              <a:rPr lang="en-US" altLang="en-US"/>
              <a:t>Operations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148137"/>
          </a:xfrm>
        </p:spPr>
        <p:txBody>
          <a:bodyPr/>
          <a:lstStyle/>
          <a:p>
            <a:r>
              <a:rPr lang="en-US" altLang="en-US" sz="2400"/>
              <a:t>A Class Diagram can also show class </a:t>
            </a:r>
            <a:r>
              <a:rPr lang="en-US" altLang="en-US" sz="2400" i="1"/>
              <a:t>methods</a:t>
            </a:r>
            <a:r>
              <a:rPr lang="en-US" altLang="en-US" sz="2400"/>
              <a:t> or </a:t>
            </a:r>
            <a:r>
              <a:rPr lang="en-US" altLang="en-US" sz="2400" i="1"/>
              <a:t>operations</a:t>
            </a:r>
          </a:p>
          <a:p>
            <a:pPr lvl="1"/>
            <a:r>
              <a:rPr lang="en-US" altLang="en-US" sz="2000"/>
              <a:t>Syntax: [visibility] &lt;name&gt;([ [in|out] param:type]*] [:&lt;return_type&gt;]</a:t>
            </a:r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D5D6CE-B085-4839-AF0D-0F84AF9BB350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/>
          </a:p>
        </p:txBody>
      </p:sp>
      <p:sp>
        <p:nvSpPr>
          <p:cNvPr id="10246" name="Rectangle 11"/>
          <p:cNvSpPr>
            <a:spLocks noChangeArrowheads="1"/>
          </p:cNvSpPr>
          <p:nvPr/>
        </p:nvSpPr>
        <p:spPr bwMode="auto">
          <a:xfrm>
            <a:off x="228600" y="3124200"/>
            <a:ext cx="37338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Account</a:t>
            </a:r>
          </a:p>
        </p:txBody>
      </p:sp>
      <p:sp>
        <p:nvSpPr>
          <p:cNvPr id="10247" name="TextBox 12"/>
          <p:cNvSpPr txBox="1">
            <a:spLocks noChangeArrowheads="1"/>
          </p:cNvSpPr>
          <p:nvPr/>
        </p:nvSpPr>
        <p:spPr bwMode="auto">
          <a:xfrm>
            <a:off x="4419600" y="2971800"/>
            <a:ext cx="4419600" cy="3108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public class Account {</a:t>
            </a:r>
            <a:br>
              <a:rPr lang="en-US" altLang="en-US" sz="1400"/>
            </a:br>
            <a:r>
              <a:rPr lang="en-US" altLang="en-US" sz="1400"/>
              <a:t>   private double balance;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public static double rate = 2.5;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public void deposit (double amount) 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	balance += amount;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protected double getBalance() 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	return balance;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public static void setRate( double intRate 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	rate = intRate;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 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}</a:t>
            </a:r>
          </a:p>
        </p:txBody>
      </p:sp>
      <p:cxnSp>
        <p:nvCxnSpPr>
          <p:cNvPr id="10248" name="Straight Arrow Connector 15"/>
          <p:cNvCxnSpPr>
            <a:cxnSpLocks noChangeShapeType="1"/>
          </p:cNvCxnSpPr>
          <p:nvPr/>
        </p:nvCxnSpPr>
        <p:spPr bwMode="auto">
          <a:xfrm>
            <a:off x="4038600" y="4267200"/>
            <a:ext cx="304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9" name="Rectangle 8"/>
          <p:cNvSpPr>
            <a:spLocks noChangeArrowheads="1"/>
          </p:cNvSpPr>
          <p:nvPr/>
        </p:nvSpPr>
        <p:spPr bwMode="auto">
          <a:xfrm>
            <a:off x="228600" y="3581400"/>
            <a:ext cx="3733800" cy="762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en-US" sz="1800"/>
              <a:t> balance: double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u="sng"/>
              <a:t>+ rate: double= 2.5</a:t>
            </a:r>
          </a:p>
        </p:txBody>
      </p:sp>
      <p:sp>
        <p:nvSpPr>
          <p:cNvPr id="10250" name="Rectangle 9"/>
          <p:cNvSpPr>
            <a:spLocks noChangeArrowheads="1"/>
          </p:cNvSpPr>
          <p:nvPr/>
        </p:nvSpPr>
        <p:spPr bwMode="auto">
          <a:xfrm>
            <a:off x="228600" y="4343400"/>
            <a:ext cx="3733800" cy="1066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+ deposit(amount : double) : void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# getBalance() : double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u="sng"/>
              <a:t>+ setRate(intRate: double) : void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fld id="{3D790F2F-8DBD-40D7-A0FC-BC183692D156}" type="slidenum">
              <a:rPr lang="en-US" altLang="en-US" smtClean="0"/>
              <a:pPr algn="l"/>
              <a:t>8</a:t>
            </a:fld>
            <a:endParaRPr lang="en-US" alt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attributes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2054225" algn="l"/>
                <a:tab pos="2511425" algn="l"/>
              </a:tabLst>
            </a:pPr>
            <a:r>
              <a:rPr lang="en-US" altLang="en-US" sz="2000"/>
              <a:t>attributes (fields, instance variables)</a:t>
            </a:r>
          </a:p>
          <a:p>
            <a:pPr lvl="1">
              <a:tabLst>
                <a:tab pos="2054225" algn="l"/>
                <a:tab pos="2511425" algn="l"/>
              </a:tabLst>
            </a:pPr>
            <a:r>
              <a:rPr lang="en-US" altLang="en-US" sz="1800" i="1"/>
              <a:t>visibility</a:t>
            </a:r>
            <a:r>
              <a:rPr lang="en-US" altLang="en-US" sz="1800"/>
              <a:t> </a:t>
            </a:r>
            <a:r>
              <a:rPr lang="en-US" altLang="en-US" sz="1800" i="1"/>
              <a:t>name</a:t>
            </a:r>
            <a:r>
              <a:rPr lang="en-US" altLang="en-US" sz="1800"/>
              <a:t> : </a:t>
            </a:r>
            <a:r>
              <a:rPr lang="en-US" altLang="en-US" sz="1800" i="1"/>
              <a:t>type</a:t>
            </a:r>
            <a:r>
              <a:rPr lang="en-US" altLang="en-US" sz="1800"/>
              <a:t> </a:t>
            </a:r>
            <a:r>
              <a:rPr lang="en-US" altLang="en-US" sz="1800">
                <a:solidFill>
                  <a:srgbClr val="808080"/>
                </a:solidFill>
              </a:rPr>
              <a:t>[</a:t>
            </a:r>
            <a:r>
              <a:rPr lang="en-US" altLang="en-US" sz="1800" i="1">
                <a:solidFill>
                  <a:srgbClr val="808080"/>
                </a:solidFill>
              </a:rPr>
              <a:t>count</a:t>
            </a:r>
            <a:r>
              <a:rPr lang="en-US" altLang="en-US" sz="1800">
                <a:solidFill>
                  <a:srgbClr val="808080"/>
                </a:solidFill>
              </a:rPr>
              <a:t>] = </a:t>
            </a:r>
            <a:r>
              <a:rPr lang="en-US" altLang="en-US" sz="1800" i="1">
                <a:solidFill>
                  <a:srgbClr val="808080"/>
                </a:solidFill>
              </a:rPr>
              <a:t>default_value</a:t>
            </a:r>
            <a:endParaRPr lang="en-US" altLang="en-US" sz="1800"/>
          </a:p>
          <a:p>
            <a:pPr lvl="1">
              <a:tabLst>
                <a:tab pos="2054225" algn="l"/>
                <a:tab pos="2511425" algn="l"/>
              </a:tabLst>
            </a:pPr>
            <a:endParaRPr lang="en-US" altLang="en-US" sz="1800"/>
          </a:p>
          <a:p>
            <a:pPr lvl="1">
              <a:tabLst>
                <a:tab pos="2054225" algn="l"/>
                <a:tab pos="2511425" algn="l"/>
              </a:tabLst>
            </a:pPr>
            <a:r>
              <a:rPr lang="en-US" altLang="en-US" sz="1800"/>
              <a:t>visibility:	+	public</a:t>
            </a:r>
            <a:br>
              <a:rPr lang="en-US" altLang="en-US" sz="1800"/>
            </a:br>
            <a:r>
              <a:rPr lang="en-US" altLang="en-US" sz="1800"/>
              <a:t>	#	protected</a:t>
            </a:r>
            <a:br>
              <a:rPr lang="en-US" altLang="en-US" sz="1800"/>
            </a:br>
            <a:r>
              <a:rPr lang="en-US" altLang="en-US" sz="1800"/>
              <a:t>	-	private</a:t>
            </a:r>
            <a:br>
              <a:rPr lang="en-US" altLang="en-US" sz="1800"/>
            </a:br>
            <a:r>
              <a:rPr lang="en-US" altLang="en-US" sz="1800"/>
              <a:t>	~	package (default)</a:t>
            </a:r>
            <a:br>
              <a:rPr lang="en-US" altLang="en-US" sz="1800"/>
            </a:br>
            <a:r>
              <a:rPr lang="en-US" altLang="en-US" sz="1800"/>
              <a:t>	/	derived</a:t>
            </a:r>
          </a:p>
          <a:p>
            <a:pPr lvl="1">
              <a:tabLst>
                <a:tab pos="2054225" algn="l"/>
                <a:tab pos="2511425" algn="l"/>
              </a:tabLst>
            </a:pPr>
            <a:r>
              <a:rPr lang="en-US" altLang="en-US" sz="1800"/>
              <a:t>underline </a:t>
            </a:r>
            <a:r>
              <a:rPr lang="en-US" altLang="en-US" sz="1800" u="sng"/>
              <a:t>static attributes</a:t>
            </a:r>
          </a:p>
          <a:p>
            <a:pPr lvl="1">
              <a:tabLst>
                <a:tab pos="2054225" algn="l"/>
                <a:tab pos="2511425" algn="l"/>
              </a:tabLst>
            </a:pPr>
            <a:endParaRPr lang="en-US" altLang="en-US" sz="1800"/>
          </a:p>
          <a:p>
            <a:pPr lvl="1">
              <a:tabLst>
                <a:tab pos="2054225" algn="l"/>
                <a:tab pos="2511425" algn="l"/>
              </a:tabLst>
            </a:pPr>
            <a:r>
              <a:rPr lang="en-US" altLang="en-US" sz="1800" b="1"/>
              <a:t>derived attribute</a:t>
            </a:r>
            <a:r>
              <a:rPr lang="en-US" altLang="en-US" sz="1800"/>
              <a:t>: not stored, but can </a:t>
            </a:r>
            <a:br>
              <a:rPr lang="en-US" altLang="en-US" sz="1800"/>
            </a:br>
            <a:r>
              <a:rPr lang="en-US" altLang="en-US" sz="1800"/>
              <a:t>be computed from other attribute values</a:t>
            </a:r>
          </a:p>
          <a:p>
            <a:pPr lvl="1">
              <a:tabLst>
                <a:tab pos="2054225" algn="l"/>
                <a:tab pos="2511425" algn="l"/>
              </a:tabLst>
            </a:pPr>
            <a:endParaRPr lang="en-US" altLang="en-US" sz="1800"/>
          </a:p>
          <a:p>
            <a:pPr lvl="1">
              <a:tabLst>
                <a:tab pos="2054225" algn="l"/>
                <a:tab pos="2511425" algn="l"/>
              </a:tabLst>
            </a:pPr>
            <a:r>
              <a:rPr lang="en-US" altLang="en-US" sz="1800"/>
              <a:t>attribute example:</a:t>
            </a:r>
            <a:br>
              <a:rPr lang="en-US" altLang="en-US" sz="1800"/>
            </a:br>
            <a:r>
              <a:rPr lang="en-US" altLang="en-US" sz="1800"/>
              <a:t>- balance : double = 0.00</a:t>
            </a:r>
          </a:p>
          <a:p>
            <a:pPr>
              <a:tabLst>
                <a:tab pos="2054225" algn="l"/>
                <a:tab pos="2511425" algn="l"/>
              </a:tabLst>
            </a:pPr>
            <a:endParaRPr lang="en-US" altLang="en-US" sz="2000"/>
          </a:p>
        </p:txBody>
      </p:sp>
      <p:pic>
        <p:nvPicPr>
          <p:cNvPr id="11269" name="Picture 4" descr="static-memb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" t="4167" r="64938" b="16280"/>
          <a:stretch>
            <a:fillRect/>
          </a:stretch>
        </p:blipFill>
        <p:spPr bwMode="auto">
          <a:xfrm>
            <a:off x="6477000" y="4038600"/>
            <a:ext cx="2546350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155825"/>
            <a:ext cx="2976563" cy="172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fld id="{7CDCB2F1-71C7-4000-B395-91A48A1B5798}" type="slidenum">
              <a:rPr lang="en-US" altLang="en-US" smtClean="0"/>
              <a:pPr algn="l"/>
              <a:t>9</a:t>
            </a:fld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operations / methods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2054225" algn="l"/>
                <a:tab pos="2511425" algn="l"/>
              </a:tabLst>
            </a:pPr>
            <a:r>
              <a:rPr lang="en-US" altLang="en-US" sz="2000"/>
              <a:t>operations / methods </a:t>
            </a:r>
          </a:p>
          <a:p>
            <a:pPr lvl="1">
              <a:tabLst>
                <a:tab pos="2054225" algn="l"/>
                <a:tab pos="2511425" algn="l"/>
              </a:tabLst>
            </a:pPr>
            <a:r>
              <a:rPr lang="en-US" altLang="en-US" sz="1800" i="1"/>
              <a:t>visibility name</a:t>
            </a:r>
            <a:r>
              <a:rPr lang="en-US" altLang="en-US" sz="1800"/>
              <a:t> (</a:t>
            </a:r>
            <a:r>
              <a:rPr lang="en-US" altLang="en-US" sz="1800" i="1"/>
              <a:t>parameters</a:t>
            </a:r>
            <a:r>
              <a:rPr lang="en-US" altLang="en-US" sz="1800"/>
              <a:t>) : </a:t>
            </a:r>
            <a:r>
              <a:rPr lang="en-US" altLang="en-US" sz="1800" i="1"/>
              <a:t>return_type</a:t>
            </a:r>
          </a:p>
          <a:p>
            <a:pPr lvl="1">
              <a:tabLst>
                <a:tab pos="2054225" algn="l"/>
                <a:tab pos="2511425" algn="l"/>
              </a:tabLst>
            </a:pPr>
            <a:endParaRPr lang="en-US" altLang="en-US" sz="1800"/>
          </a:p>
          <a:p>
            <a:pPr lvl="1">
              <a:tabLst>
                <a:tab pos="2054225" algn="l"/>
                <a:tab pos="2511425" algn="l"/>
              </a:tabLst>
            </a:pPr>
            <a:r>
              <a:rPr lang="en-US" altLang="en-US" sz="1800"/>
              <a:t>visibility:	+	public</a:t>
            </a:r>
            <a:br>
              <a:rPr lang="en-US" altLang="en-US" sz="1800"/>
            </a:br>
            <a:r>
              <a:rPr lang="en-US" altLang="en-US" sz="1800"/>
              <a:t>	#	protected</a:t>
            </a:r>
            <a:br>
              <a:rPr lang="en-US" altLang="en-US" sz="1800"/>
            </a:br>
            <a:r>
              <a:rPr lang="en-US" altLang="en-US" sz="1800"/>
              <a:t>	-	private</a:t>
            </a:r>
            <a:br>
              <a:rPr lang="en-US" altLang="en-US" sz="1800"/>
            </a:br>
            <a:r>
              <a:rPr lang="en-US" altLang="en-US" sz="1800"/>
              <a:t>	~	package (default)</a:t>
            </a:r>
          </a:p>
          <a:p>
            <a:pPr lvl="1">
              <a:tabLst>
                <a:tab pos="2054225" algn="l"/>
                <a:tab pos="2511425" algn="l"/>
              </a:tabLst>
            </a:pPr>
            <a:r>
              <a:rPr lang="en-US" altLang="en-US" sz="1800"/>
              <a:t>underline </a:t>
            </a:r>
            <a:r>
              <a:rPr lang="en-US" altLang="en-US" sz="1800" u="sng"/>
              <a:t>static methods</a:t>
            </a:r>
            <a:endParaRPr lang="en-US" altLang="en-US" sz="1800"/>
          </a:p>
          <a:p>
            <a:pPr lvl="1">
              <a:tabLst>
                <a:tab pos="2054225" algn="l"/>
                <a:tab pos="2511425" algn="l"/>
              </a:tabLst>
            </a:pPr>
            <a:r>
              <a:rPr lang="en-US" altLang="en-US" sz="1800"/>
              <a:t>parameter types listed as (name: type)</a:t>
            </a:r>
          </a:p>
          <a:p>
            <a:pPr lvl="1">
              <a:tabLst>
                <a:tab pos="2054225" algn="l"/>
                <a:tab pos="2511425" algn="l"/>
              </a:tabLst>
            </a:pPr>
            <a:r>
              <a:rPr lang="en-US" altLang="en-US" sz="1800"/>
              <a:t>omit </a:t>
            </a:r>
            <a:r>
              <a:rPr lang="en-US" altLang="en-US" sz="1800" i="1"/>
              <a:t>return_type</a:t>
            </a:r>
            <a:r>
              <a:rPr lang="en-US" altLang="en-US" sz="1800"/>
              <a:t> on constructors and</a:t>
            </a:r>
            <a:br>
              <a:rPr lang="en-US" altLang="en-US" sz="1800"/>
            </a:br>
            <a:r>
              <a:rPr lang="en-US" altLang="en-US" sz="1800"/>
              <a:t>when return type is void</a:t>
            </a:r>
          </a:p>
          <a:p>
            <a:pPr lvl="1">
              <a:tabLst>
                <a:tab pos="2054225" algn="l"/>
                <a:tab pos="2511425" algn="l"/>
              </a:tabLst>
            </a:pPr>
            <a:endParaRPr lang="en-US" altLang="en-US" sz="1800"/>
          </a:p>
          <a:p>
            <a:pPr lvl="1">
              <a:tabLst>
                <a:tab pos="2054225" algn="l"/>
                <a:tab pos="2511425" algn="l"/>
              </a:tabLst>
            </a:pPr>
            <a:r>
              <a:rPr lang="en-US" altLang="en-US" sz="1800"/>
              <a:t>method example:</a:t>
            </a:r>
            <a:br>
              <a:rPr lang="en-US" altLang="en-US" sz="1800"/>
            </a:br>
            <a:r>
              <a:rPr lang="en-US" altLang="en-US" sz="1800"/>
              <a:t>+ distance(p1: Point, p2: Point): double </a:t>
            </a:r>
          </a:p>
        </p:txBody>
      </p:sp>
      <p:pic>
        <p:nvPicPr>
          <p:cNvPr id="12293" name="Picture 4" descr="static-memb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" t="4167" r="64938" b="16280"/>
          <a:stretch>
            <a:fillRect/>
          </a:stretch>
        </p:blipFill>
        <p:spPr bwMode="auto">
          <a:xfrm>
            <a:off x="6477000" y="4038600"/>
            <a:ext cx="2546350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155825"/>
            <a:ext cx="2976563" cy="172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2_Network">
  <a:themeElements>
    <a:clrScheme name="2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13998</TotalTime>
  <Words>1434</Words>
  <Application>Microsoft Office PowerPoint</Application>
  <PresentationFormat>On-screen Show (4:3)</PresentationFormat>
  <Paragraphs>242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Courier New</vt:lpstr>
      <vt:lpstr>Tahoma</vt:lpstr>
      <vt:lpstr>Times New Roman</vt:lpstr>
      <vt:lpstr>Wingdings</vt:lpstr>
      <vt:lpstr>2_Network</vt:lpstr>
      <vt:lpstr>Visio</vt:lpstr>
      <vt:lpstr>UML Review – class diagrams</vt:lpstr>
      <vt:lpstr>Remember UML Class Diagrams from SE1021 and CS2852? </vt:lpstr>
      <vt:lpstr>UML Review: Class diagrams</vt:lpstr>
      <vt:lpstr>Class diagrams: Attributes</vt:lpstr>
      <vt:lpstr>Class diagrams: Attributes</vt:lpstr>
      <vt:lpstr>Class diagrams: Operations</vt:lpstr>
      <vt:lpstr>Class diagrams: Operations</vt:lpstr>
      <vt:lpstr>Class attributes</vt:lpstr>
      <vt:lpstr>Class operations / methods</vt:lpstr>
      <vt:lpstr>UML Class Diagrams usually illustrate a relationship between classes</vt:lpstr>
      <vt:lpstr>Generalization is a form of Inheritance  </vt:lpstr>
      <vt:lpstr>Realization is a form of Inheritance</vt:lpstr>
      <vt:lpstr>Class diagrams sometimes explicitly illustrate Dependency relationships  (of classes on other classes or packages)</vt:lpstr>
      <vt:lpstr>The Association connector is used to indicate a run-time (dynamic) interaction between instances of classes</vt:lpstr>
      <vt:lpstr>An Association can indicate multiplicity – that is, how many objects of one class interact with objects of the other</vt:lpstr>
      <vt:lpstr>Associations can indicate navigability – that is, whether an object holds a reference to the other</vt:lpstr>
      <vt:lpstr>End Roles indicate that an association is maintained via a specific attribute defined within a class</vt:lpstr>
      <vt:lpstr>Bi-directional navigability</vt:lpstr>
      <vt:lpstr>An Association can be labeled to indicate the nature of the relationship</vt:lpstr>
      <vt:lpstr>Associations can indicate various degrees of multiplicity</vt:lpstr>
      <vt:lpstr>Associations with multiplicity &gt;1 implies that a reference is a collection of objects</vt:lpstr>
      <vt:lpstr>Good UML Class Diagram practices</vt:lpstr>
      <vt:lpstr>  Advanced Associations: Containment (aka Shared Aggregation) is a form of an association that indicates a whole-part relationship.</vt:lpstr>
      <vt:lpstr>Another Advanced Association:  Composition (or Composite Aggregation) is a stronger form of aggregation that implies a whole-part relationship and lifetime of the parts</vt:lpstr>
      <vt:lpstr>If a Composition is deleted, all of its parts are deleted with it</vt:lpstr>
      <vt:lpstr>Inconsistent terminology between strict UML and EA</vt:lpstr>
      <vt:lpstr>How to see parameter names and types in EA13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Hornick;Derek Riley</dc:creator>
  <cp:lastModifiedBy>Yoder, Dr. Josiah</cp:lastModifiedBy>
  <cp:revision>910</cp:revision>
  <cp:lastPrinted>1601-01-01T00:00:00Z</cp:lastPrinted>
  <dcterms:created xsi:type="dcterms:W3CDTF">1999-09-06T21:32:20Z</dcterms:created>
  <dcterms:modified xsi:type="dcterms:W3CDTF">2019-03-25T22:06:48Z</dcterms:modified>
</cp:coreProperties>
</file>