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0" r:id="rId1"/>
  </p:sldMasterIdLst>
  <p:notesMasterIdLst>
    <p:notesMasterId r:id="rId19"/>
  </p:notesMasterIdLst>
  <p:handoutMasterIdLst>
    <p:handoutMasterId r:id="rId20"/>
  </p:handoutMasterIdLst>
  <p:sldIdLst>
    <p:sldId id="340" r:id="rId2"/>
    <p:sldId id="357" r:id="rId3"/>
    <p:sldId id="360" r:id="rId4"/>
    <p:sldId id="378" r:id="rId5"/>
    <p:sldId id="363" r:id="rId6"/>
    <p:sldId id="362" r:id="rId7"/>
    <p:sldId id="361" r:id="rId8"/>
    <p:sldId id="364" r:id="rId9"/>
    <p:sldId id="365" r:id="rId10"/>
    <p:sldId id="366" r:id="rId11"/>
    <p:sldId id="367" r:id="rId12"/>
    <p:sldId id="368" r:id="rId13"/>
    <p:sldId id="369" r:id="rId14"/>
    <p:sldId id="370" r:id="rId15"/>
    <p:sldId id="376" r:id="rId16"/>
    <p:sldId id="377" r:id="rId17"/>
    <p:sldId id="356" r:id="rId18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7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iley, Dr. Derek" initials="RDD" lastIdx="1" clrIdx="0">
    <p:extLst>
      <p:ext uri="{19B8F6BF-5375-455C-9EA6-DF929625EA0E}">
        <p15:presenceInfo xmlns:p15="http://schemas.microsoft.com/office/powerpoint/2012/main" userId="S-1-5-21-3468804595-3119758093-1899591437-1241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5600AC"/>
    <a:srgbClr val="340068"/>
    <a:srgbClr val="FFFFFF"/>
    <a:srgbClr val="9A007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600" autoAdjust="0"/>
    <p:restoredTop sz="94689" autoAdjust="0"/>
  </p:normalViewPr>
  <p:slideViewPr>
    <p:cSldViewPr>
      <p:cViewPr varScale="1">
        <p:scale>
          <a:sx n="112" d="100"/>
          <a:sy n="112" d="100"/>
        </p:scale>
        <p:origin x="117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1752" y="-78"/>
      </p:cViewPr>
      <p:guideLst>
        <p:guide orient="horz" pos="2927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5/10/relationships/revisionInfo" Target="revisionInfo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506C583-7FF5-4E0A-9005-EDA84F637A16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6E2F3E4-922B-4C49-8037-F5D37F1E412E}">
      <dgm:prSet phldrT="[Text]"/>
      <dgm:spPr/>
      <dgm:t>
        <a:bodyPr/>
        <a:lstStyle/>
        <a:p>
          <a:r>
            <a:rPr lang="en-US" dirty="0"/>
            <a:t>The model represents data and the rules that govern access and updates of this data.</a:t>
          </a:r>
        </a:p>
      </dgm:t>
    </dgm:pt>
    <dgm:pt modelId="{79A390D4-B228-436B-A0E9-6E98ABC5D5CB}" type="parTrans" cxnId="{CDB520C7-5935-4BC3-94CB-4B1C0BE5BD3B}">
      <dgm:prSet/>
      <dgm:spPr/>
      <dgm:t>
        <a:bodyPr/>
        <a:lstStyle/>
        <a:p>
          <a:endParaRPr lang="en-US"/>
        </a:p>
      </dgm:t>
    </dgm:pt>
    <dgm:pt modelId="{9A274797-F428-44B1-93AA-413F58CFA48C}" type="sibTrans" cxnId="{CDB520C7-5935-4BC3-94CB-4B1C0BE5BD3B}">
      <dgm:prSet/>
      <dgm:spPr/>
      <dgm:t>
        <a:bodyPr/>
        <a:lstStyle/>
        <a:p>
          <a:endParaRPr lang="en-US"/>
        </a:p>
      </dgm:t>
    </dgm:pt>
    <dgm:pt modelId="{9C419C37-169A-4C66-BC2B-BD5F1108FD8A}">
      <dgm:prSet/>
      <dgm:spPr/>
      <dgm:t>
        <a:bodyPr/>
        <a:lstStyle/>
        <a:p>
          <a:r>
            <a:rPr lang="en-US" dirty="0"/>
            <a:t>The view renders the contents of a model. It specifies exactly how the model data should be presented.</a:t>
          </a:r>
        </a:p>
      </dgm:t>
    </dgm:pt>
    <dgm:pt modelId="{5076796A-A2F4-4553-9374-48EEBB02200B}" type="sibTrans" cxnId="{3EE8D7B2-FA5B-4F02-8B1D-ED1184A394CE}">
      <dgm:prSet/>
      <dgm:spPr/>
      <dgm:t>
        <a:bodyPr/>
        <a:lstStyle/>
        <a:p>
          <a:endParaRPr lang="en-US"/>
        </a:p>
      </dgm:t>
    </dgm:pt>
    <dgm:pt modelId="{55FEECEA-A2D1-4EDA-9AAA-4463F0E4EABE}" type="parTrans" cxnId="{3EE8D7B2-FA5B-4F02-8B1D-ED1184A394CE}">
      <dgm:prSet/>
      <dgm:spPr/>
      <dgm:t>
        <a:bodyPr/>
        <a:lstStyle/>
        <a:p>
          <a:endParaRPr lang="en-US"/>
        </a:p>
      </dgm:t>
    </dgm:pt>
    <dgm:pt modelId="{7786FFB5-D3B6-4CC1-991F-9E48C355572E}">
      <dgm:prSet/>
      <dgm:spPr/>
      <dgm:t>
        <a:bodyPr/>
        <a:lstStyle/>
        <a:p>
          <a:r>
            <a:rPr lang="en-US" dirty="0"/>
            <a:t>The controller translates the user's interactions with the view into actions that the model will perform.</a:t>
          </a:r>
          <a:endParaRPr lang="de-DE" dirty="0"/>
        </a:p>
      </dgm:t>
    </dgm:pt>
    <dgm:pt modelId="{A7B33912-5050-499A-B45D-9B7004FB794F}" type="sibTrans" cxnId="{E63C9AB4-8C82-4162-9A1C-3E1C798EFACF}">
      <dgm:prSet/>
      <dgm:spPr/>
      <dgm:t>
        <a:bodyPr/>
        <a:lstStyle/>
        <a:p>
          <a:endParaRPr lang="en-US"/>
        </a:p>
      </dgm:t>
    </dgm:pt>
    <dgm:pt modelId="{E298B77A-A7C9-4E76-BDB3-E89E5EF90826}" type="parTrans" cxnId="{E63C9AB4-8C82-4162-9A1C-3E1C798EFACF}">
      <dgm:prSet/>
      <dgm:spPr/>
      <dgm:t>
        <a:bodyPr/>
        <a:lstStyle/>
        <a:p>
          <a:endParaRPr lang="en-US"/>
        </a:p>
      </dgm:t>
    </dgm:pt>
    <dgm:pt modelId="{B284EEE1-03D5-44A9-B939-0E652D2DE778}" type="pres">
      <dgm:prSet presAssocID="{D506C583-7FF5-4E0A-9005-EDA84F637A16}" presName="linearFlow" presStyleCnt="0">
        <dgm:presLayoutVars>
          <dgm:dir/>
          <dgm:resizeHandles val="exact"/>
        </dgm:presLayoutVars>
      </dgm:prSet>
      <dgm:spPr/>
    </dgm:pt>
    <dgm:pt modelId="{BD1D46BF-1F86-452D-8890-13F5C5005F3C}" type="pres">
      <dgm:prSet presAssocID="{06E2F3E4-922B-4C49-8037-F5D37F1E412E}" presName="composite" presStyleCnt="0"/>
      <dgm:spPr/>
    </dgm:pt>
    <dgm:pt modelId="{B38E48D1-8CBB-496E-B87D-FDA0499B1D05}" type="pres">
      <dgm:prSet presAssocID="{06E2F3E4-922B-4C49-8037-F5D37F1E412E}" presName="imgShp" presStyleLbl="fgImgPlace1" presStyleIdx="0" presStyleCnt="3"/>
      <dgm:spPr>
        <a:solidFill>
          <a:srgbClr val="92D050"/>
        </a:solidFill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</dgm:pt>
    <dgm:pt modelId="{DF6E9268-0E35-46C2-9DF5-7221DEA2AE47}" type="pres">
      <dgm:prSet presAssocID="{06E2F3E4-922B-4C49-8037-F5D37F1E412E}" presName="txShp" presStyleLbl="node1" presStyleIdx="0" presStyleCnt="3">
        <dgm:presLayoutVars>
          <dgm:bulletEnabled val="1"/>
        </dgm:presLayoutVars>
      </dgm:prSet>
      <dgm:spPr/>
    </dgm:pt>
    <dgm:pt modelId="{F2F81772-6932-49C2-A6DE-DCE6B639B74E}" type="pres">
      <dgm:prSet presAssocID="{9A274797-F428-44B1-93AA-413F58CFA48C}" presName="spacing" presStyleCnt="0"/>
      <dgm:spPr/>
    </dgm:pt>
    <dgm:pt modelId="{BD17F8C8-4063-4328-B62D-627BC7F2A577}" type="pres">
      <dgm:prSet presAssocID="{9C419C37-169A-4C66-BC2B-BD5F1108FD8A}" presName="composite" presStyleCnt="0"/>
      <dgm:spPr/>
    </dgm:pt>
    <dgm:pt modelId="{EB6AAC0B-F584-4FC4-9BA7-15E73C34C6F3}" type="pres">
      <dgm:prSet presAssocID="{9C419C37-169A-4C66-BC2B-BD5F1108FD8A}" presName="imgShp" presStyleLbl="fgImgPlace1" presStyleIdx="1" presStyleCnt="3"/>
      <dgm:spPr>
        <a:solidFill>
          <a:srgbClr val="DD462F"/>
        </a:solidFill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</dgm:pt>
    <dgm:pt modelId="{1C246792-E673-4931-BEF0-3EDDCC404F0F}" type="pres">
      <dgm:prSet presAssocID="{9C419C37-169A-4C66-BC2B-BD5F1108FD8A}" presName="txShp" presStyleLbl="node1" presStyleIdx="1" presStyleCnt="3">
        <dgm:presLayoutVars>
          <dgm:bulletEnabled val="1"/>
        </dgm:presLayoutVars>
      </dgm:prSet>
      <dgm:spPr/>
    </dgm:pt>
    <dgm:pt modelId="{C121E1EA-D873-4DE1-AC47-4BD7CD31F7AB}" type="pres">
      <dgm:prSet presAssocID="{5076796A-A2F4-4553-9374-48EEBB02200B}" presName="spacing" presStyleCnt="0"/>
      <dgm:spPr/>
    </dgm:pt>
    <dgm:pt modelId="{08D8F7AF-2659-4412-B225-9A02776C2EA1}" type="pres">
      <dgm:prSet presAssocID="{7786FFB5-D3B6-4CC1-991F-9E48C355572E}" presName="composite" presStyleCnt="0"/>
      <dgm:spPr/>
    </dgm:pt>
    <dgm:pt modelId="{6B53694E-4631-4F27-83E1-6057366DEDF1}" type="pres">
      <dgm:prSet presAssocID="{7786FFB5-D3B6-4CC1-991F-9E48C355572E}" presName="imgShp" presStyleLbl="fgImgPlace1" presStyleIdx="2" presStyleCnt="3"/>
      <dgm:spPr>
        <a:solidFill>
          <a:srgbClr val="3494BA"/>
        </a:solidFill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</dgm:pt>
    <dgm:pt modelId="{F4BAB405-7174-4D64-9F52-8C55AF3038B4}" type="pres">
      <dgm:prSet presAssocID="{7786FFB5-D3B6-4CC1-991F-9E48C355572E}" presName="txShp" presStyleLbl="node1" presStyleIdx="2" presStyleCnt="3">
        <dgm:presLayoutVars>
          <dgm:bulletEnabled val="1"/>
        </dgm:presLayoutVars>
      </dgm:prSet>
      <dgm:spPr/>
    </dgm:pt>
  </dgm:ptLst>
  <dgm:cxnLst>
    <dgm:cxn modelId="{2EE82B5E-A692-4EA1-BD47-658357B69918}" type="presOf" srcId="{06E2F3E4-922B-4C49-8037-F5D37F1E412E}" destId="{DF6E9268-0E35-46C2-9DF5-7221DEA2AE47}" srcOrd="0" destOrd="0" presId="urn:microsoft.com/office/officeart/2005/8/layout/vList3"/>
    <dgm:cxn modelId="{39EDF665-9AA9-42F0-BD4A-24DF4E4FA05A}" type="presOf" srcId="{7786FFB5-D3B6-4CC1-991F-9E48C355572E}" destId="{F4BAB405-7174-4D64-9F52-8C55AF3038B4}" srcOrd="0" destOrd="0" presId="urn:microsoft.com/office/officeart/2005/8/layout/vList3"/>
    <dgm:cxn modelId="{2C030683-26F4-4108-997F-313CFC25F661}" type="presOf" srcId="{D506C583-7FF5-4E0A-9005-EDA84F637A16}" destId="{B284EEE1-03D5-44A9-B939-0E652D2DE778}" srcOrd="0" destOrd="0" presId="urn:microsoft.com/office/officeart/2005/8/layout/vList3"/>
    <dgm:cxn modelId="{2B20AA9E-6CDD-472D-B895-A04C6B8044F0}" type="presOf" srcId="{9C419C37-169A-4C66-BC2B-BD5F1108FD8A}" destId="{1C246792-E673-4931-BEF0-3EDDCC404F0F}" srcOrd="0" destOrd="0" presId="urn:microsoft.com/office/officeart/2005/8/layout/vList3"/>
    <dgm:cxn modelId="{3EE8D7B2-FA5B-4F02-8B1D-ED1184A394CE}" srcId="{D506C583-7FF5-4E0A-9005-EDA84F637A16}" destId="{9C419C37-169A-4C66-BC2B-BD5F1108FD8A}" srcOrd="1" destOrd="0" parTransId="{55FEECEA-A2D1-4EDA-9AAA-4463F0E4EABE}" sibTransId="{5076796A-A2F4-4553-9374-48EEBB02200B}"/>
    <dgm:cxn modelId="{E63C9AB4-8C82-4162-9A1C-3E1C798EFACF}" srcId="{D506C583-7FF5-4E0A-9005-EDA84F637A16}" destId="{7786FFB5-D3B6-4CC1-991F-9E48C355572E}" srcOrd="2" destOrd="0" parTransId="{E298B77A-A7C9-4E76-BDB3-E89E5EF90826}" sibTransId="{A7B33912-5050-499A-B45D-9B7004FB794F}"/>
    <dgm:cxn modelId="{CDB520C7-5935-4BC3-94CB-4B1C0BE5BD3B}" srcId="{D506C583-7FF5-4E0A-9005-EDA84F637A16}" destId="{06E2F3E4-922B-4C49-8037-F5D37F1E412E}" srcOrd="0" destOrd="0" parTransId="{79A390D4-B228-436B-A0E9-6E98ABC5D5CB}" sibTransId="{9A274797-F428-44B1-93AA-413F58CFA48C}"/>
    <dgm:cxn modelId="{9F66C74D-5821-4042-A263-87BD5D90F9C7}" type="presParOf" srcId="{B284EEE1-03D5-44A9-B939-0E652D2DE778}" destId="{BD1D46BF-1F86-452D-8890-13F5C5005F3C}" srcOrd="0" destOrd="0" presId="urn:microsoft.com/office/officeart/2005/8/layout/vList3"/>
    <dgm:cxn modelId="{04E220BC-0AF9-40A5-8128-0776DA03AA0C}" type="presParOf" srcId="{BD1D46BF-1F86-452D-8890-13F5C5005F3C}" destId="{B38E48D1-8CBB-496E-B87D-FDA0499B1D05}" srcOrd="0" destOrd="0" presId="urn:microsoft.com/office/officeart/2005/8/layout/vList3"/>
    <dgm:cxn modelId="{032A557E-D654-4874-943C-EFDD8A76FE65}" type="presParOf" srcId="{BD1D46BF-1F86-452D-8890-13F5C5005F3C}" destId="{DF6E9268-0E35-46C2-9DF5-7221DEA2AE47}" srcOrd="1" destOrd="0" presId="urn:microsoft.com/office/officeart/2005/8/layout/vList3"/>
    <dgm:cxn modelId="{33DC43B3-CE4E-4622-BED8-8EAB7BEF85A3}" type="presParOf" srcId="{B284EEE1-03D5-44A9-B939-0E652D2DE778}" destId="{F2F81772-6932-49C2-A6DE-DCE6B639B74E}" srcOrd="1" destOrd="0" presId="urn:microsoft.com/office/officeart/2005/8/layout/vList3"/>
    <dgm:cxn modelId="{3039DF23-FECC-432B-BEA2-C0AD0A97F483}" type="presParOf" srcId="{B284EEE1-03D5-44A9-B939-0E652D2DE778}" destId="{BD17F8C8-4063-4328-B62D-627BC7F2A577}" srcOrd="2" destOrd="0" presId="urn:microsoft.com/office/officeart/2005/8/layout/vList3"/>
    <dgm:cxn modelId="{0ACB6129-255E-4A8D-A9E2-6AA59BFC0C16}" type="presParOf" srcId="{BD17F8C8-4063-4328-B62D-627BC7F2A577}" destId="{EB6AAC0B-F584-4FC4-9BA7-15E73C34C6F3}" srcOrd="0" destOrd="0" presId="urn:microsoft.com/office/officeart/2005/8/layout/vList3"/>
    <dgm:cxn modelId="{5D59C2A8-A9B5-4653-A030-D8DD3E858FE1}" type="presParOf" srcId="{BD17F8C8-4063-4328-B62D-627BC7F2A577}" destId="{1C246792-E673-4931-BEF0-3EDDCC404F0F}" srcOrd="1" destOrd="0" presId="urn:microsoft.com/office/officeart/2005/8/layout/vList3"/>
    <dgm:cxn modelId="{9BF4E3D4-E9C8-498D-BE7F-D6C1A9880D81}" type="presParOf" srcId="{B284EEE1-03D5-44A9-B939-0E652D2DE778}" destId="{C121E1EA-D873-4DE1-AC47-4BD7CD31F7AB}" srcOrd="3" destOrd="0" presId="urn:microsoft.com/office/officeart/2005/8/layout/vList3"/>
    <dgm:cxn modelId="{77DB9293-09EB-4FD0-97AD-FF1410DCF5CD}" type="presParOf" srcId="{B284EEE1-03D5-44A9-B939-0E652D2DE778}" destId="{08D8F7AF-2659-4412-B225-9A02776C2EA1}" srcOrd="4" destOrd="0" presId="urn:microsoft.com/office/officeart/2005/8/layout/vList3"/>
    <dgm:cxn modelId="{D59B45C0-90AD-4622-B7A4-B3EE0DEF9065}" type="presParOf" srcId="{08D8F7AF-2659-4412-B225-9A02776C2EA1}" destId="{6B53694E-4631-4F27-83E1-6057366DEDF1}" srcOrd="0" destOrd="0" presId="urn:microsoft.com/office/officeart/2005/8/layout/vList3"/>
    <dgm:cxn modelId="{683B1F8E-4EDD-422C-B5F3-F35AC637D63A}" type="presParOf" srcId="{08D8F7AF-2659-4412-B225-9A02776C2EA1}" destId="{F4BAB405-7174-4D64-9F52-8C55AF3038B4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6E9268-0E35-46C2-9DF5-7221DEA2AE47}">
      <dsp:nvSpPr>
        <dsp:cNvPr id="0" name=""/>
        <dsp:cNvSpPr/>
      </dsp:nvSpPr>
      <dsp:spPr>
        <a:xfrm rot="10800000">
          <a:off x="1347760" y="1754"/>
          <a:ext cx="4299965" cy="105874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66878" tIns="64770" rIns="120904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The model represents data and the rules that govern access and updates of this data.</a:t>
          </a:r>
        </a:p>
      </dsp:txBody>
      <dsp:txXfrm rot="10800000">
        <a:off x="1612447" y="1754"/>
        <a:ext cx="4035278" cy="1058747"/>
      </dsp:txXfrm>
    </dsp:sp>
    <dsp:sp modelId="{B38E48D1-8CBB-496E-B87D-FDA0499B1D05}">
      <dsp:nvSpPr>
        <dsp:cNvPr id="0" name=""/>
        <dsp:cNvSpPr/>
      </dsp:nvSpPr>
      <dsp:spPr>
        <a:xfrm>
          <a:off x="818387" y="1754"/>
          <a:ext cx="1058747" cy="1058747"/>
        </a:xfrm>
        <a:prstGeom prst="ellipse">
          <a:avLst/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C246792-E673-4931-BEF0-3EDDCC404F0F}">
      <dsp:nvSpPr>
        <dsp:cNvPr id="0" name=""/>
        <dsp:cNvSpPr/>
      </dsp:nvSpPr>
      <dsp:spPr>
        <a:xfrm rot="10800000">
          <a:off x="1347760" y="1376545"/>
          <a:ext cx="4299965" cy="105874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66878" tIns="64770" rIns="120904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The view renders the contents of a model. It specifies exactly how the model data should be presented.</a:t>
          </a:r>
        </a:p>
      </dsp:txBody>
      <dsp:txXfrm rot="10800000">
        <a:off x="1612447" y="1376545"/>
        <a:ext cx="4035278" cy="1058747"/>
      </dsp:txXfrm>
    </dsp:sp>
    <dsp:sp modelId="{EB6AAC0B-F584-4FC4-9BA7-15E73C34C6F3}">
      <dsp:nvSpPr>
        <dsp:cNvPr id="0" name=""/>
        <dsp:cNvSpPr/>
      </dsp:nvSpPr>
      <dsp:spPr>
        <a:xfrm>
          <a:off x="818387" y="1376545"/>
          <a:ext cx="1058747" cy="1058747"/>
        </a:xfrm>
        <a:prstGeom prst="ellipse">
          <a:avLst/>
        </a:prstGeom>
        <a:solidFill>
          <a:srgbClr val="DD462F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4BAB405-7174-4D64-9F52-8C55AF3038B4}">
      <dsp:nvSpPr>
        <dsp:cNvPr id="0" name=""/>
        <dsp:cNvSpPr/>
      </dsp:nvSpPr>
      <dsp:spPr>
        <a:xfrm rot="10800000">
          <a:off x="1347760" y="2751337"/>
          <a:ext cx="4299965" cy="105874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66878" tIns="64770" rIns="120904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The controller translates the user's interactions with the view into actions that the model will perform.</a:t>
          </a:r>
          <a:endParaRPr lang="de-DE" sz="1700" kern="1200" dirty="0"/>
        </a:p>
      </dsp:txBody>
      <dsp:txXfrm rot="10800000">
        <a:off x="1612447" y="2751337"/>
        <a:ext cx="4035278" cy="1058747"/>
      </dsp:txXfrm>
    </dsp:sp>
    <dsp:sp modelId="{6B53694E-4631-4F27-83E1-6057366DEDF1}">
      <dsp:nvSpPr>
        <dsp:cNvPr id="0" name=""/>
        <dsp:cNvSpPr/>
      </dsp:nvSpPr>
      <dsp:spPr>
        <a:xfrm>
          <a:off x="818387" y="2751337"/>
          <a:ext cx="1058747" cy="1058747"/>
        </a:xfrm>
        <a:prstGeom prst="ellipse">
          <a:avLst/>
        </a:prstGeom>
        <a:solidFill>
          <a:srgbClr val="3494BA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36623" cy="464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16" tIns="46557" rIns="93116" bIns="46557" numCol="1" anchor="t" anchorCtr="0" compatLnSpc="1">
            <a:prstTxWarp prst="textNoShape">
              <a:avLst/>
            </a:prstTxWarp>
          </a:bodyPr>
          <a:lstStyle>
            <a:lvl1pPr defTabSz="931887">
              <a:defRPr sz="1200">
                <a:latin typeface="Tahoma" pitchFamily="34" charset="0"/>
                <a:cs typeface="+mn-cs"/>
              </a:defRPr>
            </a:lvl1pPr>
          </a:lstStyle>
          <a:p>
            <a:pPr>
              <a:defRPr/>
            </a:pPr>
            <a:r>
              <a:rPr lang="en-US"/>
              <a:t>CS-1020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3777" y="1"/>
            <a:ext cx="3036623" cy="464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16" tIns="46557" rIns="93116" bIns="46557" numCol="1" anchor="t" anchorCtr="0" compatLnSpc="1">
            <a:prstTxWarp prst="textNoShape">
              <a:avLst/>
            </a:prstTxWarp>
          </a:bodyPr>
          <a:lstStyle>
            <a:lvl1pPr algn="r" defTabSz="931887">
              <a:defRPr sz="1200">
                <a:latin typeface="Tahoma" pitchFamily="34" charset="0"/>
                <a:cs typeface="+mn-cs"/>
              </a:defRPr>
            </a:lvl1pPr>
          </a:lstStyle>
          <a:p>
            <a:pPr>
              <a:defRPr/>
            </a:pPr>
            <a:fld id="{A61E8E6C-6D24-4541-A204-E23D626B8FEC}" type="datetime3">
              <a:rPr lang="en-US"/>
              <a:pPr>
                <a:defRPr/>
              </a:pPr>
              <a:t>3 October 2017</a:t>
            </a:fld>
            <a:endParaRPr lang="en-US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2195"/>
            <a:ext cx="3036623" cy="464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16" tIns="46557" rIns="93116" bIns="46557" numCol="1" anchor="b" anchorCtr="0" compatLnSpc="1">
            <a:prstTxWarp prst="textNoShape">
              <a:avLst/>
            </a:prstTxWarp>
          </a:bodyPr>
          <a:lstStyle>
            <a:lvl1pPr defTabSz="931887">
              <a:defRPr sz="1200">
                <a:latin typeface="Tahoma" pitchFamily="34" charset="0"/>
                <a:cs typeface="+mn-cs"/>
              </a:defRPr>
            </a:lvl1pPr>
          </a:lstStyle>
          <a:p>
            <a:pPr>
              <a:defRPr/>
            </a:pPr>
            <a:r>
              <a:rPr lang="en-US"/>
              <a:t>Dr. Mark L. Hornick</a:t>
            </a:r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3777" y="8832195"/>
            <a:ext cx="3036623" cy="464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16" tIns="46557" rIns="93116" bIns="46557" numCol="1" anchor="b" anchorCtr="0" compatLnSpc="1">
            <a:prstTxWarp prst="textNoShape">
              <a:avLst/>
            </a:prstTxWarp>
          </a:bodyPr>
          <a:lstStyle>
            <a:lvl1pPr algn="r" defTabSz="931887">
              <a:defRPr sz="1200">
                <a:latin typeface="Tahoma" pitchFamily="34" charset="0"/>
                <a:cs typeface="+mn-cs"/>
              </a:defRPr>
            </a:lvl1pPr>
          </a:lstStyle>
          <a:p>
            <a:pPr>
              <a:defRPr/>
            </a:pPr>
            <a:fld id="{64D26FB2-517E-4556-97D6-D1AB782580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89100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0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68572" cy="4426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118" tIns="44059" rIns="88118" bIns="44059" numCol="1" anchor="t" anchorCtr="0" compatLnSpc="1">
            <a:prstTxWarp prst="textNoShape">
              <a:avLst/>
            </a:prstTxWarp>
          </a:bodyPr>
          <a:lstStyle>
            <a:lvl1pPr>
              <a:defRPr sz="1200" b="1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r>
              <a:rPr lang="en-US"/>
              <a:t>CS-1020</a:t>
            </a:r>
          </a:p>
        </p:txBody>
      </p:sp>
      <p:sp>
        <p:nvSpPr>
          <p:cNvPr id="770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44872" y="0"/>
            <a:ext cx="3065528" cy="4426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118" tIns="44059" rIns="88118" bIns="44059" numCol="1" anchor="t" anchorCtr="0" compatLnSpc="1">
            <a:prstTxWarp prst="textNoShape">
              <a:avLst/>
            </a:prstTxWarp>
          </a:bodyPr>
          <a:lstStyle>
            <a:lvl1pPr algn="r">
              <a:defRPr sz="1200" b="1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2F208DE0-A001-4823-8B87-B7DDB8AE24CD}" type="datetime1">
              <a:rPr lang="en-US"/>
              <a:pPr>
                <a:defRPr/>
              </a:pPr>
              <a:t>10/3/2017</a:t>
            </a:fld>
            <a:endParaRPr lang="en-US"/>
          </a:p>
        </p:txBody>
      </p:sp>
      <p:sp>
        <p:nvSpPr>
          <p:cNvPr id="770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9325" y="4426857"/>
            <a:ext cx="5111750" cy="42055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118" tIns="44059" rIns="88118" bIns="440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770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53714"/>
            <a:ext cx="3068572" cy="4426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118" tIns="44059" rIns="88118" bIns="44059" numCol="1" anchor="b" anchorCtr="0" compatLnSpc="1">
            <a:prstTxWarp prst="textNoShape">
              <a:avLst/>
            </a:prstTxWarp>
          </a:bodyPr>
          <a:lstStyle>
            <a:lvl1pPr>
              <a:defRPr sz="1200" b="1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r>
              <a:rPr lang="en-US"/>
              <a:t>Dr. Mark L. Hornick</a:t>
            </a:r>
          </a:p>
        </p:txBody>
      </p:sp>
      <p:sp>
        <p:nvSpPr>
          <p:cNvPr id="770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44872" y="8853714"/>
            <a:ext cx="3065528" cy="4426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118" tIns="44059" rIns="88118" bIns="44059" numCol="1" anchor="b" anchorCtr="0" compatLnSpc="1">
            <a:prstTxWarp prst="textNoShape">
              <a:avLst/>
            </a:prstTxWarp>
          </a:bodyPr>
          <a:lstStyle>
            <a:lvl1pPr algn="r">
              <a:defRPr sz="1200" b="1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BBB86850-6FFF-4BC8-92D4-BE8D331D23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8199" name="Picture 8"/>
          <p:cNvPicPr>
            <a:picLocks noRot="1"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5375" y="664029"/>
            <a:ext cx="4819650" cy="365215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9776978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BBAD01B-B745-4006-A489-B81A1907E571}" type="slidenum">
              <a:rPr lang="en-US"/>
              <a:pPr/>
              <a:t>10</a:t>
            </a:fld>
            <a:endParaRPr lang="en-US"/>
          </a:p>
        </p:txBody>
      </p:sp>
      <p:sp>
        <p:nvSpPr>
          <p:cNvPr id="76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698500"/>
            <a:ext cx="4648200" cy="3486150"/>
          </a:xfrm>
          <a:prstGeom prst="rect">
            <a:avLst/>
          </a:prstGeom>
          <a:ln/>
        </p:spPr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Subject::attach(Observer* pObserver)</a:t>
            </a:r>
          </a:p>
          <a:p>
            <a:r>
              <a:rPr lang="en-US"/>
              <a:t>{</a:t>
            </a:r>
          </a:p>
          <a:p>
            <a:r>
              <a:rPr lang="en-US"/>
              <a:t>   m_hObservers.push_back(pObserver);</a:t>
            </a:r>
          </a:p>
          <a:p>
            <a:r>
              <a:rPr lang="en-US"/>
              <a:t>}</a:t>
            </a:r>
          </a:p>
          <a:p>
            <a:endParaRPr lang="en-US"/>
          </a:p>
          <a:p>
            <a:r>
              <a:rPr lang="en-US"/>
              <a:t>Subject::detach(Observer* pObserver)</a:t>
            </a:r>
          </a:p>
          <a:p>
            <a:r>
              <a:rPr lang="en-US"/>
              <a:t>{</a:t>
            </a:r>
          </a:p>
          <a:p>
            <a:r>
              <a:rPr lang="en-US"/>
              <a:t>  m_hObservers.remove(pObserver);</a:t>
            </a:r>
          </a:p>
          <a:p>
            <a:r>
              <a:rPr lang="en-US"/>
              <a:t>}</a:t>
            </a:r>
          </a:p>
          <a:p>
            <a:endParaRPr lang="en-US"/>
          </a:p>
          <a:p>
            <a:r>
              <a:rPr lang="en-US"/>
              <a:t>Subject::notify()</a:t>
            </a:r>
          </a:p>
          <a:p>
            <a:r>
              <a:rPr lang="en-US"/>
              <a:t>{</a:t>
            </a:r>
          </a:p>
          <a:p>
            <a:r>
              <a:rPr lang="en-US"/>
              <a:t>Vector&lt;Observer*&gt;::iterator m_ppObserver;</a:t>
            </a:r>
          </a:p>
          <a:p>
            <a:r>
              <a:rPr lang="en-US"/>
              <a:t>for (m_ppObserver = m_hObservers.begin();m_ppObserver = m_hObservers.end(); ++m_ppObserver)</a:t>
            </a:r>
          </a:p>
          <a:p>
            <a:r>
              <a:rPr lang="en-US"/>
              <a:t>	(*m_ppObserver)-&gt;update();</a:t>
            </a:r>
          </a:p>
          <a:p>
            <a:r>
              <a:rPr lang="en-US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3696998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300">
                <a:solidFill>
                  <a:schemeClr val="tx1"/>
                </a:solidFill>
                <a:latin typeface="Arial" charset="0"/>
                <a:ea typeface="MS Pゴシック" pitchFamily="-92" charset="-128"/>
              </a:defRPr>
            </a:lvl1pPr>
            <a:lvl2pPr marL="36562390" indent="-36121695">
              <a:defRPr sz="2300">
                <a:solidFill>
                  <a:schemeClr val="tx1"/>
                </a:solidFill>
                <a:latin typeface="Arial" charset="0"/>
                <a:ea typeface="MS Pゴシック" pitchFamily="-92" charset="-128"/>
              </a:defRPr>
            </a:lvl2pPr>
            <a:lvl3pPr>
              <a:defRPr sz="2300">
                <a:solidFill>
                  <a:schemeClr val="tx1"/>
                </a:solidFill>
                <a:latin typeface="Arial" charset="0"/>
                <a:ea typeface="MS Pゴシック" pitchFamily="-92" charset="-128"/>
              </a:defRPr>
            </a:lvl3pPr>
            <a:lvl4pPr>
              <a:defRPr sz="2300">
                <a:solidFill>
                  <a:schemeClr val="tx1"/>
                </a:solidFill>
                <a:latin typeface="Arial" charset="0"/>
                <a:ea typeface="MS Pゴシック" pitchFamily="-92" charset="-128"/>
              </a:defRPr>
            </a:lvl4pPr>
            <a:lvl5pPr>
              <a:defRPr sz="2300">
                <a:solidFill>
                  <a:schemeClr val="tx1"/>
                </a:solidFill>
                <a:latin typeface="Arial" charset="0"/>
                <a:ea typeface="MS Pゴシック" pitchFamily="-92" charset="-128"/>
              </a:defRPr>
            </a:lvl5pPr>
            <a:lvl6pPr marL="44069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" charset="0"/>
                <a:ea typeface="MS Pゴシック" pitchFamily="-92" charset="-128"/>
              </a:defRPr>
            </a:lvl6pPr>
            <a:lvl7pPr marL="881390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" charset="0"/>
                <a:ea typeface="MS Pゴシック" pitchFamily="-92" charset="-128"/>
              </a:defRPr>
            </a:lvl7pPr>
            <a:lvl8pPr marL="132208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" charset="0"/>
                <a:ea typeface="MS Pゴシック" pitchFamily="-92" charset="-128"/>
              </a:defRPr>
            </a:lvl8pPr>
            <a:lvl9pPr marL="1762780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" charset="0"/>
                <a:ea typeface="MS Pゴシック" pitchFamily="-92" charset="-128"/>
              </a:defRPr>
            </a:lvl9pPr>
          </a:lstStyle>
          <a:p>
            <a:fld id="{E9EC0999-B2A9-4DFB-85C3-F46426DE684B}" type="slidenum">
              <a:rPr lang="en-US" sz="1200">
                <a:latin typeface="Times New Roman" charset="0"/>
              </a:rPr>
              <a:pPr/>
              <a:t>17</a:t>
            </a:fld>
            <a:endParaRPr lang="en-US" sz="1200">
              <a:latin typeface="Times New Roman" charset="0"/>
            </a:endParaRPr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73150" y="663575"/>
            <a:ext cx="4425950" cy="3321050"/>
          </a:xfrm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43013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SE-2030</a:t>
            </a:r>
          </a:p>
          <a:p>
            <a:pPr>
              <a:defRPr/>
            </a:pPr>
            <a:r>
              <a:rPr lang="en-US" altLang="en-US" dirty="0"/>
              <a:t>Dr. Mark L. Hornick, Dr. Derek Riley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1DDF87-5FF5-4CF6-B265-1CE50EB8296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887766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SE-2030</a:t>
            </a:r>
          </a:p>
          <a:p>
            <a:pPr>
              <a:defRPr/>
            </a:pPr>
            <a:r>
              <a:rPr lang="en-US" altLang="en-US"/>
              <a:t>Dr. Mark L. </a:t>
            </a:r>
            <a:r>
              <a:rPr lang="en-US" altLang="en-US" err="1"/>
              <a:t>Hornick</a:t>
            </a: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B9DE0F-E5A8-43E4-8DFB-0E494FECE22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022456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CS-280</a:t>
            </a:r>
          </a:p>
          <a:p>
            <a:pPr>
              <a:defRPr/>
            </a:pPr>
            <a:r>
              <a:rPr lang="en-US" altLang="en-US"/>
              <a:t>Dr. Mark L. Hornick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29B7BC-78E6-4AC8-8AE3-6F2164F4446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202908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SE-2030</a:t>
            </a:r>
          </a:p>
          <a:p>
            <a:pPr>
              <a:defRPr/>
            </a:pPr>
            <a:r>
              <a:rPr lang="en-US" altLang="en-US" dirty="0"/>
              <a:t>Dr. Mark L. Hornick, Dr. Derek Riley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DED364-336E-48CD-8B2B-B538FE8BF33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49316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SE-2030</a:t>
            </a:r>
          </a:p>
          <a:p>
            <a:pPr>
              <a:defRPr/>
            </a:pPr>
            <a:r>
              <a:rPr lang="en-US" altLang="en-US"/>
              <a:t>Dr. Mark L. </a:t>
            </a:r>
            <a:r>
              <a:rPr lang="en-US" altLang="en-US" err="1"/>
              <a:t>Hornick</a:t>
            </a: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B4E50F-B31B-4ABD-AF4F-BC8FFB06426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33925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SE-2030</a:t>
            </a:r>
          </a:p>
          <a:p>
            <a:pPr>
              <a:defRPr/>
            </a:pPr>
            <a:r>
              <a:rPr lang="en-US" altLang="en-US" dirty="0"/>
              <a:t>Dr. Mark L. Hornick, Dr. Derek Riley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483537-7DBD-4F2F-8102-6E5ADFE7976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622788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SE-2030</a:t>
            </a:r>
          </a:p>
          <a:p>
            <a:pPr>
              <a:defRPr/>
            </a:pPr>
            <a:r>
              <a:rPr lang="en-US" altLang="en-US"/>
              <a:t>Dr. Mark L. </a:t>
            </a:r>
            <a:r>
              <a:rPr lang="en-US" altLang="en-US" err="1"/>
              <a:t>Hornick</a:t>
            </a:r>
            <a:endParaRPr lang="en-US" alt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90A4A7-2A00-4A23-B91D-446A9432CAC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885576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SE-2030</a:t>
            </a:r>
          </a:p>
          <a:p>
            <a:pPr>
              <a:defRPr/>
            </a:pPr>
            <a:r>
              <a:rPr lang="en-US" altLang="en-US"/>
              <a:t>Dr. Mark L. </a:t>
            </a:r>
            <a:r>
              <a:rPr lang="en-US" altLang="en-US" err="1"/>
              <a:t>Hornick</a:t>
            </a:r>
            <a:endParaRPr lang="en-US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B11584-5A86-4E87-BCEB-6531AD0A339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736085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SE-2030</a:t>
            </a:r>
          </a:p>
          <a:p>
            <a:pPr>
              <a:defRPr/>
            </a:pPr>
            <a:r>
              <a:rPr lang="en-US" altLang="en-US"/>
              <a:t>Dr. Mark L. </a:t>
            </a:r>
            <a:r>
              <a:rPr lang="en-US" altLang="en-US" err="1"/>
              <a:t>Hornick</a:t>
            </a:r>
            <a:endParaRPr lang="en-US" alt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E488B4-D05A-4988-84F1-B19D46AF98C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239560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SE-2030</a:t>
            </a:r>
          </a:p>
          <a:p>
            <a:pPr>
              <a:defRPr/>
            </a:pPr>
            <a:r>
              <a:rPr lang="en-US" altLang="en-US"/>
              <a:t>Dr. Mark L. </a:t>
            </a:r>
            <a:r>
              <a:rPr lang="en-US" altLang="en-US" err="1"/>
              <a:t>Hornick</a:t>
            </a:r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12A948-99AC-49D5-AC3E-5F245C6907B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21153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SE-2030</a:t>
            </a:r>
          </a:p>
          <a:p>
            <a:pPr>
              <a:defRPr/>
            </a:pPr>
            <a:r>
              <a:rPr lang="en-US" altLang="en-US"/>
              <a:t>Dr. Mark L. </a:t>
            </a:r>
            <a:r>
              <a:rPr lang="en-US" altLang="en-US" err="1"/>
              <a:t>Hornick</a:t>
            </a:r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01F3BF-9D0C-4C08-83B3-1177062EADB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030488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2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762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762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latin typeface="Arial" charset="0"/>
                <a:cs typeface="+mn-cs"/>
              </a:defRPr>
            </a:lvl1pPr>
          </a:lstStyle>
          <a:p>
            <a:pPr>
              <a:defRPr/>
            </a:pPr>
            <a:r>
              <a:rPr lang="en-US" altLang="en-US" dirty="0"/>
              <a:t>SE-2030</a:t>
            </a:r>
          </a:p>
          <a:p>
            <a:pPr>
              <a:defRPr/>
            </a:pPr>
            <a:r>
              <a:rPr lang="en-US" altLang="en-US" dirty="0"/>
              <a:t>Dr. Mark L. Hornick, Dr. Derek Riley</a:t>
            </a:r>
          </a:p>
        </p:txBody>
      </p:sp>
      <p:sp>
        <p:nvSpPr>
          <p:cNvPr id="107623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72BDB074-4652-4DAE-B770-96DF85CD682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1032" name="Picture 40" descr="MSOE Logo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228600"/>
            <a:ext cx="1066800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54" r:id="rId1"/>
    <p:sldLayoutId id="2147484155" r:id="rId2"/>
    <p:sldLayoutId id="2147484156" r:id="rId3"/>
    <p:sldLayoutId id="2147484157" r:id="rId4"/>
    <p:sldLayoutId id="2147484158" r:id="rId5"/>
    <p:sldLayoutId id="2147484159" r:id="rId6"/>
    <p:sldLayoutId id="2147484160" r:id="rId7"/>
    <p:sldLayoutId id="2147484161" r:id="rId8"/>
    <p:sldLayoutId id="2147484162" r:id="rId9"/>
    <p:sldLayoutId id="2147484163" r:id="rId10"/>
    <p:sldLayoutId id="2147484164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4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Design Patterns</a:t>
            </a:r>
          </a:p>
        </p:txBody>
      </p:sp>
      <p:sp>
        <p:nvSpPr>
          <p:cNvPr id="3076" name="Slide Number Placeholder 4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E4B43F53-ABAD-43CC-9E11-BB4090A85056}" type="slidenum">
              <a:rPr lang="en-US" altLang="en-US" smtClean="0"/>
              <a:pPr eaLnBrk="1" hangingPunct="1">
                <a:defRPr/>
              </a:pPr>
              <a:t>1</a:t>
            </a:fld>
            <a:endParaRPr lang="en-US" alt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Generic Subject class</a:t>
            </a:r>
          </a:p>
        </p:txBody>
      </p:sp>
      <p:sp>
        <p:nvSpPr>
          <p:cNvPr id="74756" name="Text Box 4"/>
          <p:cNvSpPr txBox="1">
            <a:spLocks noChangeArrowheads="1"/>
          </p:cNvSpPr>
          <p:nvPr/>
        </p:nvSpPr>
        <p:spPr bwMode="auto">
          <a:xfrm>
            <a:off x="381000" y="1981200"/>
            <a:ext cx="7467600" cy="335188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lnSpc>
                <a:spcPct val="50000"/>
              </a:lnSpc>
              <a:spcBef>
                <a:spcPct val="50000"/>
              </a:spcBef>
            </a:pPr>
            <a:r>
              <a:rPr lang="en-US" sz="2800" dirty="0"/>
              <a:t>class </a:t>
            </a:r>
            <a:r>
              <a:rPr lang="en-US" sz="2800" dirty="0" err="1"/>
              <a:t>SubjectClass</a:t>
            </a:r>
            <a:r>
              <a:rPr lang="en-US" sz="2800" dirty="0"/>
              <a:t> </a:t>
            </a:r>
            <a:r>
              <a:rPr lang="en-US" sz="2800" i="1" dirty="0"/>
              <a:t>implements</a:t>
            </a:r>
            <a:r>
              <a:rPr lang="en-US" sz="2800" dirty="0"/>
              <a:t> </a:t>
            </a:r>
            <a:r>
              <a:rPr lang="en-US" sz="2800" b="1" dirty="0"/>
              <a:t>Subject</a:t>
            </a:r>
            <a:r>
              <a:rPr lang="en-US" sz="2800" dirty="0"/>
              <a:t> {</a:t>
            </a:r>
          </a:p>
          <a:p>
            <a:pPr algn="l">
              <a:lnSpc>
                <a:spcPct val="50000"/>
              </a:lnSpc>
              <a:spcBef>
                <a:spcPct val="50000"/>
              </a:spcBef>
            </a:pPr>
            <a:r>
              <a:rPr lang="en-US" sz="2800" dirty="0"/>
              <a:t>	public </a:t>
            </a:r>
            <a:r>
              <a:rPr lang="en-US" sz="2800" dirty="0" err="1"/>
              <a:t>SubjectClass</a:t>
            </a:r>
            <a:r>
              <a:rPr lang="en-US" sz="2800" dirty="0"/>
              <a:t>();</a:t>
            </a:r>
          </a:p>
          <a:p>
            <a:pPr algn="l">
              <a:lnSpc>
                <a:spcPct val="50000"/>
              </a:lnSpc>
              <a:spcBef>
                <a:spcPct val="50000"/>
              </a:spcBef>
            </a:pPr>
            <a:r>
              <a:rPr lang="en-US" sz="2800" dirty="0"/>
              <a:t>	public void attach(Observer </a:t>
            </a:r>
            <a:r>
              <a:rPr lang="en-US" sz="2800" dirty="0" err="1"/>
              <a:t>obs</a:t>
            </a:r>
            <a:r>
              <a:rPr lang="en-US" sz="2800" dirty="0"/>
              <a:t>);</a:t>
            </a:r>
          </a:p>
          <a:p>
            <a:pPr algn="l">
              <a:lnSpc>
                <a:spcPct val="50000"/>
              </a:lnSpc>
              <a:spcBef>
                <a:spcPct val="50000"/>
              </a:spcBef>
            </a:pPr>
            <a:r>
              <a:rPr lang="en-US" sz="2800" dirty="0"/>
              <a:t>	public void detach(Observer </a:t>
            </a:r>
            <a:r>
              <a:rPr lang="en-US" sz="2800" dirty="0" err="1"/>
              <a:t>obs</a:t>
            </a:r>
            <a:r>
              <a:rPr lang="en-US" sz="2800" dirty="0"/>
              <a:t>);</a:t>
            </a:r>
          </a:p>
          <a:p>
            <a:pPr algn="l">
              <a:lnSpc>
                <a:spcPct val="50000"/>
              </a:lnSpc>
              <a:spcBef>
                <a:spcPct val="50000"/>
              </a:spcBef>
            </a:pPr>
            <a:r>
              <a:rPr lang="en-US" sz="2800" dirty="0"/>
              <a:t>	public void </a:t>
            </a:r>
            <a:r>
              <a:rPr lang="en-US" sz="2800" i="1" dirty="0" err="1"/>
              <a:t>notifyObservers</a:t>
            </a:r>
            <a:r>
              <a:rPr lang="en-US" sz="2800" dirty="0"/>
              <a:t>();</a:t>
            </a:r>
          </a:p>
          <a:p>
            <a:pPr algn="l">
              <a:lnSpc>
                <a:spcPct val="50000"/>
              </a:lnSpc>
              <a:spcBef>
                <a:spcPct val="50000"/>
              </a:spcBef>
            </a:pPr>
            <a:endParaRPr lang="en-US" sz="2800" dirty="0"/>
          </a:p>
          <a:p>
            <a:pPr algn="l">
              <a:lnSpc>
                <a:spcPct val="50000"/>
              </a:lnSpc>
              <a:spcBef>
                <a:spcPct val="50000"/>
              </a:spcBef>
            </a:pPr>
            <a:r>
              <a:rPr lang="en-US" sz="2800" dirty="0"/>
              <a:t>	private </a:t>
            </a:r>
            <a:r>
              <a:rPr lang="en-US" sz="2800" dirty="0" err="1"/>
              <a:t>ArrayList</a:t>
            </a:r>
            <a:r>
              <a:rPr lang="en-US" sz="2800" dirty="0"/>
              <a:t> &lt;Observer&gt; observers;</a:t>
            </a:r>
          </a:p>
          <a:p>
            <a:pPr algn="l">
              <a:lnSpc>
                <a:spcPct val="50000"/>
              </a:lnSpc>
              <a:spcBef>
                <a:spcPct val="50000"/>
              </a:spcBef>
            </a:pPr>
            <a:r>
              <a:rPr lang="en-US" sz="2800" dirty="0"/>
              <a:t>}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04800" y="5181600"/>
            <a:ext cx="7696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5600AC"/>
                </a:solidFill>
              </a:rPr>
              <a:t>Note: </a:t>
            </a:r>
            <a:r>
              <a:rPr lang="en-US" dirty="0">
                <a:solidFill>
                  <a:srgbClr val="5600AC"/>
                </a:solidFill>
              </a:rPr>
              <a:t>Some implementations define a </a:t>
            </a:r>
            <a:r>
              <a:rPr lang="en-US" i="1" dirty="0">
                <a:solidFill>
                  <a:srgbClr val="5600AC"/>
                </a:solidFill>
              </a:rPr>
              <a:t>notify</a:t>
            </a:r>
            <a:r>
              <a:rPr lang="en-US" dirty="0">
                <a:solidFill>
                  <a:srgbClr val="5600AC"/>
                </a:solidFill>
              </a:rPr>
              <a:t>() instead of </a:t>
            </a:r>
            <a:r>
              <a:rPr lang="en-US" dirty="0" err="1">
                <a:solidFill>
                  <a:srgbClr val="5600AC"/>
                </a:solidFill>
              </a:rPr>
              <a:t>notifyObservers</a:t>
            </a:r>
            <a:r>
              <a:rPr lang="en-US" dirty="0">
                <a:solidFill>
                  <a:srgbClr val="5600AC"/>
                </a:solidFill>
              </a:rPr>
              <a:t>() method. </a:t>
            </a:r>
          </a:p>
          <a:p>
            <a:r>
              <a:rPr lang="en-US" dirty="0">
                <a:solidFill>
                  <a:srgbClr val="5600AC"/>
                </a:solidFill>
              </a:rPr>
              <a:t>	-However, Java’s Object class already has a notify() method, 	which we don’t want to override.</a:t>
            </a:r>
          </a:p>
        </p:txBody>
      </p:sp>
    </p:spTree>
    <p:extLst>
      <p:ext uri="{BB962C8B-B14F-4D97-AF65-F5344CB8AC3E}">
        <p14:creationId xmlns:p14="http://schemas.microsoft.com/office/powerpoint/2010/main" val="1064672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Generic Observer</a:t>
            </a:r>
          </a:p>
        </p:txBody>
      </p:sp>
      <p:sp>
        <p:nvSpPr>
          <p:cNvPr id="75779" name="Text Box 3"/>
          <p:cNvSpPr txBox="1">
            <a:spLocks noChangeArrowheads="1"/>
          </p:cNvSpPr>
          <p:nvPr/>
        </p:nvSpPr>
        <p:spPr bwMode="auto">
          <a:xfrm>
            <a:off x="381000" y="2133600"/>
            <a:ext cx="7467600" cy="160043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lnSpc>
                <a:spcPct val="50000"/>
              </a:lnSpc>
              <a:spcBef>
                <a:spcPct val="50000"/>
              </a:spcBef>
            </a:pPr>
            <a:r>
              <a:rPr lang="en-US" sz="2800" dirty="0"/>
              <a:t>class </a:t>
            </a:r>
            <a:r>
              <a:rPr lang="en-US" sz="2800" dirty="0" err="1"/>
              <a:t>ObserverClass</a:t>
            </a:r>
            <a:r>
              <a:rPr lang="en-US" sz="2800" dirty="0"/>
              <a:t> </a:t>
            </a:r>
            <a:r>
              <a:rPr lang="en-US" sz="2800" i="1" dirty="0"/>
              <a:t>implements</a:t>
            </a:r>
            <a:r>
              <a:rPr lang="en-US" sz="2800" dirty="0"/>
              <a:t> </a:t>
            </a:r>
            <a:r>
              <a:rPr lang="en-US" sz="2800" b="1" dirty="0"/>
              <a:t>Observer</a:t>
            </a:r>
            <a:r>
              <a:rPr lang="en-US" sz="2800" dirty="0"/>
              <a:t> {</a:t>
            </a:r>
          </a:p>
          <a:p>
            <a:pPr algn="l">
              <a:lnSpc>
                <a:spcPct val="50000"/>
              </a:lnSpc>
              <a:spcBef>
                <a:spcPct val="50000"/>
              </a:spcBef>
            </a:pPr>
            <a:r>
              <a:rPr lang="en-US" sz="2800" dirty="0"/>
              <a:t>	public </a:t>
            </a:r>
            <a:r>
              <a:rPr lang="en-US" sz="2800" dirty="0" err="1"/>
              <a:t>ObserverClass</a:t>
            </a:r>
            <a:r>
              <a:rPr lang="en-US" sz="2800" dirty="0"/>
              <a:t>();</a:t>
            </a:r>
          </a:p>
          <a:p>
            <a:pPr algn="l">
              <a:lnSpc>
                <a:spcPct val="50000"/>
              </a:lnSpc>
              <a:spcBef>
                <a:spcPct val="50000"/>
              </a:spcBef>
            </a:pPr>
            <a:r>
              <a:rPr lang="en-US" sz="2800" dirty="0"/>
              <a:t>	public void update(???); </a:t>
            </a:r>
          </a:p>
          <a:p>
            <a:pPr algn="l">
              <a:lnSpc>
                <a:spcPct val="50000"/>
              </a:lnSpc>
              <a:spcBef>
                <a:spcPct val="50000"/>
              </a:spcBef>
            </a:pPr>
            <a:r>
              <a:rPr lang="en-US" sz="2800" dirty="0"/>
              <a:t>}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62000" y="5257800"/>
            <a:ext cx="7696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What is/are the appropriate parameter(s) for the update() method?</a:t>
            </a:r>
          </a:p>
        </p:txBody>
      </p:sp>
    </p:spTree>
    <p:extLst>
      <p:ext uri="{BB962C8B-B14F-4D97-AF65-F5344CB8AC3E}">
        <p14:creationId xmlns:p14="http://schemas.microsoft.com/office/powerpoint/2010/main" val="1705328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CD3AFCAF-D0C7-4332-90ED-126CCE02C029}" type="slidenum">
              <a:rPr lang="en-US"/>
              <a:pPr/>
              <a:t>12</a:t>
            </a:fld>
            <a:endParaRPr lang="en-US"/>
          </a:p>
        </p:txBody>
      </p:sp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 class relationships</a:t>
            </a:r>
          </a:p>
        </p:txBody>
      </p:sp>
      <p:pic>
        <p:nvPicPr>
          <p:cNvPr id="1030" name="Picture 6" descr="Image result for observer pattern uml">
            <a:extLst>
              <a:ext uri="{FF2B5EF4-FFF2-40B4-BE49-F238E27FC236}">
                <a16:creationId xmlns:a16="http://schemas.microsoft.com/office/drawing/2014/main" id="{38D7906D-5F67-4266-AA36-ED52C758B6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905000"/>
            <a:ext cx="7898780" cy="3886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Isosceles Triangle 5">
            <a:extLst>
              <a:ext uri="{FF2B5EF4-FFF2-40B4-BE49-F238E27FC236}">
                <a16:creationId xmlns:a16="http://schemas.microsoft.com/office/drawing/2014/main" id="{F95EAC34-2D71-4E5C-A1EE-6C824D9CB171}"/>
              </a:ext>
            </a:extLst>
          </p:cNvPr>
          <p:cNvSpPr/>
          <p:nvPr/>
        </p:nvSpPr>
        <p:spPr bwMode="auto">
          <a:xfrm>
            <a:off x="6172200" y="3276600"/>
            <a:ext cx="228600" cy="228600"/>
          </a:xfrm>
          <a:prstGeom prst="triangl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31" name="Isosceles Triangle 30">
            <a:extLst>
              <a:ext uri="{FF2B5EF4-FFF2-40B4-BE49-F238E27FC236}">
                <a16:creationId xmlns:a16="http://schemas.microsoft.com/office/drawing/2014/main" id="{A8B7BACA-3F32-42A1-A761-6C32A573CD62}"/>
              </a:ext>
            </a:extLst>
          </p:cNvPr>
          <p:cNvSpPr/>
          <p:nvPr/>
        </p:nvSpPr>
        <p:spPr bwMode="auto">
          <a:xfrm>
            <a:off x="1752600" y="3429000"/>
            <a:ext cx="228600" cy="228600"/>
          </a:xfrm>
          <a:prstGeom prst="triangl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66509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9939D196-817B-4B86-93D1-BF10C7ACA2C8}" type="slidenum">
              <a:rPr lang="en-US"/>
              <a:pPr/>
              <a:t>13</a:t>
            </a:fld>
            <a:endParaRPr lang="en-US"/>
          </a:p>
        </p:txBody>
      </p:sp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Collaborations between objects in the Observer pattern</a:t>
            </a:r>
          </a:p>
        </p:txBody>
      </p:sp>
      <p:sp>
        <p:nvSpPr>
          <p:cNvPr id="88067" name="Rectangle 3"/>
          <p:cNvSpPr>
            <a:spLocks noChangeArrowheads="1"/>
          </p:cNvSpPr>
          <p:nvPr/>
        </p:nvSpPr>
        <p:spPr bwMode="auto">
          <a:xfrm>
            <a:off x="228600" y="2072789"/>
            <a:ext cx="2590800" cy="369332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b="1" dirty="0"/>
              <a:t>s:ConcreteSubject</a:t>
            </a:r>
          </a:p>
        </p:txBody>
      </p:sp>
      <p:sp>
        <p:nvSpPr>
          <p:cNvPr id="88069" name="Rectangle 5"/>
          <p:cNvSpPr>
            <a:spLocks noChangeArrowheads="1"/>
          </p:cNvSpPr>
          <p:nvPr/>
        </p:nvSpPr>
        <p:spPr bwMode="auto">
          <a:xfrm>
            <a:off x="3048000" y="2107714"/>
            <a:ext cx="2672526" cy="369332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b="1" dirty="0"/>
              <a:t>o1:ConcreteObserver1</a:t>
            </a:r>
          </a:p>
        </p:txBody>
      </p:sp>
      <p:sp>
        <p:nvSpPr>
          <p:cNvPr id="88071" name="Rectangle 7"/>
          <p:cNvSpPr>
            <a:spLocks noChangeArrowheads="1"/>
          </p:cNvSpPr>
          <p:nvPr/>
        </p:nvSpPr>
        <p:spPr bwMode="auto">
          <a:xfrm>
            <a:off x="6019800" y="2107714"/>
            <a:ext cx="2743200" cy="369332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b="1" dirty="0"/>
              <a:t>o2:ConcreteObserver2</a:t>
            </a:r>
          </a:p>
        </p:txBody>
      </p:sp>
      <p:sp>
        <p:nvSpPr>
          <p:cNvPr id="88073" name="Rectangle 9"/>
          <p:cNvSpPr>
            <a:spLocks noChangeArrowheads="1"/>
          </p:cNvSpPr>
          <p:nvPr/>
        </p:nvSpPr>
        <p:spPr bwMode="auto">
          <a:xfrm>
            <a:off x="1219200" y="2514600"/>
            <a:ext cx="76200" cy="3886200"/>
          </a:xfrm>
          <a:prstGeom prst="rect">
            <a:avLst/>
          </a:prstGeom>
          <a:solidFill>
            <a:srgbClr val="FF0000"/>
          </a:solidFill>
          <a:ln w="254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88074" name="Rectangle 10"/>
          <p:cNvSpPr>
            <a:spLocks noChangeArrowheads="1"/>
          </p:cNvSpPr>
          <p:nvPr/>
        </p:nvSpPr>
        <p:spPr bwMode="auto">
          <a:xfrm>
            <a:off x="4114800" y="2514600"/>
            <a:ext cx="76200" cy="3886200"/>
          </a:xfrm>
          <a:prstGeom prst="rect">
            <a:avLst/>
          </a:prstGeom>
          <a:solidFill>
            <a:srgbClr val="FF0000"/>
          </a:solidFill>
          <a:ln w="254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88075" name="Rectangle 11"/>
          <p:cNvSpPr>
            <a:spLocks noChangeArrowheads="1"/>
          </p:cNvSpPr>
          <p:nvPr/>
        </p:nvSpPr>
        <p:spPr bwMode="auto">
          <a:xfrm>
            <a:off x="7162800" y="2438400"/>
            <a:ext cx="76200" cy="3886200"/>
          </a:xfrm>
          <a:prstGeom prst="rect">
            <a:avLst/>
          </a:prstGeom>
          <a:solidFill>
            <a:srgbClr val="FF0000"/>
          </a:solidFill>
          <a:ln w="254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88078" name="Text Box 14"/>
          <p:cNvSpPr txBox="1">
            <a:spLocks noChangeArrowheads="1"/>
          </p:cNvSpPr>
          <p:nvPr/>
        </p:nvSpPr>
        <p:spPr bwMode="auto">
          <a:xfrm>
            <a:off x="1771115" y="2597491"/>
            <a:ext cx="2031325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 err="1"/>
              <a:t>addObserver</a:t>
            </a:r>
            <a:r>
              <a:rPr lang="en-US" dirty="0"/>
              <a:t>(this)</a:t>
            </a:r>
          </a:p>
        </p:txBody>
      </p:sp>
      <p:sp>
        <p:nvSpPr>
          <p:cNvPr id="88079" name="Text Box 15"/>
          <p:cNvSpPr txBox="1">
            <a:spLocks noChangeArrowheads="1"/>
          </p:cNvSpPr>
          <p:nvPr/>
        </p:nvSpPr>
        <p:spPr bwMode="auto">
          <a:xfrm>
            <a:off x="4800600" y="2971800"/>
            <a:ext cx="2031325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 err="1"/>
              <a:t>addObserver</a:t>
            </a:r>
            <a:r>
              <a:rPr lang="en-US" dirty="0"/>
              <a:t>(this)</a:t>
            </a:r>
          </a:p>
        </p:txBody>
      </p:sp>
      <p:sp>
        <p:nvSpPr>
          <p:cNvPr id="88080" name="Line 16"/>
          <p:cNvSpPr>
            <a:spLocks noChangeShapeType="1"/>
          </p:cNvSpPr>
          <p:nvPr/>
        </p:nvSpPr>
        <p:spPr bwMode="auto">
          <a:xfrm>
            <a:off x="1295400" y="3733800"/>
            <a:ext cx="990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88081" name="Line 17"/>
          <p:cNvSpPr>
            <a:spLocks noChangeShapeType="1"/>
          </p:cNvSpPr>
          <p:nvPr/>
        </p:nvSpPr>
        <p:spPr bwMode="auto">
          <a:xfrm>
            <a:off x="2286000" y="3733800"/>
            <a:ext cx="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88082" name="Line 18"/>
          <p:cNvSpPr>
            <a:spLocks noChangeShapeType="1"/>
          </p:cNvSpPr>
          <p:nvPr/>
        </p:nvSpPr>
        <p:spPr bwMode="auto">
          <a:xfrm flipH="1">
            <a:off x="1295400" y="4114800"/>
            <a:ext cx="990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88083" name="Text Box 19"/>
          <p:cNvSpPr txBox="1">
            <a:spLocks noChangeArrowheads="1"/>
          </p:cNvSpPr>
          <p:nvPr/>
        </p:nvSpPr>
        <p:spPr bwMode="auto">
          <a:xfrm>
            <a:off x="2223210" y="3745468"/>
            <a:ext cx="1954381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 err="1"/>
              <a:t>notifyObservers</a:t>
            </a:r>
            <a:r>
              <a:rPr lang="en-US" dirty="0"/>
              <a:t>()</a:t>
            </a:r>
          </a:p>
        </p:txBody>
      </p:sp>
      <p:sp>
        <p:nvSpPr>
          <p:cNvPr id="88086" name="Text Box 22"/>
          <p:cNvSpPr txBox="1">
            <a:spLocks noChangeArrowheads="1"/>
          </p:cNvSpPr>
          <p:nvPr/>
        </p:nvSpPr>
        <p:spPr bwMode="auto">
          <a:xfrm>
            <a:off x="2438400" y="4191000"/>
            <a:ext cx="117211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/>
              <a:t>update(</a:t>
            </a:r>
            <a:r>
              <a:rPr lang="en-US" dirty="0">
                <a:solidFill>
                  <a:srgbClr val="5600AC"/>
                </a:solidFill>
              </a:rPr>
              <a:t>?</a:t>
            </a:r>
            <a:r>
              <a:rPr lang="en-US" dirty="0"/>
              <a:t>)</a:t>
            </a:r>
          </a:p>
        </p:txBody>
      </p:sp>
      <p:sp>
        <p:nvSpPr>
          <p:cNvPr id="88087" name="Text Box 23"/>
          <p:cNvSpPr txBox="1">
            <a:spLocks noChangeArrowheads="1"/>
          </p:cNvSpPr>
          <p:nvPr/>
        </p:nvSpPr>
        <p:spPr bwMode="auto">
          <a:xfrm>
            <a:off x="4953000" y="5181600"/>
            <a:ext cx="117211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/>
              <a:t>update(</a:t>
            </a:r>
            <a:r>
              <a:rPr lang="en-US" dirty="0">
                <a:solidFill>
                  <a:srgbClr val="5600AC"/>
                </a:solidFill>
              </a:rPr>
              <a:t>?</a:t>
            </a:r>
            <a:r>
              <a:rPr lang="en-US" dirty="0"/>
              <a:t>)</a:t>
            </a:r>
          </a:p>
        </p:txBody>
      </p:sp>
      <p:sp>
        <p:nvSpPr>
          <p:cNvPr id="88091" name="Text Box 27"/>
          <p:cNvSpPr txBox="1">
            <a:spLocks noChangeArrowheads="1"/>
          </p:cNvSpPr>
          <p:nvPr/>
        </p:nvSpPr>
        <p:spPr bwMode="auto">
          <a:xfrm>
            <a:off x="4343400" y="5715000"/>
            <a:ext cx="264687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 err="1">
                <a:solidFill>
                  <a:srgbClr val="5600AC"/>
                </a:solidFill>
              </a:rPr>
              <a:t>getContextSpecificInfo</a:t>
            </a:r>
            <a:r>
              <a:rPr lang="en-US" dirty="0">
                <a:solidFill>
                  <a:srgbClr val="5600AC"/>
                </a:solidFill>
              </a:rPr>
              <a:t>()</a:t>
            </a:r>
          </a:p>
        </p:txBody>
      </p:sp>
      <p:cxnSp>
        <p:nvCxnSpPr>
          <p:cNvPr id="32" name="Straight Arrow Connector 31"/>
          <p:cNvCxnSpPr/>
          <p:nvPr/>
        </p:nvCxnSpPr>
        <p:spPr>
          <a:xfrm rot="10800000">
            <a:off x="1295400" y="2970211"/>
            <a:ext cx="28194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rot="10800000">
            <a:off x="1295400" y="3429000"/>
            <a:ext cx="58674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>
            <a:off x="1295400" y="4572000"/>
            <a:ext cx="28194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 rot="10800000">
            <a:off x="1295400" y="5181600"/>
            <a:ext cx="28194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>
            <a:off x="1295400" y="5638800"/>
            <a:ext cx="58674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 rot="10800000">
            <a:off x="1295400" y="6096000"/>
            <a:ext cx="58674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 Box 27"/>
          <p:cNvSpPr txBox="1">
            <a:spLocks noChangeArrowheads="1"/>
          </p:cNvSpPr>
          <p:nvPr/>
        </p:nvSpPr>
        <p:spPr bwMode="auto">
          <a:xfrm>
            <a:off x="1371600" y="4800600"/>
            <a:ext cx="264687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 err="1">
                <a:solidFill>
                  <a:srgbClr val="5600AC"/>
                </a:solidFill>
              </a:rPr>
              <a:t>getContextSpecificInfo</a:t>
            </a:r>
            <a:r>
              <a:rPr lang="en-US" dirty="0">
                <a:solidFill>
                  <a:srgbClr val="5600AC"/>
                </a:solidFill>
              </a:rPr>
              <a:t>()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FA1D1FE-5D02-4782-BD02-FC768B6DF3B6}"/>
              </a:ext>
            </a:extLst>
          </p:cNvPr>
          <p:cNvSpPr txBox="1"/>
          <p:nvPr/>
        </p:nvSpPr>
        <p:spPr>
          <a:xfrm>
            <a:off x="7772399" y="4526281"/>
            <a:ext cx="121919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Push vs. Pull</a:t>
            </a:r>
          </a:p>
          <a:p>
            <a:endParaRPr lang="en-US" dirty="0"/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50B4F508-508C-445D-933F-864A9B393AE2}"/>
              </a:ext>
            </a:extLst>
          </p:cNvPr>
          <p:cNvCxnSpPr>
            <a:stCxn id="2" idx="1"/>
            <a:endCxn id="26" idx="3"/>
          </p:cNvCxnSpPr>
          <p:nvPr/>
        </p:nvCxnSpPr>
        <p:spPr bwMode="auto">
          <a:xfrm flipH="1" flipV="1">
            <a:off x="4018478" y="4985266"/>
            <a:ext cx="3753921" cy="268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F7E7072B-214F-47BC-AFFF-0DC9DEE6164F}"/>
              </a:ext>
            </a:extLst>
          </p:cNvPr>
          <p:cNvCxnSpPr>
            <a:stCxn id="2" idx="1"/>
          </p:cNvCxnSpPr>
          <p:nvPr/>
        </p:nvCxnSpPr>
        <p:spPr bwMode="auto">
          <a:xfrm flipH="1">
            <a:off x="6858000" y="4987946"/>
            <a:ext cx="914399" cy="80325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E01B66EA-E751-4B42-A739-DA257963F2DA}"/>
              </a:ext>
            </a:extLst>
          </p:cNvPr>
          <p:cNvSpPr txBox="1"/>
          <p:nvPr/>
        </p:nvSpPr>
        <p:spPr>
          <a:xfrm>
            <a:off x="7295078" y="5618845"/>
            <a:ext cx="189032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Table service vs.</a:t>
            </a:r>
          </a:p>
          <a:p>
            <a:r>
              <a:rPr lang="en-US" dirty="0"/>
              <a:t>takeout</a:t>
            </a:r>
          </a:p>
        </p:txBody>
      </p:sp>
    </p:spTree>
    <p:extLst>
      <p:ext uri="{BB962C8B-B14F-4D97-AF65-F5344CB8AC3E}">
        <p14:creationId xmlns:p14="http://schemas.microsoft.com/office/powerpoint/2010/main" val="15990779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UML for a Weather Station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4FCEDB-AB35-4FDA-98A9-1471F03B1508}" type="slidenum">
              <a:rPr lang="en-US" altLang="en-US" smtClean="0"/>
              <a:pPr>
                <a:defRPr/>
              </a:pPr>
              <a:t>14</a:t>
            </a:fld>
            <a:endParaRPr lang="en-US" alt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61913" y="1417638"/>
            <a:ext cx="9205913" cy="4598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12514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Consequences (positive)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Coupling between Subject and Observers:</a:t>
            </a:r>
          </a:p>
          <a:p>
            <a:pPr lvl="1"/>
            <a:r>
              <a:rPr lang="en-US" dirty="0"/>
              <a:t>Subject knows it has a list of Observers, </a:t>
            </a:r>
            <a:r>
              <a:rPr lang="en-US" i="1" dirty="0">
                <a:solidFill>
                  <a:srgbClr val="5600AC"/>
                </a:solidFill>
              </a:rPr>
              <a:t>but not specific classes</a:t>
            </a:r>
          </a:p>
          <a:p>
            <a:pPr lvl="1"/>
            <a:r>
              <a:rPr lang="en-US" dirty="0"/>
              <a:t>Each Observer conforms to the simple </a:t>
            </a:r>
            <a:r>
              <a:rPr lang="en-US" i="1" dirty="0"/>
              <a:t>interface</a:t>
            </a:r>
            <a:r>
              <a:rPr lang="en-US" dirty="0"/>
              <a:t> of the abstract Observer Interface.</a:t>
            </a:r>
          </a:p>
          <a:p>
            <a:pPr lvl="1"/>
            <a:r>
              <a:rPr lang="en-US" dirty="0"/>
              <a:t>Hence, coupling is</a:t>
            </a:r>
          </a:p>
          <a:p>
            <a:pPr lvl="2"/>
            <a:r>
              <a:rPr lang="en-US" dirty="0"/>
              <a:t>Abstract</a:t>
            </a:r>
          </a:p>
          <a:p>
            <a:pPr lvl="2"/>
            <a:r>
              <a:rPr lang="en-US" dirty="0"/>
              <a:t>Minimal</a:t>
            </a:r>
          </a:p>
        </p:txBody>
      </p:sp>
    </p:spTree>
    <p:extLst>
      <p:ext uri="{BB962C8B-B14F-4D97-AF65-F5344CB8AC3E}">
        <p14:creationId xmlns:p14="http://schemas.microsoft.com/office/powerpoint/2010/main" val="37629269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Consequences (negative)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76400"/>
            <a:ext cx="8153400" cy="4495800"/>
          </a:xfrm>
        </p:spPr>
        <p:txBody>
          <a:bodyPr/>
          <a:lstStyle/>
          <a:p>
            <a:r>
              <a:rPr lang="en-US" dirty="0"/>
              <a:t>Broadcast communication</a:t>
            </a:r>
          </a:p>
          <a:p>
            <a:pPr lvl="1"/>
            <a:r>
              <a:rPr lang="en-US" dirty="0"/>
              <a:t>Notification is broadcast to all interested objects.</a:t>
            </a:r>
          </a:p>
          <a:p>
            <a:pPr lvl="1"/>
            <a:r>
              <a:rPr lang="en-US" dirty="0"/>
              <a:t>Observers can be added/removed at any time.</a:t>
            </a:r>
          </a:p>
          <a:p>
            <a:pPr lvl="1"/>
            <a:r>
              <a:rPr lang="en-US" dirty="0"/>
              <a:t>Observer decides when it needs to be notified.</a:t>
            </a:r>
          </a:p>
          <a:p>
            <a:r>
              <a:rPr lang="en-US" dirty="0"/>
              <a:t>Unexpected updates</a:t>
            </a:r>
          </a:p>
          <a:p>
            <a:pPr lvl="1"/>
            <a:r>
              <a:rPr lang="en-US" dirty="0"/>
              <a:t>Observers have no knowledge </a:t>
            </a:r>
          </a:p>
          <a:p>
            <a:pPr lvl="2"/>
            <a:r>
              <a:rPr lang="en-US" dirty="0"/>
              <a:t>Of each other’s presence</a:t>
            </a:r>
          </a:p>
          <a:p>
            <a:pPr lvl="2"/>
            <a:r>
              <a:rPr lang="en-US" dirty="0"/>
              <a:t>About the cost of “state change of subject”</a:t>
            </a:r>
          </a:p>
          <a:p>
            <a:pPr lvl="1"/>
            <a:r>
              <a:rPr lang="en-US" dirty="0"/>
              <a:t>Cascade of updates can happen</a:t>
            </a:r>
          </a:p>
          <a:p>
            <a:pPr lvl="2"/>
            <a:r>
              <a:rPr lang="en-US" dirty="0"/>
              <a:t>Prioritization is not built in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80987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543140" y="955651"/>
            <a:ext cx="5750522" cy="857250"/>
          </a:xfrm>
          <a:effectLst>
            <a:outerShdw blurRad="50800" dist="25399" dir="2700000" algn="ctr" rotWithShape="0">
              <a:srgbClr val="FFFFFF">
                <a:alpha val="99962"/>
              </a:srgbClr>
            </a:outerShdw>
          </a:effectLst>
        </p:spPr>
        <p:txBody>
          <a:bodyPr/>
          <a:lstStyle/>
          <a:p>
            <a:pPr eaLnBrk="1" hangingPunct="1"/>
            <a:r>
              <a:rPr lang="en-US" sz="2000" dirty="0">
                <a:solidFill>
                  <a:schemeClr val="tx1"/>
                </a:solidFill>
              </a:rPr>
              <a:t>Design Principles by Alan Davis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2114550"/>
            <a:ext cx="8153400" cy="3657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000" dirty="0"/>
              <a:t>A design process should not have tunnel vision.</a:t>
            </a:r>
            <a:endParaRPr lang="en-US" sz="2400" dirty="0"/>
          </a:p>
          <a:p>
            <a:pPr lvl="1" eaLnBrk="1" hangingPunct="1">
              <a:lnSpc>
                <a:spcPct val="90000"/>
              </a:lnSpc>
              <a:buFont typeface="Tahoma" charset="0"/>
              <a:buChar char="–"/>
            </a:pPr>
            <a:r>
              <a:rPr lang="en-US" sz="1600" dirty="0"/>
              <a:t>It should consider all possible solutions and make use of all available resources</a:t>
            </a:r>
            <a:endParaRPr lang="en-US" sz="2000" dirty="0"/>
          </a:p>
          <a:p>
            <a:pPr eaLnBrk="1" hangingPunct="1">
              <a:lnSpc>
                <a:spcPct val="90000"/>
              </a:lnSpc>
            </a:pPr>
            <a:r>
              <a:rPr lang="en-US" sz="2000" dirty="0"/>
              <a:t>A design specification should have mechanisms to trace back to requirements.</a:t>
            </a:r>
            <a:endParaRPr lang="en-US" sz="2400" dirty="0"/>
          </a:p>
          <a:p>
            <a:pPr lvl="1" eaLnBrk="1" hangingPunct="1">
              <a:lnSpc>
                <a:spcPct val="90000"/>
              </a:lnSpc>
              <a:buFont typeface="Tahoma" charset="0"/>
              <a:buChar char="–"/>
            </a:pPr>
            <a:r>
              <a:rPr lang="en-US" sz="1600" dirty="0"/>
              <a:t>It should be easy to identify mistakes later on and is also easy to add more features to the software product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dirty="0"/>
              <a:t>A design process should not reinvent the wheel.</a:t>
            </a:r>
            <a:endParaRPr lang="en-US" sz="2400" dirty="0"/>
          </a:p>
          <a:p>
            <a:pPr lvl="1" eaLnBrk="1" hangingPunct="1">
              <a:lnSpc>
                <a:spcPct val="90000"/>
              </a:lnSpc>
              <a:buFont typeface="Tahoma" charset="0"/>
              <a:buChar char="–"/>
            </a:pPr>
            <a:r>
              <a:rPr lang="en-US" sz="1800" dirty="0"/>
              <a:t>It should try to make use of previous design patterns, resources and experiences as much as possible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dirty="0"/>
              <a:t>A design specification should be structured to accommodate changes.</a:t>
            </a:r>
            <a:endParaRPr lang="en-US" sz="2400" dirty="0"/>
          </a:p>
          <a:p>
            <a:pPr lvl="1" eaLnBrk="1" hangingPunct="1">
              <a:lnSpc>
                <a:spcPct val="90000"/>
              </a:lnSpc>
              <a:buFont typeface="Tahoma" charset="0"/>
              <a:buChar char="–"/>
            </a:pPr>
            <a:r>
              <a:rPr lang="en-US" sz="1800" dirty="0"/>
              <a:t>It should be easier if it follows some standards such as IEEE, ANSI, ISO, etc.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6277618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5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Design patterns</a:t>
            </a:r>
          </a:p>
        </p:txBody>
      </p:sp>
      <p:sp>
        <p:nvSpPr>
          <p:cNvPr id="145411" name="Rectangle 3"/>
          <p:cNvSpPr>
            <a:spLocks noGrp="1" noChangeArrowheads="1"/>
          </p:cNvSpPr>
          <p:nvPr>
            <p:ph idx="1"/>
          </p:nvPr>
        </p:nvSpPr>
        <p:spPr/>
        <p:txBody>
          <a:bodyPr vert="horz" wrap="square" lIns="91797" tIns="45898" rIns="91797" bIns="45898" numCol="1" anchor="t" anchorCtr="0" compatLnSpc="1">
            <a:prstTxWarp prst="textNoShape">
              <a:avLst/>
            </a:prstTxWarp>
            <a:normAutofit lnSpcReduction="10000"/>
          </a:bodyPr>
          <a:lstStyle/>
          <a:p>
            <a:r>
              <a:rPr lang="en-GB" dirty="0"/>
              <a:t>A design pattern is a way of reusing abstract knowledge about a problem and its solution</a:t>
            </a:r>
          </a:p>
          <a:p>
            <a:pPr lvl="1"/>
            <a:r>
              <a:rPr lang="en-US" dirty="0"/>
              <a:t>A </a:t>
            </a:r>
            <a:r>
              <a:rPr lang="en-US" i="1" dirty="0"/>
              <a:t>pattern</a:t>
            </a:r>
            <a:r>
              <a:rPr lang="en-US" dirty="0"/>
              <a:t> is a </a:t>
            </a:r>
            <a:r>
              <a:rPr lang="en-US" dirty="0">
                <a:solidFill>
                  <a:schemeClr val="tx2"/>
                </a:solidFill>
              </a:rPr>
              <a:t>recurring</a:t>
            </a:r>
            <a:r>
              <a:rPr lang="en-US" dirty="0"/>
              <a:t> </a:t>
            </a:r>
            <a:r>
              <a:rPr lang="en-US" dirty="0">
                <a:solidFill>
                  <a:srgbClr val="840E02"/>
                </a:solidFill>
              </a:rPr>
              <a:t>solution</a:t>
            </a:r>
            <a:r>
              <a:rPr lang="en-US" dirty="0"/>
              <a:t> to a standard </a:t>
            </a:r>
            <a:r>
              <a:rPr lang="en-US" dirty="0">
                <a:solidFill>
                  <a:srgbClr val="840E02"/>
                </a:solidFill>
              </a:rPr>
              <a:t>problem</a:t>
            </a:r>
            <a:r>
              <a:rPr lang="en-US" dirty="0"/>
              <a:t>, in a </a:t>
            </a:r>
            <a:r>
              <a:rPr lang="en-US" dirty="0">
                <a:solidFill>
                  <a:schemeClr val="tx2"/>
                </a:solidFill>
              </a:rPr>
              <a:t>context</a:t>
            </a:r>
            <a:endParaRPr lang="en-GB" dirty="0"/>
          </a:p>
          <a:p>
            <a:r>
              <a:rPr lang="en-GB" dirty="0"/>
              <a:t>Pattern descriptions usually make use of object-oriented characteristics </a:t>
            </a:r>
          </a:p>
          <a:p>
            <a:pPr lvl="1"/>
            <a:r>
              <a:rPr lang="en-GB" dirty="0"/>
              <a:t>such as inheritance and polymorphism</a:t>
            </a:r>
          </a:p>
          <a:p>
            <a:r>
              <a:rPr lang="en-GB" dirty="0"/>
              <a:t>What commonly-used patterns can you think of?</a:t>
            </a:r>
          </a:p>
          <a:p>
            <a:pPr lvl="1"/>
            <a:r>
              <a:rPr lang="en-GB" dirty="0"/>
              <a:t>Not necessarily software…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3099C-5FA5-B04A-B819-64718E2A253A}" type="slidenum">
              <a:rPr lang="en-US" smtClean="0"/>
              <a:pPr/>
              <a:t>2</a:t>
            </a:fld>
            <a:endParaRPr lang="en-US" dirty="0"/>
          </a:p>
        </p:txBody>
      </p:sp>
      <p:pic>
        <p:nvPicPr>
          <p:cNvPr id="1026" name="Picture 2" descr="http://teachers.egfi-k12.org/wp-content/uploads/2010/03/800px-GoldenGateBridge-00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5447831"/>
            <a:ext cx="2428775" cy="13661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40745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5411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Model, View, Controller</a:t>
            </a:r>
          </a:p>
        </p:txBody>
      </p:sp>
      <p:graphicFrame>
        <p:nvGraphicFramePr>
          <p:cNvPr id="13" name="Inhaltsplatzhalter 12"/>
          <p:cNvGraphicFramePr>
            <a:graphicFrameLocks noGrp="1"/>
          </p:cNvGraphicFramePr>
          <p:nvPr>
            <p:ph idx="1"/>
            <p:extLst/>
          </p:nvPr>
        </p:nvGraphicFramePr>
        <p:xfrm>
          <a:off x="-729343" y="2000250"/>
          <a:ext cx="6466114" cy="38118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026" name="Picture 2" descr="File:MVC-Process.sv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6770" y="1883026"/>
            <a:ext cx="3571875" cy="3929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Rechteck 17"/>
          <p:cNvSpPr/>
          <p:nvPr/>
        </p:nvSpPr>
        <p:spPr>
          <a:xfrm>
            <a:off x="6096000" y="2032907"/>
            <a:ext cx="1447800" cy="620486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r>
              <a:rPr lang="en-US" b="1" dirty="0"/>
              <a:t>Model</a:t>
            </a:r>
          </a:p>
        </p:txBody>
      </p:sp>
      <p:sp>
        <p:nvSpPr>
          <p:cNvPr id="19" name="Rechteck 18"/>
          <p:cNvSpPr/>
          <p:nvPr/>
        </p:nvSpPr>
        <p:spPr>
          <a:xfrm>
            <a:off x="6781802" y="3480710"/>
            <a:ext cx="1828799" cy="609599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r>
              <a:rPr lang="en-US" b="1" dirty="0"/>
              <a:t>Controller</a:t>
            </a:r>
          </a:p>
        </p:txBody>
      </p:sp>
      <p:sp>
        <p:nvSpPr>
          <p:cNvPr id="20" name="Rechteck 19"/>
          <p:cNvSpPr/>
          <p:nvPr/>
        </p:nvSpPr>
        <p:spPr>
          <a:xfrm>
            <a:off x="5257801" y="3502481"/>
            <a:ext cx="1360715" cy="609599"/>
          </a:xfrm>
          <a:prstGeom prst="rect">
            <a:avLst/>
          </a:prstGeom>
          <a:solidFill>
            <a:srgbClr val="DD462F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r>
              <a:rPr lang="en-US" b="1" dirty="0"/>
              <a:t>View</a:t>
            </a:r>
          </a:p>
        </p:txBody>
      </p:sp>
      <p:sp>
        <p:nvSpPr>
          <p:cNvPr id="21" name="Ellipse 20"/>
          <p:cNvSpPr/>
          <p:nvPr/>
        </p:nvSpPr>
        <p:spPr>
          <a:xfrm>
            <a:off x="6379029" y="4776109"/>
            <a:ext cx="925286" cy="881743"/>
          </a:xfrm>
          <a:prstGeom prst="ellipse">
            <a:avLst/>
          </a:prstGeom>
          <a:solidFill>
            <a:srgbClr val="AEB785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r>
              <a:rPr lang="en-US" b="1" dirty="0"/>
              <a:t>User</a:t>
            </a:r>
          </a:p>
        </p:txBody>
      </p:sp>
      <p:sp>
        <p:nvSpPr>
          <p:cNvPr id="22" name="Textfeld 21"/>
          <p:cNvSpPr txBox="1"/>
          <p:nvPr/>
        </p:nvSpPr>
        <p:spPr>
          <a:xfrm>
            <a:off x="300039" y="2178980"/>
            <a:ext cx="1000125" cy="700192"/>
          </a:xfrm>
          <a:prstGeom prst="rect">
            <a:avLst/>
          </a:prstGeom>
          <a:noFill/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wrap="square" lIns="68580" tIns="34290" rIns="68580" bIns="34290" rtlCol="0">
            <a:spAutoFit/>
          </a:bodyPr>
          <a:lstStyle/>
          <a:p>
            <a:r>
              <a:rPr lang="en-US" sz="4100" b="1" dirty="0">
                <a:solidFill>
                  <a:schemeClr val="bg1"/>
                </a:solidFill>
              </a:rPr>
              <a:t>M</a:t>
            </a:r>
          </a:p>
        </p:txBody>
      </p:sp>
      <p:sp>
        <p:nvSpPr>
          <p:cNvPr id="28" name="Textfeld 27"/>
          <p:cNvSpPr txBox="1"/>
          <p:nvPr/>
        </p:nvSpPr>
        <p:spPr>
          <a:xfrm>
            <a:off x="371476" y="3573916"/>
            <a:ext cx="1000125" cy="700192"/>
          </a:xfrm>
          <a:prstGeom prst="rect">
            <a:avLst/>
          </a:prstGeom>
          <a:noFill/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wrap="square" lIns="68580" tIns="34290" rIns="68580" bIns="34290" rtlCol="0">
            <a:spAutoFit/>
          </a:bodyPr>
          <a:lstStyle/>
          <a:p>
            <a:r>
              <a:rPr lang="en-US" sz="4100" b="1" dirty="0">
                <a:solidFill>
                  <a:schemeClr val="bg1"/>
                </a:solidFill>
              </a:rPr>
              <a:t>V</a:t>
            </a:r>
          </a:p>
        </p:txBody>
      </p:sp>
      <p:sp>
        <p:nvSpPr>
          <p:cNvPr id="29" name="Textfeld 28"/>
          <p:cNvSpPr txBox="1"/>
          <p:nvPr/>
        </p:nvSpPr>
        <p:spPr>
          <a:xfrm>
            <a:off x="371476" y="4922490"/>
            <a:ext cx="1000125" cy="700192"/>
          </a:xfrm>
          <a:prstGeom prst="rect">
            <a:avLst/>
          </a:prstGeom>
          <a:noFill/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wrap="square" lIns="68580" tIns="34290" rIns="68580" bIns="34290" rtlCol="0">
            <a:spAutoFit/>
          </a:bodyPr>
          <a:lstStyle/>
          <a:p>
            <a:r>
              <a:rPr lang="en-US" sz="4100" b="1" dirty="0">
                <a:solidFill>
                  <a:schemeClr val="bg1"/>
                </a:solidFill>
              </a:rPr>
              <a:t>C</a:t>
            </a:r>
          </a:p>
        </p:txBody>
      </p:sp>
      <p:sp>
        <p:nvSpPr>
          <p:cNvPr id="3" name="Rechteck 2"/>
          <p:cNvSpPr/>
          <p:nvPr/>
        </p:nvSpPr>
        <p:spPr>
          <a:xfrm>
            <a:off x="5893594" y="2871478"/>
            <a:ext cx="485435" cy="3432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US"/>
          </a:p>
        </p:txBody>
      </p:sp>
      <p:sp>
        <p:nvSpPr>
          <p:cNvPr id="2" name="Rechteck 1"/>
          <p:cNvSpPr/>
          <p:nvPr/>
        </p:nvSpPr>
        <p:spPr>
          <a:xfrm>
            <a:off x="4911155" y="2165815"/>
            <a:ext cx="1163073" cy="13017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Update</a:t>
            </a:r>
          </a:p>
        </p:txBody>
      </p:sp>
      <p:cxnSp>
        <p:nvCxnSpPr>
          <p:cNvPr id="5" name="Gewinkelte Verbindung 4"/>
          <p:cNvCxnSpPr>
            <a:stCxn id="18" idx="2"/>
            <a:endCxn id="19" idx="0"/>
          </p:cNvCxnSpPr>
          <p:nvPr/>
        </p:nvCxnSpPr>
        <p:spPr>
          <a:xfrm rot="16200000" flipH="1">
            <a:off x="6844394" y="2628901"/>
            <a:ext cx="827315" cy="876301"/>
          </a:xfrm>
          <a:prstGeom prst="bentConnector3">
            <a:avLst>
              <a:gd name="adj1" fmla="val 69428"/>
            </a:avLst>
          </a:prstGeom>
          <a:ln w="28575">
            <a:solidFill>
              <a:srgbClr val="D24726"/>
            </a:solidFill>
            <a:headEnd type="none" w="med" len="med"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Gewinkelte Verbindung 9"/>
          <p:cNvCxnSpPr/>
          <p:nvPr/>
        </p:nvCxnSpPr>
        <p:spPr>
          <a:xfrm rot="16200000" flipH="1" flipV="1">
            <a:off x="6624126" y="2612572"/>
            <a:ext cx="21771" cy="1758044"/>
          </a:xfrm>
          <a:prstGeom prst="bentConnector3">
            <a:avLst>
              <a:gd name="adj1" fmla="val -787516"/>
            </a:avLst>
          </a:prstGeom>
          <a:ln w="28575">
            <a:solidFill>
              <a:srgbClr val="D24726"/>
            </a:solidFill>
            <a:tailEnd type="triangl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1219200" y="6060242"/>
            <a:ext cx="704558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To decide how to implement a pattern, we need to understand how </a:t>
            </a:r>
          </a:p>
          <a:p>
            <a:r>
              <a:rPr lang="en-US" dirty="0"/>
              <a:t>components interact with each other…</a:t>
            </a:r>
          </a:p>
        </p:txBody>
      </p:sp>
    </p:spTree>
    <p:extLst>
      <p:ext uri="{BB962C8B-B14F-4D97-AF65-F5344CB8AC3E}">
        <p14:creationId xmlns:p14="http://schemas.microsoft.com/office/powerpoint/2010/main" val="4721822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60B234-883E-4524-884D-2329545818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Patterns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F1679C-A5A2-4A15-AC5A-58904CCC42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other software patterns can you think of?</a:t>
            </a:r>
          </a:p>
          <a:p>
            <a:r>
              <a:rPr lang="en-US" dirty="0"/>
              <a:t>What common solutions exist???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7BB8D0E-9BA6-4307-B6AE-2B147A2D8D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DED364-336E-48CD-8B2B-B538FE8BF33F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21326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ChangeArrowheads="1"/>
          </p:cNvSpPr>
          <p:nvPr/>
        </p:nvSpPr>
        <p:spPr bwMode="auto">
          <a:xfrm>
            <a:off x="6019800" y="1600200"/>
            <a:ext cx="1676400" cy="1219200"/>
          </a:xfrm>
          <a:prstGeom prst="rect">
            <a:avLst/>
          </a:prstGeom>
          <a:solidFill>
            <a:srgbClr val="99CC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7543800" cy="884238"/>
          </a:xfrm>
        </p:spPr>
        <p:txBody>
          <a:bodyPr/>
          <a:lstStyle/>
          <a:p>
            <a:pPr algn="ctr"/>
            <a:r>
              <a:rPr lang="en-US" altLang="en-US"/>
              <a:t>Observer Pattern - Example</a:t>
            </a:r>
          </a:p>
        </p:txBody>
      </p:sp>
      <p:sp>
        <p:nvSpPr>
          <p:cNvPr id="46084" name="Rectangle 4"/>
          <p:cNvSpPr>
            <a:spLocks noChangeArrowheads="1"/>
          </p:cNvSpPr>
          <p:nvPr/>
        </p:nvSpPr>
        <p:spPr bwMode="auto">
          <a:xfrm>
            <a:off x="1752600" y="1600200"/>
            <a:ext cx="1676400" cy="1219200"/>
          </a:xfrm>
          <a:prstGeom prst="rect">
            <a:avLst/>
          </a:prstGeom>
          <a:solidFill>
            <a:srgbClr val="3366FF"/>
          </a:solidFill>
          <a:ln w="28575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6085" name="Group 5"/>
          <p:cNvGrpSpPr>
            <a:grpSpLocks/>
          </p:cNvGrpSpPr>
          <p:nvPr/>
        </p:nvGrpSpPr>
        <p:grpSpPr bwMode="auto">
          <a:xfrm>
            <a:off x="1981200" y="1752600"/>
            <a:ext cx="1219200" cy="914400"/>
            <a:chOff x="1152" y="2448"/>
            <a:chExt cx="768" cy="576"/>
          </a:xfrm>
        </p:grpSpPr>
        <p:sp>
          <p:nvSpPr>
            <p:cNvPr id="46086" name="Rectangle 6"/>
            <p:cNvSpPr>
              <a:spLocks noChangeArrowheads="1"/>
            </p:cNvSpPr>
            <p:nvPr/>
          </p:nvSpPr>
          <p:spPr bwMode="auto">
            <a:xfrm>
              <a:off x="1152" y="2448"/>
              <a:ext cx="192" cy="144"/>
            </a:xfrm>
            <a:prstGeom prst="rect">
              <a:avLst/>
            </a:prstGeom>
            <a:solidFill>
              <a:srgbClr val="99CCFF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087" name="Rectangle 7"/>
            <p:cNvSpPr>
              <a:spLocks noChangeArrowheads="1"/>
            </p:cNvSpPr>
            <p:nvPr/>
          </p:nvSpPr>
          <p:spPr bwMode="auto">
            <a:xfrm>
              <a:off x="1344" y="2448"/>
              <a:ext cx="192" cy="144"/>
            </a:xfrm>
            <a:prstGeom prst="rect">
              <a:avLst/>
            </a:prstGeom>
            <a:solidFill>
              <a:srgbClr val="99CCFF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altLang="en-US" sz="2000" b="1">
                  <a:latin typeface="Comic Sans MS" panose="030F0702030302020204" pitchFamily="66" charset="0"/>
                </a:rPr>
                <a:t>a</a:t>
              </a:r>
            </a:p>
          </p:txBody>
        </p:sp>
        <p:sp>
          <p:nvSpPr>
            <p:cNvPr id="46088" name="Rectangle 8"/>
            <p:cNvSpPr>
              <a:spLocks noChangeArrowheads="1"/>
            </p:cNvSpPr>
            <p:nvPr/>
          </p:nvSpPr>
          <p:spPr bwMode="auto">
            <a:xfrm>
              <a:off x="1536" y="2448"/>
              <a:ext cx="192" cy="144"/>
            </a:xfrm>
            <a:prstGeom prst="rect">
              <a:avLst/>
            </a:prstGeom>
            <a:solidFill>
              <a:srgbClr val="99CCFF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altLang="en-US" sz="2000" b="1">
                  <a:latin typeface="Comic Sans MS" panose="030F0702030302020204" pitchFamily="66" charset="0"/>
                </a:rPr>
                <a:t>b</a:t>
              </a:r>
            </a:p>
          </p:txBody>
        </p:sp>
        <p:sp>
          <p:nvSpPr>
            <p:cNvPr id="46089" name="Rectangle 9"/>
            <p:cNvSpPr>
              <a:spLocks noChangeArrowheads="1"/>
            </p:cNvSpPr>
            <p:nvPr/>
          </p:nvSpPr>
          <p:spPr bwMode="auto">
            <a:xfrm>
              <a:off x="1728" y="2448"/>
              <a:ext cx="192" cy="144"/>
            </a:xfrm>
            <a:prstGeom prst="rect">
              <a:avLst/>
            </a:prstGeom>
            <a:solidFill>
              <a:srgbClr val="99CCFF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altLang="en-US" sz="2000" b="1">
                  <a:latin typeface="Comic Sans MS" panose="030F0702030302020204" pitchFamily="66" charset="0"/>
                </a:rPr>
                <a:t>c</a:t>
              </a:r>
            </a:p>
          </p:txBody>
        </p:sp>
        <p:sp>
          <p:nvSpPr>
            <p:cNvPr id="46090" name="Rectangle 10"/>
            <p:cNvSpPr>
              <a:spLocks noChangeArrowheads="1"/>
            </p:cNvSpPr>
            <p:nvPr/>
          </p:nvSpPr>
          <p:spPr bwMode="auto">
            <a:xfrm>
              <a:off x="1344" y="2592"/>
              <a:ext cx="192" cy="144"/>
            </a:xfrm>
            <a:prstGeom prst="rect">
              <a:avLst/>
            </a:prstGeom>
            <a:solidFill>
              <a:srgbClr val="99CCFF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altLang="en-US" sz="2000">
                  <a:latin typeface="Comic Sans MS" panose="030F0702030302020204" pitchFamily="66" charset="0"/>
                </a:rPr>
                <a:t>60</a:t>
              </a:r>
            </a:p>
          </p:txBody>
        </p:sp>
        <p:sp>
          <p:nvSpPr>
            <p:cNvPr id="46091" name="Rectangle 11"/>
            <p:cNvSpPr>
              <a:spLocks noChangeArrowheads="1"/>
            </p:cNvSpPr>
            <p:nvPr/>
          </p:nvSpPr>
          <p:spPr bwMode="auto">
            <a:xfrm>
              <a:off x="1152" y="2736"/>
              <a:ext cx="192" cy="144"/>
            </a:xfrm>
            <a:prstGeom prst="rect">
              <a:avLst/>
            </a:prstGeom>
            <a:solidFill>
              <a:srgbClr val="C0C0C0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altLang="en-US" sz="2000" b="1">
                  <a:latin typeface="Comic Sans MS" panose="030F0702030302020204" pitchFamily="66" charset="0"/>
                </a:rPr>
                <a:t>y</a:t>
              </a:r>
            </a:p>
          </p:txBody>
        </p:sp>
        <p:sp>
          <p:nvSpPr>
            <p:cNvPr id="46092" name="Rectangle 12"/>
            <p:cNvSpPr>
              <a:spLocks noChangeArrowheads="1"/>
            </p:cNvSpPr>
            <p:nvPr/>
          </p:nvSpPr>
          <p:spPr bwMode="auto">
            <a:xfrm>
              <a:off x="1152" y="2592"/>
              <a:ext cx="192" cy="144"/>
            </a:xfrm>
            <a:prstGeom prst="rect">
              <a:avLst/>
            </a:prstGeom>
            <a:solidFill>
              <a:srgbClr val="99CCFF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altLang="en-US" sz="2000" b="1">
                  <a:latin typeface="Comic Sans MS" panose="030F0702030302020204" pitchFamily="66" charset="0"/>
                </a:rPr>
                <a:t>x</a:t>
              </a:r>
            </a:p>
          </p:txBody>
        </p:sp>
        <p:sp>
          <p:nvSpPr>
            <p:cNvPr id="46093" name="Rectangle 13"/>
            <p:cNvSpPr>
              <a:spLocks noChangeArrowheads="1"/>
            </p:cNvSpPr>
            <p:nvPr/>
          </p:nvSpPr>
          <p:spPr bwMode="auto">
            <a:xfrm>
              <a:off x="1344" y="2736"/>
              <a:ext cx="192" cy="144"/>
            </a:xfrm>
            <a:prstGeom prst="rect">
              <a:avLst/>
            </a:prstGeom>
            <a:solidFill>
              <a:srgbClr val="C0C0C0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altLang="en-US" sz="2000">
                  <a:latin typeface="Comic Sans MS" panose="030F0702030302020204" pitchFamily="66" charset="0"/>
                </a:rPr>
                <a:t>50</a:t>
              </a:r>
            </a:p>
          </p:txBody>
        </p:sp>
        <p:sp>
          <p:nvSpPr>
            <p:cNvPr id="46094" name="Rectangle 14"/>
            <p:cNvSpPr>
              <a:spLocks noChangeArrowheads="1"/>
            </p:cNvSpPr>
            <p:nvPr/>
          </p:nvSpPr>
          <p:spPr bwMode="auto">
            <a:xfrm>
              <a:off x="1536" y="2736"/>
              <a:ext cx="192" cy="144"/>
            </a:xfrm>
            <a:prstGeom prst="rect">
              <a:avLst/>
            </a:prstGeom>
            <a:solidFill>
              <a:srgbClr val="C0C0C0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altLang="en-US" sz="2000">
                  <a:latin typeface="Comic Sans MS" panose="030F0702030302020204" pitchFamily="66" charset="0"/>
                </a:rPr>
                <a:t>30</a:t>
              </a:r>
            </a:p>
          </p:txBody>
        </p:sp>
        <p:sp>
          <p:nvSpPr>
            <p:cNvPr id="46095" name="Rectangle 15"/>
            <p:cNvSpPr>
              <a:spLocks noChangeArrowheads="1"/>
            </p:cNvSpPr>
            <p:nvPr/>
          </p:nvSpPr>
          <p:spPr bwMode="auto">
            <a:xfrm>
              <a:off x="1536" y="2592"/>
              <a:ext cx="192" cy="144"/>
            </a:xfrm>
            <a:prstGeom prst="rect">
              <a:avLst/>
            </a:prstGeom>
            <a:solidFill>
              <a:srgbClr val="99CCFF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altLang="en-US" sz="2000">
                  <a:latin typeface="Comic Sans MS" panose="030F0702030302020204" pitchFamily="66" charset="0"/>
                </a:rPr>
                <a:t>30</a:t>
              </a:r>
            </a:p>
          </p:txBody>
        </p:sp>
        <p:sp>
          <p:nvSpPr>
            <p:cNvPr id="46096" name="Rectangle 16"/>
            <p:cNvSpPr>
              <a:spLocks noChangeArrowheads="1"/>
            </p:cNvSpPr>
            <p:nvPr/>
          </p:nvSpPr>
          <p:spPr bwMode="auto">
            <a:xfrm>
              <a:off x="1728" y="2736"/>
              <a:ext cx="192" cy="144"/>
            </a:xfrm>
            <a:prstGeom prst="rect">
              <a:avLst/>
            </a:prstGeom>
            <a:solidFill>
              <a:srgbClr val="C0C0C0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altLang="en-US" sz="2000">
                  <a:latin typeface="Comic Sans MS" panose="030F0702030302020204" pitchFamily="66" charset="0"/>
                </a:rPr>
                <a:t>20</a:t>
              </a:r>
            </a:p>
          </p:txBody>
        </p:sp>
        <p:sp>
          <p:nvSpPr>
            <p:cNvPr id="46097" name="Rectangle 17"/>
            <p:cNvSpPr>
              <a:spLocks noChangeArrowheads="1"/>
            </p:cNvSpPr>
            <p:nvPr/>
          </p:nvSpPr>
          <p:spPr bwMode="auto">
            <a:xfrm>
              <a:off x="1728" y="2592"/>
              <a:ext cx="192" cy="144"/>
            </a:xfrm>
            <a:prstGeom prst="rect">
              <a:avLst/>
            </a:prstGeom>
            <a:solidFill>
              <a:srgbClr val="99CCFF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altLang="en-US" sz="2000">
                  <a:latin typeface="Comic Sans MS" panose="030F0702030302020204" pitchFamily="66" charset="0"/>
                </a:rPr>
                <a:t>10</a:t>
              </a:r>
            </a:p>
          </p:txBody>
        </p:sp>
        <p:sp>
          <p:nvSpPr>
            <p:cNvPr id="46098" name="Rectangle 18"/>
            <p:cNvSpPr>
              <a:spLocks noChangeArrowheads="1"/>
            </p:cNvSpPr>
            <p:nvPr/>
          </p:nvSpPr>
          <p:spPr bwMode="auto">
            <a:xfrm>
              <a:off x="1152" y="2880"/>
              <a:ext cx="192" cy="144"/>
            </a:xfrm>
            <a:prstGeom prst="rect">
              <a:avLst/>
            </a:prstGeom>
            <a:solidFill>
              <a:srgbClr val="99CCFF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altLang="en-US" sz="2000" b="1">
                  <a:latin typeface="Comic Sans MS" panose="030F0702030302020204" pitchFamily="66" charset="0"/>
                </a:rPr>
                <a:t>z</a:t>
              </a:r>
            </a:p>
          </p:txBody>
        </p:sp>
        <p:sp>
          <p:nvSpPr>
            <p:cNvPr id="46099" name="Rectangle 19"/>
            <p:cNvSpPr>
              <a:spLocks noChangeArrowheads="1"/>
            </p:cNvSpPr>
            <p:nvPr/>
          </p:nvSpPr>
          <p:spPr bwMode="auto">
            <a:xfrm>
              <a:off x="1344" y="2880"/>
              <a:ext cx="192" cy="144"/>
            </a:xfrm>
            <a:prstGeom prst="rect">
              <a:avLst/>
            </a:prstGeom>
            <a:solidFill>
              <a:srgbClr val="99CCFF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altLang="en-US" sz="2000">
                  <a:latin typeface="Comic Sans MS" panose="030F0702030302020204" pitchFamily="66" charset="0"/>
                </a:rPr>
                <a:t>80</a:t>
              </a:r>
            </a:p>
          </p:txBody>
        </p:sp>
        <p:sp>
          <p:nvSpPr>
            <p:cNvPr id="46100" name="Rectangle 20"/>
            <p:cNvSpPr>
              <a:spLocks noChangeArrowheads="1"/>
            </p:cNvSpPr>
            <p:nvPr/>
          </p:nvSpPr>
          <p:spPr bwMode="auto">
            <a:xfrm>
              <a:off x="1536" y="2880"/>
              <a:ext cx="192" cy="144"/>
            </a:xfrm>
            <a:prstGeom prst="rect">
              <a:avLst/>
            </a:prstGeom>
            <a:solidFill>
              <a:srgbClr val="99CCFF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altLang="en-US" sz="2000">
                  <a:latin typeface="Comic Sans MS" panose="030F0702030302020204" pitchFamily="66" charset="0"/>
                </a:rPr>
                <a:t>10</a:t>
              </a:r>
            </a:p>
          </p:txBody>
        </p:sp>
        <p:sp>
          <p:nvSpPr>
            <p:cNvPr id="46101" name="Rectangle 21"/>
            <p:cNvSpPr>
              <a:spLocks noChangeArrowheads="1"/>
            </p:cNvSpPr>
            <p:nvPr/>
          </p:nvSpPr>
          <p:spPr bwMode="auto">
            <a:xfrm>
              <a:off x="1728" y="2880"/>
              <a:ext cx="192" cy="144"/>
            </a:xfrm>
            <a:prstGeom prst="rect">
              <a:avLst/>
            </a:prstGeom>
            <a:solidFill>
              <a:srgbClr val="99CCFF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altLang="en-US" sz="2000">
                  <a:latin typeface="Comic Sans MS" panose="030F0702030302020204" pitchFamily="66" charset="0"/>
                </a:rPr>
                <a:t>10</a:t>
              </a:r>
            </a:p>
          </p:txBody>
        </p:sp>
      </p:grpSp>
      <p:sp>
        <p:nvSpPr>
          <p:cNvPr id="46102" name="Rectangle 22"/>
          <p:cNvSpPr>
            <a:spLocks noChangeArrowheads="1"/>
          </p:cNvSpPr>
          <p:nvPr/>
        </p:nvSpPr>
        <p:spPr bwMode="auto">
          <a:xfrm>
            <a:off x="3886200" y="1600200"/>
            <a:ext cx="1676400" cy="1219200"/>
          </a:xfrm>
          <a:prstGeom prst="rect">
            <a:avLst/>
          </a:prstGeom>
          <a:solidFill>
            <a:srgbClr val="99CCFF"/>
          </a:solidFill>
          <a:ln w="28575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103" name="Line 23"/>
          <p:cNvSpPr>
            <a:spLocks noChangeShapeType="1"/>
          </p:cNvSpPr>
          <p:nvPr/>
        </p:nvSpPr>
        <p:spPr bwMode="auto">
          <a:xfrm>
            <a:off x="4191000" y="1752600"/>
            <a:ext cx="0" cy="990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104" name="Rectangle 24"/>
          <p:cNvSpPr>
            <a:spLocks noChangeArrowheads="1"/>
          </p:cNvSpPr>
          <p:nvPr/>
        </p:nvSpPr>
        <p:spPr bwMode="auto">
          <a:xfrm>
            <a:off x="4343400" y="1828800"/>
            <a:ext cx="228600" cy="685800"/>
          </a:xfrm>
          <a:prstGeom prst="rect">
            <a:avLst/>
          </a:prstGeom>
          <a:gradFill rotWithShape="0">
            <a:gsLst>
              <a:gs pos="0">
                <a:srgbClr val="0000FF"/>
              </a:gs>
              <a:gs pos="100000">
                <a:srgbClr val="0000FF">
                  <a:gamma/>
                  <a:shade val="46275"/>
                  <a:invGamma/>
                </a:srgbClr>
              </a:gs>
            </a:gsLst>
            <a:lin ang="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105" name="Rectangle 25"/>
          <p:cNvSpPr>
            <a:spLocks noChangeArrowheads="1"/>
          </p:cNvSpPr>
          <p:nvPr/>
        </p:nvSpPr>
        <p:spPr bwMode="auto">
          <a:xfrm>
            <a:off x="4724400" y="2133600"/>
            <a:ext cx="228600" cy="381000"/>
          </a:xfrm>
          <a:prstGeom prst="rect">
            <a:avLst/>
          </a:prstGeom>
          <a:gradFill rotWithShape="0">
            <a:gsLst>
              <a:gs pos="0">
                <a:srgbClr val="0000FF"/>
              </a:gs>
              <a:gs pos="100000">
                <a:srgbClr val="0000FF">
                  <a:gamma/>
                  <a:shade val="46275"/>
                  <a:invGamma/>
                </a:srgbClr>
              </a:gs>
            </a:gsLst>
            <a:lin ang="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106" name="Rectangle 26"/>
          <p:cNvSpPr>
            <a:spLocks noChangeArrowheads="1"/>
          </p:cNvSpPr>
          <p:nvPr/>
        </p:nvSpPr>
        <p:spPr bwMode="auto">
          <a:xfrm>
            <a:off x="5105400" y="2286000"/>
            <a:ext cx="228600" cy="228600"/>
          </a:xfrm>
          <a:prstGeom prst="rect">
            <a:avLst/>
          </a:prstGeom>
          <a:gradFill rotWithShape="0">
            <a:gsLst>
              <a:gs pos="0">
                <a:srgbClr val="0000FF"/>
              </a:gs>
              <a:gs pos="100000">
                <a:srgbClr val="0000FF">
                  <a:gamma/>
                  <a:shade val="46275"/>
                  <a:invGamma/>
                </a:srgbClr>
              </a:gs>
            </a:gsLst>
            <a:lin ang="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107" name="Text Box 27"/>
          <p:cNvSpPr txBox="1">
            <a:spLocks noChangeArrowheads="1"/>
          </p:cNvSpPr>
          <p:nvPr/>
        </p:nvSpPr>
        <p:spPr bwMode="auto">
          <a:xfrm>
            <a:off x="4267200" y="2438400"/>
            <a:ext cx="12636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altLang="en-US" sz="2000" b="1">
                <a:latin typeface="Comic Sans MS" panose="030F0702030302020204" pitchFamily="66" charset="0"/>
              </a:rPr>
              <a:t>a   b   c</a:t>
            </a:r>
            <a:endParaRPr lang="en-US" altLang="en-US" sz="2400" b="1">
              <a:latin typeface="Comic Sans MS" panose="030F0702030302020204" pitchFamily="66" charset="0"/>
            </a:endParaRPr>
          </a:p>
        </p:txBody>
      </p:sp>
      <p:sp>
        <p:nvSpPr>
          <p:cNvPr id="46108" name="Line 28"/>
          <p:cNvSpPr>
            <a:spLocks noChangeShapeType="1"/>
          </p:cNvSpPr>
          <p:nvPr/>
        </p:nvSpPr>
        <p:spPr bwMode="auto">
          <a:xfrm rot="5400000">
            <a:off x="4686300" y="1790700"/>
            <a:ext cx="0" cy="1447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6109" name="Group 29"/>
          <p:cNvGrpSpPr>
            <a:grpSpLocks/>
          </p:cNvGrpSpPr>
          <p:nvPr/>
        </p:nvGrpSpPr>
        <p:grpSpPr bwMode="auto">
          <a:xfrm>
            <a:off x="6248400" y="1644650"/>
            <a:ext cx="1143000" cy="1143000"/>
            <a:chOff x="3936" y="1056"/>
            <a:chExt cx="720" cy="720"/>
          </a:xfrm>
        </p:grpSpPr>
        <p:sp>
          <p:nvSpPr>
            <p:cNvPr id="46110" name="Oval 30"/>
            <p:cNvSpPr>
              <a:spLocks noChangeArrowheads="1"/>
            </p:cNvSpPr>
            <p:nvPr/>
          </p:nvSpPr>
          <p:spPr bwMode="auto">
            <a:xfrm>
              <a:off x="3936" y="1056"/>
              <a:ext cx="720" cy="720"/>
            </a:xfrm>
            <a:prstGeom prst="ellipse">
              <a:avLst/>
            </a:prstGeom>
            <a:solidFill>
              <a:srgbClr val="C0C0C0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11" name="Text Box 31"/>
            <p:cNvSpPr txBox="1">
              <a:spLocks noChangeArrowheads="1"/>
            </p:cNvSpPr>
            <p:nvPr/>
          </p:nvSpPr>
          <p:spPr bwMode="auto">
            <a:xfrm>
              <a:off x="4032" y="1344"/>
              <a:ext cx="2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en-US" altLang="en-US" sz="2400" b="1">
                  <a:latin typeface="Comic Sans MS" panose="030F0702030302020204" pitchFamily="66" charset="0"/>
                </a:rPr>
                <a:t>a</a:t>
              </a:r>
            </a:p>
          </p:txBody>
        </p:sp>
        <p:sp>
          <p:nvSpPr>
            <p:cNvPr id="46112" name="Text Box 32"/>
            <p:cNvSpPr txBox="1">
              <a:spLocks noChangeArrowheads="1"/>
            </p:cNvSpPr>
            <p:nvPr/>
          </p:nvSpPr>
          <p:spPr bwMode="auto">
            <a:xfrm>
              <a:off x="4224" y="1104"/>
              <a:ext cx="23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en-US" altLang="en-US" sz="2400" b="1">
                  <a:latin typeface="Comic Sans MS" panose="030F0702030302020204" pitchFamily="66" charset="0"/>
                </a:rPr>
                <a:t>b</a:t>
              </a:r>
            </a:p>
          </p:txBody>
        </p:sp>
        <p:sp>
          <p:nvSpPr>
            <p:cNvPr id="46113" name="Text Box 33"/>
            <p:cNvSpPr txBox="1">
              <a:spLocks noChangeArrowheads="1"/>
            </p:cNvSpPr>
            <p:nvPr/>
          </p:nvSpPr>
          <p:spPr bwMode="auto">
            <a:xfrm>
              <a:off x="4416" y="1344"/>
              <a:ext cx="21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en-US" altLang="en-US" sz="2400" b="1">
                  <a:latin typeface="Comic Sans MS" panose="030F0702030302020204" pitchFamily="66" charset="0"/>
                </a:rPr>
                <a:t>c</a:t>
              </a:r>
            </a:p>
          </p:txBody>
        </p:sp>
        <p:cxnSp>
          <p:nvCxnSpPr>
            <p:cNvPr id="46114" name="AutoShape 34"/>
            <p:cNvCxnSpPr>
              <a:cxnSpLocks noChangeShapeType="1"/>
              <a:stCxn id="46110" idx="1"/>
              <a:endCxn id="46110" idx="5"/>
            </p:cNvCxnSpPr>
            <p:nvPr/>
          </p:nvCxnSpPr>
          <p:spPr bwMode="auto">
            <a:xfrm>
              <a:off x="4041" y="1161"/>
              <a:ext cx="510" cy="510"/>
            </a:xfrm>
            <a:prstGeom prst="straightConnector1">
              <a:avLst/>
            </a:prstGeom>
            <a:noFill/>
            <a:ln w="2222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6115" name="Line 35"/>
            <p:cNvSpPr>
              <a:spLocks noChangeShapeType="1"/>
            </p:cNvSpPr>
            <p:nvPr/>
          </p:nvSpPr>
          <p:spPr bwMode="auto">
            <a:xfrm>
              <a:off x="4272" y="1392"/>
              <a:ext cx="38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6116" name="Oval 36"/>
          <p:cNvSpPr>
            <a:spLocks noChangeArrowheads="1"/>
          </p:cNvSpPr>
          <p:nvPr/>
        </p:nvSpPr>
        <p:spPr bwMode="auto">
          <a:xfrm>
            <a:off x="4157663" y="4524375"/>
            <a:ext cx="1143000" cy="1143000"/>
          </a:xfrm>
          <a:prstGeom prst="ellipse">
            <a:avLst/>
          </a:prstGeom>
          <a:solidFill>
            <a:srgbClr val="C0C0C0"/>
          </a:solidFill>
          <a:ln w="28575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1600" b="1">
                <a:latin typeface="Comic Sans MS" panose="030F0702030302020204" pitchFamily="66" charset="0"/>
              </a:rPr>
              <a:t>a = 50%</a:t>
            </a:r>
          </a:p>
          <a:p>
            <a:pPr algn="ctr" eaLnBrk="0" hangingPunct="0"/>
            <a:r>
              <a:rPr lang="en-US" altLang="en-US" sz="1600" b="1">
                <a:latin typeface="Comic Sans MS" panose="030F0702030302020204" pitchFamily="66" charset="0"/>
              </a:rPr>
              <a:t>b = 30%</a:t>
            </a:r>
          </a:p>
          <a:p>
            <a:pPr algn="ctr" eaLnBrk="0" hangingPunct="0"/>
            <a:r>
              <a:rPr lang="en-US" altLang="en-US" sz="1600" b="1">
                <a:latin typeface="Comic Sans MS" panose="030F0702030302020204" pitchFamily="66" charset="0"/>
              </a:rPr>
              <a:t>c = 20%</a:t>
            </a:r>
            <a:endParaRPr lang="en-US" altLang="en-US" sz="2400">
              <a:latin typeface="Comic Sans MS" panose="030F0702030302020204" pitchFamily="66" charset="0"/>
            </a:endParaRPr>
          </a:p>
        </p:txBody>
      </p:sp>
      <p:cxnSp>
        <p:nvCxnSpPr>
          <p:cNvPr id="46117" name="AutoShape 37"/>
          <p:cNvCxnSpPr>
            <a:cxnSpLocks noChangeShapeType="1"/>
            <a:stCxn id="46084" idx="2"/>
            <a:endCxn id="46116" idx="1"/>
          </p:cNvCxnSpPr>
          <p:nvPr/>
        </p:nvCxnSpPr>
        <p:spPr bwMode="auto">
          <a:xfrm>
            <a:off x="2590800" y="2833688"/>
            <a:ext cx="1733550" cy="1843087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118" name="AutoShape 38"/>
          <p:cNvCxnSpPr>
            <a:cxnSpLocks noChangeShapeType="1"/>
            <a:stCxn id="46110" idx="4"/>
            <a:endCxn id="46116" idx="7"/>
          </p:cNvCxnSpPr>
          <p:nvPr/>
        </p:nvCxnSpPr>
        <p:spPr bwMode="auto">
          <a:xfrm flipH="1">
            <a:off x="5133975" y="2787650"/>
            <a:ext cx="1685925" cy="18891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119" name="AutoShape 39"/>
          <p:cNvCxnSpPr>
            <a:cxnSpLocks noChangeShapeType="1"/>
            <a:stCxn id="46116" idx="0"/>
            <a:endCxn id="46102" idx="2"/>
          </p:cNvCxnSpPr>
          <p:nvPr/>
        </p:nvCxnSpPr>
        <p:spPr bwMode="auto">
          <a:xfrm flipH="1" flipV="1">
            <a:off x="4724400" y="2833688"/>
            <a:ext cx="4763" cy="1676400"/>
          </a:xfrm>
          <a:prstGeom prst="straightConnector1">
            <a:avLst/>
          </a:prstGeom>
          <a:noFill/>
          <a:ln w="28575">
            <a:solidFill>
              <a:schemeClr val="tx1"/>
            </a:solidFill>
            <a:prstDash val="sysDot"/>
            <a:round/>
            <a:headEnd type="none" w="sm" len="sm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6120" name="Line 40"/>
          <p:cNvSpPr>
            <a:spLocks noChangeShapeType="1"/>
          </p:cNvSpPr>
          <p:nvPr/>
        </p:nvSpPr>
        <p:spPr bwMode="auto">
          <a:xfrm flipH="1" flipV="1">
            <a:off x="2895600" y="2819400"/>
            <a:ext cx="1600200" cy="175260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 type="none" w="sm" len="sm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121" name="Line 41"/>
          <p:cNvSpPr>
            <a:spLocks noChangeShapeType="1"/>
          </p:cNvSpPr>
          <p:nvPr/>
        </p:nvSpPr>
        <p:spPr bwMode="auto">
          <a:xfrm flipV="1">
            <a:off x="4953000" y="2819400"/>
            <a:ext cx="1600200" cy="175260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 type="none" w="sm" len="sm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122" name="Line 42"/>
          <p:cNvSpPr>
            <a:spLocks noChangeShapeType="1"/>
          </p:cNvSpPr>
          <p:nvPr/>
        </p:nvSpPr>
        <p:spPr bwMode="auto">
          <a:xfrm>
            <a:off x="4876800" y="2819400"/>
            <a:ext cx="0" cy="1676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123" name="Line 43"/>
          <p:cNvSpPr>
            <a:spLocks noChangeShapeType="1"/>
          </p:cNvSpPr>
          <p:nvPr/>
        </p:nvSpPr>
        <p:spPr bwMode="auto">
          <a:xfrm>
            <a:off x="5562600" y="5835650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124" name="Line 44"/>
          <p:cNvSpPr>
            <a:spLocks noChangeShapeType="1"/>
          </p:cNvSpPr>
          <p:nvPr/>
        </p:nvSpPr>
        <p:spPr bwMode="auto">
          <a:xfrm>
            <a:off x="5562600" y="6140450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 type="none" w="sm" len="sm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125" name="Text Box 45"/>
          <p:cNvSpPr txBox="1">
            <a:spLocks noChangeArrowheads="1"/>
          </p:cNvSpPr>
          <p:nvPr/>
        </p:nvSpPr>
        <p:spPr bwMode="auto">
          <a:xfrm>
            <a:off x="6172200" y="5988050"/>
            <a:ext cx="20447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altLang="en-US" sz="1600" b="1">
                <a:latin typeface="Comic Sans MS" panose="030F0702030302020204" pitchFamily="66" charset="0"/>
              </a:rPr>
              <a:t>change notification</a:t>
            </a:r>
            <a:endParaRPr lang="en-US" altLang="en-US" sz="2400" b="1">
              <a:latin typeface="Comic Sans MS" panose="030F0702030302020204" pitchFamily="66" charset="0"/>
            </a:endParaRPr>
          </a:p>
        </p:txBody>
      </p:sp>
      <p:sp>
        <p:nvSpPr>
          <p:cNvPr id="46126" name="Text Box 46"/>
          <p:cNvSpPr txBox="1">
            <a:spLocks noChangeArrowheads="1"/>
          </p:cNvSpPr>
          <p:nvPr/>
        </p:nvSpPr>
        <p:spPr bwMode="auto">
          <a:xfrm>
            <a:off x="6096000" y="5683250"/>
            <a:ext cx="24749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altLang="en-US" sz="1600" b="1">
                <a:latin typeface="Comic Sans MS" panose="030F0702030302020204" pitchFamily="66" charset="0"/>
              </a:rPr>
              <a:t>requests, modifications</a:t>
            </a:r>
            <a:endParaRPr lang="en-US" altLang="en-US" sz="2400" b="1">
              <a:latin typeface="Comic Sans MS" panose="030F0702030302020204" pitchFamily="66" charset="0"/>
            </a:endParaRPr>
          </a:p>
        </p:txBody>
      </p:sp>
      <p:sp>
        <p:nvSpPr>
          <p:cNvPr id="46127" name="Text Box 47"/>
          <p:cNvSpPr txBox="1">
            <a:spLocks noChangeArrowheads="1"/>
          </p:cNvSpPr>
          <p:nvPr/>
        </p:nvSpPr>
        <p:spPr bwMode="auto">
          <a:xfrm>
            <a:off x="304800" y="2057400"/>
            <a:ext cx="11874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altLang="en-US" sz="1600" b="1">
                <a:latin typeface="Comic Sans MS" panose="030F0702030302020204" pitchFamily="66" charset="0"/>
              </a:rPr>
              <a:t>Observers</a:t>
            </a:r>
            <a:endParaRPr lang="en-US" altLang="en-US" sz="2400" b="1">
              <a:latin typeface="Comic Sans MS" panose="030F0702030302020204" pitchFamily="66" charset="0"/>
            </a:endParaRPr>
          </a:p>
        </p:txBody>
      </p:sp>
      <p:sp>
        <p:nvSpPr>
          <p:cNvPr id="46128" name="Text Box 48"/>
          <p:cNvSpPr txBox="1">
            <a:spLocks noChangeArrowheads="1"/>
          </p:cNvSpPr>
          <p:nvPr/>
        </p:nvSpPr>
        <p:spPr bwMode="auto">
          <a:xfrm>
            <a:off x="3048000" y="4953000"/>
            <a:ext cx="9493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altLang="en-US" sz="1600" b="1">
                <a:latin typeface="Comic Sans MS" panose="030F0702030302020204" pitchFamily="66" charset="0"/>
              </a:rPr>
              <a:t>Subject</a:t>
            </a:r>
            <a:endParaRPr lang="en-US" altLang="en-US" sz="2400" b="1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74261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7543800" cy="808038"/>
          </a:xfrm>
        </p:spPr>
        <p:txBody>
          <a:bodyPr/>
          <a:lstStyle/>
          <a:p>
            <a:pPr algn="ctr"/>
            <a:r>
              <a:rPr lang="en-US" altLang="en-US"/>
              <a:t>Subject &amp; Observer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Subject</a:t>
            </a:r>
          </a:p>
          <a:p>
            <a:pPr lvl="1"/>
            <a:r>
              <a:rPr lang="en-US" altLang="en-US" dirty="0"/>
              <a:t>the object which will frequently change its state and upon which other objects depend</a:t>
            </a:r>
          </a:p>
          <a:p>
            <a:pPr lvl="1">
              <a:buFont typeface="Wingdings" panose="05000000000000000000" pitchFamily="2" charset="2"/>
              <a:buNone/>
            </a:pPr>
            <a:endParaRPr lang="en-US" altLang="en-US" dirty="0"/>
          </a:p>
          <a:p>
            <a:r>
              <a:rPr lang="en-US" altLang="en-US" dirty="0"/>
              <a:t>Observer</a:t>
            </a:r>
          </a:p>
          <a:p>
            <a:pPr lvl="1"/>
            <a:r>
              <a:rPr lang="en-US" altLang="en-US" dirty="0"/>
              <a:t>the object which depends on a subject and updates according to its subject's state.</a:t>
            </a:r>
          </a:p>
          <a:p>
            <a:pPr lvl="1"/>
            <a:endParaRPr lang="en-US" altLang="en-US" dirty="0"/>
          </a:p>
          <a:p>
            <a:r>
              <a:rPr lang="en-US" altLang="en-US" dirty="0"/>
              <a:t>Examples???</a:t>
            </a:r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286289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Observer Pattern Context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5334000" cy="4411662"/>
          </a:xfrm>
        </p:spPr>
        <p:txBody>
          <a:bodyPr/>
          <a:lstStyle/>
          <a:p>
            <a:pPr>
              <a:buNone/>
            </a:pPr>
            <a:r>
              <a:rPr lang="en-US" dirty="0"/>
              <a:t>A system contains objects exhibiting:</a:t>
            </a:r>
          </a:p>
          <a:p>
            <a:pPr lvl="1"/>
            <a:r>
              <a:rPr lang="en-US" dirty="0">
                <a:solidFill>
                  <a:srgbClr val="00B050"/>
                </a:solidFill>
              </a:rPr>
              <a:t>One-to-many dependency between objects</a:t>
            </a:r>
          </a:p>
          <a:p>
            <a:pPr lvl="1"/>
            <a:r>
              <a:rPr lang="en-US" dirty="0">
                <a:solidFill>
                  <a:srgbClr val="5600AC"/>
                </a:solidFill>
              </a:rPr>
              <a:t>One object changes state</a:t>
            </a:r>
          </a:p>
          <a:p>
            <a:pPr lvl="1"/>
            <a:r>
              <a:rPr lang="en-US" dirty="0">
                <a:solidFill>
                  <a:srgbClr val="C00000"/>
                </a:solidFill>
              </a:rPr>
              <a:t>All dependents are notified and updated automatically</a:t>
            </a:r>
          </a:p>
        </p:txBody>
      </p:sp>
      <p:pic>
        <p:nvPicPr>
          <p:cNvPr id="2050" name="Picture 2" descr="C:\Documents and Settings\hornick\Local Settings\Temporary Internet Files\Content.IE5\79P9BVPJ\MPj04020130000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62600" y="2362200"/>
            <a:ext cx="3087306" cy="20574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1394241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are we trying to achieve with the Observer Pattern ?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Separation of software subsystems</a:t>
            </a:r>
          </a:p>
          <a:p>
            <a:pPr lvl="1"/>
            <a:r>
              <a:rPr lang="en-US" dirty="0"/>
              <a:t>Separation between GUI &amp; Domain objects</a:t>
            </a:r>
          </a:p>
          <a:p>
            <a:r>
              <a:rPr lang="en-US" dirty="0"/>
              <a:t>Loosely-coupled classes</a:t>
            </a:r>
          </a:p>
          <a:p>
            <a:pPr lvl="1"/>
            <a:r>
              <a:rPr lang="en-US" dirty="0"/>
              <a:t>Because tightly-coupled classes reduce reusability &amp; understanding</a:t>
            </a:r>
          </a:p>
          <a:p>
            <a:r>
              <a:rPr lang="en-US" dirty="0"/>
              <a:t>A generic/elegant way for the classes to communicate</a:t>
            </a:r>
          </a:p>
        </p:txBody>
      </p:sp>
    </p:spTree>
    <p:extLst>
      <p:ext uri="{BB962C8B-B14F-4D97-AF65-F5344CB8AC3E}">
        <p14:creationId xmlns:p14="http://schemas.microsoft.com/office/powerpoint/2010/main" val="1724597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components in the Observer Pattern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5791200" cy="4411662"/>
          </a:xfrm>
        </p:spPr>
        <p:txBody>
          <a:bodyPr/>
          <a:lstStyle/>
          <a:p>
            <a:r>
              <a:rPr lang="en-US" dirty="0"/>
              <a:t>Subject</a:t>
            </a:r>
          </a:p>
          <a:p>
            <a:pPr lvl="1"/>
            <a:r>
              <a:rPr lang="en-US" dirty="0"/>
              <a:t>Subject has dependent observers.</a:t>
            </a:r>
          </a:p>
          <a:p>
            <a:pPr lvl="1"/>
            <a:endParaRPr lang="en-US" dirty="0"/>
          </a:p>
          <a:p>
            <a:r>
              <a:rPr lang="en-US" dirty="0"/>
              <a:t>Observer(s)</a:t>
            </a:r>
          </a:p>
          <a:p>
            <a:pPr lvl="1"/>
            <a:r>
              <a:rPr lang="en-US" dirty="0"/>
              <a:t>When the state of the subject changes, each dependent observer is notified.</a:t>
            </a:r>
          </a:p>
        </p:txBody>
      </p:sp>
      <p:pic>
        <p:nvPicPr>
          <p:cNvPr id="5" name="Picture 8" descr="hm00050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63468" y="5181600"/>
            <a:ext cx="1280532" cy="1093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7" descr="en00910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05600" y="1981200"/>
            <a:ext cx="1447800" cy="1217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8" descr="hm00050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49068" y="4267200"/>
            <a:ext cx="1248936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8" descr="hm00050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91868" y="5334000"/>
            <a:ext cx="1280532" cy="1093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946178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3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73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737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737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31" grpId="0" build="p"/>
    </p:bldLst>
  </p:timing>
</p:sld>
</file>

<file path=ppt/theme/theme1.xml><?xml version="1.0" encoding="utf-8"?>
<a:theme xmlns:a="http://schemas.openxmlformats.org/drawingml/2006/main" name="2_Network">
  <a:themeElements>
    <a:clrScheme name="2_Network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2_Networ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2_Network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twork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twork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twork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twork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twork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twork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twork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twork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Network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Network</Template>
  <TotalTime>19087</TotalTime>
  <Words>739</Words>
  <Application>Microsoft Office PowerPoint</Application>
  <PresentationFormat>On-screen Show (4:3)</PresentationFormat>
  <Paragraphs>161</Paragraphs>
  <Slides>17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4" baseType="lpstr">
      <vt:lpstr>Arial</vt:lpstr>
      <vt:lpstr>Comic Sans MS</vt:lpstr>
      <vt:lpstr>MS Pゴシック</vt:lpstr>
      <vt:lpstr>Tahoma</vt:lpstr>
      <vt:lpstr>Times New Roman</vt:lpstr>
      <vt:lpstr>Wingdings</vt:lpstr>
      <vt:lpstr>2_Network</vt:lpstr>
      <vt:lpstr>Design Patterns</vt:lpstr>
      <vt:lpstr>Design patterns</vt:lpstr>
      <vt:lpstr>Model, View, Controller</vt:lpstr>
      <vt:lpstr>Patterns</vt:lpstr>
      <vt:lpstr>Observer Pattern - Example</vt:lpstr>
      <vt:lpstr>Subject &amp; Observer</vt:lpstr>
      <vt:lpstr>Observer Pattern Context</vt:lpstr>
      <vt:lpstr>What are we trying to achieve with the Observer Pattern ?</vt:lpstr>
      <vt:lpstr>Key components in the Observer Pattern</vt:lpstr>
      <vt:lpstr>Generic Subject class</vt:lpstr>
      <vt:lpstr>Generic Observer</vt:lpstr>
      <vt:lpstr>Basic class relationships</vt:lpstr>
      <vt:lpstr>Collaborations between objects in the Observer pattern</vt:lpstr>
      <vt:lpstr>UML for a Weather Station</vt:lpstr>
      <vt:lpstr>Consequences (positive)</vt:lpstr>
      <vt:lpstr>Consequences (negative)</vt:lpstr>
      <vt:lpstr>Design Principles by Alan Davis</vt:lpstr>
    </vt:vector>
  </TitlesOfParts>
  <Company>MSOE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CS-280 Lecture</dc:title>
  <dc:subject>Intro</dc:subject>
  <dc:creator>Dr. Mark Hornick</dc:creator>
  <cp:lastModifiedBy>Riley, Dr. Derek</cp:lastModifiedBy>
  <cp:revision>922</cp:revision>
  <cp:lastPrinted>2017-10-03T14:16:55Z</cp:lastPrinted>
  <dcterms:created xsi:type="dcterms:W3CDTF">1999-09-06T21:32:20Z</dcterms:created>
  <dcterms:modified xsi:type="dcterms:W3CDTF">2017-10-03T14:16:58Z</dcterms:modified>
</cp:coreProperties>
</file>