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7"/>
  </p:notesMasterIdLst>
  <p:handoutMasterIdLst>
    <p:handoutMasterId r:id="rId28"/>
  </p:handoutMasterIdLst>
  <p:sldIdLst>
    <p:sldId id="344" r:id="rId2"/>
    <p:sldId id="383" r:id="rId3"/>
    <p:sldId id="384" r:id="rId4"/>
    <p:sldId id="389" r:id="rId5"/>
    <p:sldId id="390" r:id="rId6"/>
    <p:sldId id="391" r:id="rId7"/>
    <p:sldId id="353" r:id="rId8"/>
    <p:sldId id="354" r:id="rId9"/>
    <p:sldId id="349" r:id="rId10"/>
    <p:sldId id="345" r:id="rId11"/>
    <p:sldId id="351" r:id="rId12"/>
    <p:sldId id="356" r:id="rId13"/>
    <p:sldId id="357" r:id="rId14"/>
    <p:sldId id="359" r:id="rId15"/>
    <p:sldId id="360" r:id="rId16"/>
    <p:sldId id="385" r:id="rId17"/>
    <p:sldId id="361" r:id="rId18"/>
    <p:sldId id="362" r:id="rId19"/>
    <p:sldId id="364" r:id="rId20"/>
    <p:sldId id="363" r:id="rId21"/>
    <p:sldId id="365" r:id="rId22"/>
    <p:sldId id="366" r:id="rId23"/>
    <p:sldId id="367" r:id="rId24"/>
    <p:sldId id="387" r:id="rId25"/>
    <p:sldId id="388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8" autoAdjust="0"/>
    <p:restoredTop sz="92473" autoAdjust="0"/>
  </p:normalViewPr>
  <p:slideViewPr>
    <p:cSldViewPr>
      <p:cViewPr varScale="1">
        <p:scale>
          <a:sx n="67" d="100"/>
          <a:sy n="67" d="100"/>
        </p:scale>
        <p:origin x="10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61E8E6C-6D24-4541-A204-E23D626B8FEC}" type="datetime3">
              <a:rPr lang="en-US"/>
              <a:pPr>
                <a:defRPr/>
              </a:pPr>
              <a:t>12 April 2019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3" tIns="48301" rIns="96603" bIns="4830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3E20FD0A-10C2-4336-A1E1-F56C9DF22A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6388" y="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EA8884E0-C034-49BD-BA58-5BFFE1D062A3}" type="datetime1">
              <a:rPr lang="en-US"/>
              <a:pPr>
                <a:defRPr/>
              </a:pPr>
              <a:t>4/12/2019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6388" y="914400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3C1ADD0-9B57-4232-8157-383D043E61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3079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85800"/>
            <a:ext cx="5029200" cy="3771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48CE98-1A75-452E-B3D7-DAA665B81DEE}" type="slidenum">
              <a:rPr lang="en-US" altLang="en-US" smtClean="0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892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B627D6-A700-4BA3-9F2E-0BD963A0DFAB}" type="slidenum">
              <a:rPr lang="en-US" altLang="en-US" smtClean="0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9D181A-BE1A-4931-8E1C-BE532D4ED868}" type="slidenum">
              <a:rPr lang="en-US" altLang="en-US" smtClean="0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6A24FE-33D1-45EC-90C5-9520B472590A}" type="slidenum">
              <a:rPr lang="en-US" altLang="en-US" smtClean="0"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B92EA-5C62-401B-90DA-D1A0754A9AB2}" type="slidenum">
              <a:rPr lang="en-US" altLang="en-US" smtClean="0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695735-8A20-4335-9F42-6F8F9EF853C2}" type="slidenum">
              <a:rPr lang="en-US" altLang="en-US" smtClean="0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3000EF-56EB-4249-A590-E704754587CB}" type="slidenum">
              <a:rPr lang="en-US" altLang="en-US" smtClean="0"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3000EF-56EB-4249-A590-E704754587CB}" type="slidenum">
              <a:rPr lang="en-US" altLang="en-US" smtClean="0">
                <a:latin typeface="Times New Roman" panose="02020603050405020304" pitchFamily="18" charset="0"/>
              </a:rPr>
              <a:pPr/>
              <a:t>24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918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BDBEBD-A577-4674-931D-6C2D360205B2}" type="slidenum">
              <a:rPr lang="en-US" altLang="en-US" smtClean="0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184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5905CA-4D88-45C5-9863-BF9D736D043E}" type="slidenum">
              <a:rPr lang="en-US" altLang="en-US" smtClean="0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F98F0F-F4F7-45AF-AA1C-803205CC65C9}" type="slidenum">
              <a:rPr lang="en-US" altLang="en-US" smtClean="0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7DFD6A-0A9C-4265-A8C6-F54696D57070}" type="slidenum">
              <a:rPr lang="en-US" altLang="en-US" smtClean="0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830B45-80AC-4695-AA73-31A369D73B2B}" type="slidenum">
              <a:rPr lang="en-US" altLang="en-US" smtClean="0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3569D5-D774-4D52-8243-C68FD6A2C3D5}" type="slidenum">
              <a:rPr lang="en-US" altLang="en-US" smtClean="0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72EF7E-F2F3-4D3D-BE27-E08BA4B037A2}" type="slidenum">
              <a:rPr lang="en-US" altLang="en-US" smtClean="0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EDE792-3331-48D8-A2A4-54264083336F}" type="slidenum">
              <a:rPr lang="en-US" altLang="en-US" smtClean="0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Hornick, Dr. Derek Riley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499D8-4F1F-45C1-B92F-A1B3455A4B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62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Hornick, Dr. Derek Riley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9322A-FDFC-4E42-8EA0-2B05962466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250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Hornick, Dr. Derek Riley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97AC9-BA9E-4DC9-B2C3-10EBD49546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41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Hornick, Dr. Derek Riley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635FD-9FE9-4CFC-A7E7-A1F3B6EED4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86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Hornick, Dr. Derek Riley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48B5D-3D95-4C6A-AB04-8C2E6057F1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40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Hornick, Dr. Derek Riley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5B3A1-3CEE-4BD9-8851-EE89EC3AED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78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</a:t>
            </a:r>
            <a:r>
              <a:rPr lang="en-US" altLang="en-US" err="1"/>
              <a:t>Hornick</a:t>
            </a: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8790B-81DC-44C1-B15B-B825650EF1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90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  <a:p>
            <a:pPr>
              <a:defRPr/>
            </a:pPr>
            <a:r>
              <a:rPr lang="en-US" altLang="en-US"/>
              <a:t>Dr. Mark L. Hornick, Dr. Derek Riley</a:t>
            </a:r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332DE9C3-240B-40D1-8AED-1DDD687F82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56515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JUNIT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SE-2030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Dr. Mark L. Hornick, Dr. Derek Riley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A10BAD-D60C-4BD8-BB64-105B6810423E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/>
          </a:p>
        </p:txBody>
      </p:sp>
      <p:pic>
        <p:nvPicPr>
          <p:cNvPr id="51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1447800"/>
            <a:ext cx="6477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r>
              <a:rPr lang="en-US" altLang="en-US"/>
              <a:t>What is JUnit?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411663"/>
          </a:xfrm>
        </p:spPr>
        <p:txBody>
          <a:bodyPr/>
          <a:lstStyle/>
          <a:p>
            <a:r>
              <a:rPr lang="en-US" altLang="en-US" sz="2400" dirty="0"/>
              <a:t>JUnit is an open source Java testing </a:t>
            </a:r>
            <a:r>
              <a:rPr lang="en-US" altLang="en-US" sz="2400" b="1" dirty="0"/>
              <a:t>framework</a:t>
            </a:r>
            <a:r>
              <a:rPr lang="en-US" altLang="en-US" sz="2400" dirty="0"/>
              <a:t> used to write and run repeatable </a:t>
            </a:r>
            <a:r>
              <a:rPr lang="en-US" altLang="en-US" sz="2400" b="1" dirty="0"/>
              <a:t>tests</a:t>
            </a:r>
            <a:r>
              <a:rPr lang="en-US" altLang="en-US" sz="2400" dirty="0"/>
              <a:t>.</a:t>
            </a:r>
            <a:br>
              <a:rPr lang="en-US" altLang="en-US" sz="2400" dirty="0"/>
            </a:br>
            <a:endParaRPr lang="en-US" altLang="en-US" sz="2400" dirty="0"/>
          </a:p>
          <a:p>
            <a:r>
              <a:rPr lang="en-US" altLang="en-US" sz="2400" dirty="0"/>
              <a:t>JUnit is designed to automatically call “test” methods that in turn test the “real” code.</a:t>
            </a:r>
          </a:p>
          <a:p>
            <a:pPr lvl="1"/>
            <a:r>
              <a:rPr lang="en-US" altLang="en-US" sz="2000" dirty="0">
                <a:solidFill>
                  <a:srgbClr val="00B050"/>
                </a:solidFill>
              </a:rPr>
              <a:t>It can compare </a:t>
            </a:r>
            <a:r>
              <a:rPr lang="en-US" altLang="en-US" sz="2000" u="sng" dirty="0">
                <a:solidFill>
                  <a:srgbClr val="00B050"/>
                </a:solidFill>
              </a:rPr>
              <a:t>actual</a:t>
            </a:r>
            <a:r>
              <a:rPr lang="en-US" altLang="en-US" sz="2000" dirty="0">
                <a:solidFill>
                  <a:srgbClr val="00B050"/>
                </a:solidFill>
              </a:rPr>
              <a:t> results the “test” received from a real method vs. the results it </a:t>
            </a:r>
            <a:r>
              <a:rPr lang="en-US" altLang="en-US" sz="2000" u="sng" dirty="0">
                <a:solidFill>
                  <a:srgbClr val="00B050"/>
                </a:solidFill>
              </a:rPr>
              <a:t>expected</a:t>
            </a:r>
            <a:r>
              <a:rPr lang="en-US" altLang="en-US" sz="2000" dirty="0">
                <a:solidFill>
                  <a:srgbClr val="00B050"/>
                </a:solidFill>
              </a:rPr>
              <a:t>, and report deviations.</a:t>
            </a:r>
          </a:p>
          <a:p>
            <a:pPr lvl="1"/>
            <a:r>
              <a:rPr lang="en-US" altLang="en-US" sz="2000" dirty="0">
                <a:solidFill>
                  <a:srgbClr val="FF0000"/>
                </a:solidFill>
              </a:rPr>
              <a:t>It does not guarantee that the methods it calls actually perform meaningful tests</a:t>
            </a:r>
          </a:p>
          <a:p>
            <a:pPr lvl="2"/>
            <a:r>
              <a:rPr lang="en-US" altLang="en-US" sz="1700" dirty="0">
                <a:solidFill>
                  <a:srgbClr val="FF0000"/>
                </a:solidFill>
              </a:rPr>
              <a:t>You must write meaningful tests, examples?</a:t>
            </a:r>
          </a:p>
          <a:p>
            <a:pPr lvl="2"/>
            <a:r>
              <a:rPr lang="en-US" altLang="en-US" sz="1700" dirty="0">
                <a:solidFill>
                  <a:srgbClr val="FF0000"/>
                </a:solidFill>
              </a:rPr>
              <a:t>You should write “enough” tests to cover all possible situations</a:t>
            </a:r>
          </a:p>
          <a:p>
            <a:endParaRPr lang="en-US" altLang="en-US" sz="2800" dirty="0"/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ECF78A-5064-4357-A403-051BAEFCFDDC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Set up JUnit in IntelliJ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686800" cy="4411662"/>
          </a:xfrm>
        </p:spPr>
        <p:txBody>
          <a:bodyPr/>
          <a:lstStyle/>
          <a:p>
            <a:r>
              <a:rPr lang="en-US" altLang="en-US" sz="2800" dirty="0"/>
              <a:t>Create a Tests directory</a:t>
            </a:r>
          </a:p>
          <a:p>
            <a:pPr lvl="1"/>
            <a:r>
              <a:rPr lang="en-US" altLang="en-US" sz="2400" dirty="0"/>
              <a:t>Add new “tests” folder</a:t>
            </a:r>
          </a:p>
          <a:p>
            <a:pPr lvl="1"/>
            <a:r>
              <a:rPr lang="en-US" altLang="en-US" sz="2400" dirty="0"/>
              <a:t>Project Structure, Modules, Sources, mark tests as Tests</a:t>
            </a:r>
          </a:p>
          <a:p>
            <a:r>
              <a:rPr lang="en-US" altLang="en-US" sz="2800" dirty="0"/>
              <a:t>To create a test, </a:t>
            </a:r>
          </a:p>
          <a:p>
            <a:pPr lvl="1"/>
            <a:r>
              <a:rPr lang="en-US" altLang="en-US" sz="2400" dirty="0"/>
              <a:t>Move your cursor to the class declaration</a:t>
            </a:r>
          </a:p>
          <a:p>
            <a:pPr lvl="2"/>
            <a:r>
              <a:rPr lang="en-US" altLang="en-US" sz="2000" dirty="0"/>
              <a:t>public class Test{</a:t>
            </a:r>
          </a:p>
          <a:p>
            <a:pPr lvl="1"/>
            <a:r>
              <a:rPr lang="en-US" altLang="en-US" sz="2400" dirty="0"/>
              <a:t>Alt-Enter</a:t>
            </a:r>
          </a:p>
          <a:p>
            <a:pPr lvl="1"/>
            <a:r>
              <a:rPr lang="en-US" altLang="en-US" sz="2400" dirty="0"/>
              <a:t>Create Test (select correct destination directory)</a:t>
            </a:r>
          </a:p>
          <a:p>
            <a:r>
              <a:rPr lang="en-US" altLang="en-US" sz="2800" dirty="0"/>
              <a:t>Select JUnit5</a:t>
            </a:r>
          </a:p>
          <a:p>
            <a:r>
              <a:rPr lang="en-US" altLang="en-US" sz="2800" dirty="0"/>
              <a:t>This will stub out the test cases</a:t>
            </a:r>
          </a:p>
          <a:p>
            <a:r>
              <a:rPr lang="en-US" altLang="en-US" sz="2800" dirty="0"/>
              <a:t>Demo!</a:t>
            </a:r>
          </a:p>
          <a:p>
            <a:endParaRPr lang="en-US" altLang="en-US" sz="2800" dirty="0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6FE5BE-D029-414D-AD79-0A284193815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Terminology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458200" cy="4760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>
                <a:solidFill>
                  <a:schemeClr val="tx2"/>
                </a:solidFill>
              </a:rPr>
              <a:t>test fixture</a:t>
            </a:r>
            <a:r>
              <a:rPr lang="en-US" altLang="en-US" sz="2400"/>
              <a:t> sets up the data (both objects and primitives) that are needed to run tests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Example: If you are testing code that updates an employee record, you need an employee record to test it on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>
                <a:solidFill>
                  <a:schemeClr val="tx2"/>
                </a:solidFill>
              </a:rPr>
              <a:t>unit test</a:t>
            </a:r>
            <a:r>
              <a:rPr lang="en-US" altLang="en-US" sz="2400"/>
              <a:t> is a test of a </a:t>
            </a:r>
            <a:r>
              <a:rPr lang="en-US" altLang="en-US" sz="3200" b="1" i="1"/>
              <a:t>single</a:t>
            </a:r>
            <a:r>
              <a:rPr lang="en-US" altLang="en-US" sz="2400"/>
              <a:t> method in a class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>
                <a:solidFill>
                  <a:schemeClr val="tx2"/>
                </a:solidFill>
              </a:rPr>
              <a:t>test case</a:t>
            </a:r>
            <a:r>
              <a:rPr lang="en-US" altLang="en-US" sz="2400"/>
              <a:t> tests the response of a single method to a particular set of inputs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>
                <a:solidFill>
                  <a:schemeClr val="tx2"/>
                </a:solidFill>
              </a:rPr>
              <a:t>test suite</a:t>
            </a:r>
            <a:r>
              <a:rPr lang="en-US" altLang="en-US" sz="2400"/>
              <a:t> is a collection of test cases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>
                <a:solidFill>
                  <a:schemeClr val="tx2"/>
                </a:solidFill>
              </a:rPr>
              <a:t>test runner</a:t>
            </a:r>
            <a:r>
              <a:rPr lang="en-US" altLang="en-US" sz="2400"/>
              <a:t> is software that runs tests and reports results</a:t>
            </a:r>
            <a:br>
              <a:rPr lang="en-US" altLang="en-US" sz="2400"/>
            </a:b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An </a:t>
            </a:r>
            <a:r>
              <a:rPr lang="en-US" altLang="en-US" sz="2400">
                <a:solidFill>
                  <a:schemeClr val="tx2"/>
                </a:solidFill>
              </a:rPr>
              <a:t>integration test</a:t>
            </a:r>
            <a:r>
              <a:rPr lang="en-US" altLang="en-US" sz="2400"/>
              <a:t> is a test of how well classes work together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JUnit provides some limited support for integration tests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5B01BC-A775-41AC-B502-5C491CF8565D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Once more, in pictures</a:t>
            </a:r>
          </a:p>
        </p:txBody>
      </p:sp>
      <p:sp>
        <p:nvSpPr>
          <p:cNvPr id="57364" name="Rectangle 20"/>
          <p:cNvSpPr>
            <a:spLocks noGrp="1" noChangeArrowheads="1"/>
          </p:cNvSpPr>
          <p:nvPr>
            <p:ph idx="1"/>
          </p:nvPr>
        </p:nvSpPr>
        <p:spPr>
          <a:xfrm>
            <a:off x="4495800" y="2209800"/>
            <a:ext cx="396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A </a:t>
            </a:r>
            <a:r>
              <a:rPr lang="en-US" altLang="en-US" sz="2000" dirty="0">
                <a:solidFill>
                  <a:schemeClr val="tx2"/>
                </a:solidFill>
              </a:rPr>
              <a:t>unit test</a:t>
            </a:r>
            <a:r>
              <a:rPr lang="en-US" altLang="en-US" sz="2000" dirty="0"/>
              <a:t> tests the methods in a single class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A </a:t>
            </a:r>
            <a:r>
              <a:rPr lang="en-US" altLang="en-US" sz="2000" dirty="0">
                <a:solidFill>
                  <a:schemeClr val="tx2"/>
                </a:solidFill>
              </a:rPr>
              <a:t>test case</a:t>
            </a:r>
            <a:r>
              <a:rPr lang="en-US" altLang="en-US" sz="2000" dirty="0"/>
              <a:t> tests (insofar as possible) a single method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You can have multiple test cases for a single method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A </a:t>
            </a:r>
            <a:r>
              <a:rPr lang="en-US" altLang="en-US" sz="2000" dirty="0">
                <a:solidFill>
                  <a:schemeClr val="tx2"/>
                </a:solidFill>
              </a:rPr>
              <a:t>test suite</a:t>
            </a:r>
            <a:r>
              <a:rPr lang="en-US" altLang="en-US" sz="2000" dirty="0"/>
              <a:t> combines unit tests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The </a:t>
            </a:r>
            <a:r>
              <a:rPr lang="en-US" altLang="en-US" sz="2000" dirty="0">
                <a:solidFill>
                  <a:schemeClr val="tx2"/>
                </a:solidFill>
              </a:rPr>
              <a:t>test fixture</a:t>
            </a:r>
            <a:r>
              <a:rPr lang="en-US" altLang="en-US" sz="2000" dirty="0"/>
              <a:t> provides software support for all this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The </a:t>
            </a:r>
            <a:r>
              <a:rPr lang="en-US" altLang="en-US" sz="2000" dirty="0">
                <a:solidFill>
                  <a:schemeClr val="tx2"/>
                </a:solidFill>
              </a:rPr>
              <a:t>test runner</a:t>
            </a:r>
            <a:r>
              <a:rPr lang="en-US" altLang="en-US" sz="2000" dirty="0"/>
              <a:t> runs unit tests or an entire test suite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tx2"/>
                </a:solidFill>
              </a:rPr>
              <a:t>Integration testing</a:t>
            </a:r>
            <a:r>
              <a:rPr lang="en-US" altLang="en-US" sz="2000" dirty="0"/>
              <a:t> (testing that it all works together) is not well supported by JUnit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95CED2-1757-4B99-B2EB-17A3230931B9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990600" y="1371600"/>
            <a:ext cx="3433763" cy="4725988"/>
          </a:xfrm>
          <a:prstGeom prst="flowChartAlternateProcess">
            <a:avLst/>
          </a:prstGeom>
          <a:solidFill>
            <a:srgbClr val="FFCCCC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test suite</a:t>
            </a:r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1300163" y="4799013"/>
            <a:ext cx="2668587" cy="1146175"/>
          </a:xfrm>
          <a:prstGeom prst="flowChartAlternateProcess">
            <a:avLst/>
          </a:prstGeom>
          <a:solidFill>
            <a:srgbClr val="CCFFCC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unit test (for one class)</a:t>
            </a:r>
          </a:p>
        </p:txBody>
      </p:sp>
      <p:grpSp>
        <p:nvGrpSpPr>
          <p:cNvPr id="57366" name="Group 22"/>
          <p:cNvGrpSpPr>
            <a:grpSpLocks/>
          </p:cNvGrpSpPr>
          <p:nvPr/>
        </p:nvGrpSpPr>
        <p:grpSpPr bwMode="auto">
          <a:xfrm>
            <a:off x="1301750" y="1906588"/>
            <a:ext cx="2668588" cy="1143000"/>
            <a:chOff x="820" y="1201"/>
            <a:chExt cx="1681" cy="720"/>
          </a:xfrm>
        </p:grpSpPr>
        <p:sp>
          <p:nvSpPr>
            <p:cNvPr id="21523" name="AutoShape 6"/>
            <p:cNvSpPr>
              <a:spLocks noChangeArrowheads="1"/>
            </p:cNvSpPr>
            <p:nvPr/>
          </p:nvSpPr>
          <p:spPr bwMode="auto">
            <a:xfrm>
              <a:off x="820" y="1201"/>
              <a:ext cx="1681" cy="720"/>
            </a:xfrm>
            <a:prstGeom prst="flowChartAlternateProcess">
              <a:avLst/>
            </a:prstGeom>
            <a:solidFill>
              <a:srgbClr val="CCFFCC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rebuchet MS" panose="020B0603020202020204" pitchFamily="34" charset="0"/>
                </a:rPr>
                <a:t>another unit test</a:t>
              </a:r>
            </a:p>
          </p:txBody>
        </p:sp>
        <p:sp>
          <p:nvSpPr>
            <p:cNvPr id="21524" name="AutoShape 9"/>
            <p:cNvSpPr>
              <a:spLocks noChangeArrowheads="1"/>
            </p:cNvSpPr>
            <p:nvPr/>
          </p:nvSpPr>
          <p:spPr bwMode="auto">
            <a:xfrm>
              <a:off x="915" y="1489"/>
              <a:ext cx="1440" cy="144"/>
            </a:xfrm>
            <a:prstGeom prst="flowChartProcess">
              <a:avLst/>
            </a:prstGeom>
            <a:solidFill>
              <a:srgbClr val="FFFFCC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Trebuchet MS" panose="020B0603020202020204" pitchFamily="34" charset="0"/>
                </a:rPr>
                <a:t>test case (for one method)</a:t>
              </a:r>
            </a:p>
          </p:txBody>
        </p:sp>
        <p:sp>
          <p:nvSpPr>
            <p:cNvPr id="21525" name="AutoShape 10"/>
            <p:cNvSpPr>
              <a:spLocks noChangeArrowheads="1"/>
            </p:cNvSpPr>
            <p:nvPr/>
          </p:nvSpPr>
          <p:spPr bwMode="auto">
            <a:xfrm>
              <a:off x="915" y="1681"/>
              <a:ext cx="1440" cy="144"/>
            </a:xfrm>
            <a:prstGeom prst="flowChartProcess">
              <a:avLst/>
            </a:prstGeom>
            <a:solidFill>
              <a:srgbClr val="FFFFCC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Trebuchet MS" panose="020B0603020202020204" pitchFamily="34" charset="0"/>
                </a:rPr>
                <a:t>another test case</a:t>
              </a:r>
            </a:p>
          </p:txBody>
        </p:sp>
      </p:grp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452563" y="5257800"/>
            <a:ext cx="2286000" cy="228600"/>
          </a:xfrm>
          <a:prstGeom prst="flowChartProcess">
            <a:avLst/>
          </a:prstGeom>
          <a:solidFill>
            <a:srgbClr val="FFFFCC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latin typeface="Trebuchet MS" panose="020B0603020202020204" pitchFamily="34" charset="0"/>
              </a:rPr>
              <a:t>test case (for one method)</a:t>
            </a:r>
          </a:p>
        </p:txBody>
      </p:sp>
      <p:grpSp>
        <p:nvGrpSpPr>
          <p:cNvPr id="57365" name="Group 21"/>
          <p:cNvGrpSpPr>
            <a:grpSpLocks/>
          </p:cNvGrpSpPr>
          <p:nvPr/>
        </p:nvGrpSpPr>
        <p:grpSpPr bwMode="auto">
          <a:xfrm>
            <a:off x="1300163" y="3201988"/>
            <a:ext cx="2668587" cy="1447800"/>
            <a:chOff x="819" y="2017"/>
            <a:chExt cx="1681" cy="912"/>
          </a:xfrm>
        </p:grpSpPr>
        <p:sp>
          <p:nvSpPr>
            <p:cNvPr id="21519" name="AutoShape 7"/>
            <p:cNvSpPr>
              <a:spLocks noChangeArrowheads="1"/>
            </p:cNvSpPr>
            <p:nvPr/>
          </p:nvSpPr>
          <p:spPr bwMode="auto">
            <a:xfrm>
              <a:off x="819" y="2017"/>
              <a:ext cx="1681" cy="912"/>
            </a:xfrm>
            <a:prstGeom prst="flowChartAlternateProcess">
              <a:avLst/>
            </a:prstGeom>
            <a:solidFill>
              <a:srgbClr val="CCFFCC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rebuchet MS" panose="020B0603020202020204" pitchFamily="34" charset="0"/>
                </a:rPr>
                <a:t>another unit test</a:t>
              </a:r>
            </a:p>
          </p:txBody>
        </p:sp>
        <p:sp>
          <p:nvSpPr>
            <p:cNvPr id="21520" name="AutoShape 11"/>
            <p:cNvSpPr>
              <a:spLocks noChangeArrowheads="1"/>
            </p:cNvSpPr>
            <p:nvPr/>
          </p:nvSpPr>
          <p:spPr bwMode="auto">
            <a:xfrm>
              <a:off x="915" y="2305"/>
              <a:ext cx="1440" cy="144"/>
            </a:xfrm>
            <a:prstGeom prst="flowChartProcess">
              <a:avLst/>
            </a:prstGeom>
            <a:solidFill>
              <a:srgbClr val="FFFFCC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Trebuchet MS" panose="020B0603020202020204" pitchFamily="34" charset="0"/>
                </a:rPr>
                <a:t>another test case</a:t>
              </a:r>
            </a:p>
          </p:txBody>
        </p:sp>
        <p:sp>
          <p:nvSpPr>
            <p:cNvPr id="21521" name="AutoShape 12"/>
            <p:cNvSpPr>
              <a:spLocks noChangeArrowheads="1"/>
            </p:cNvSpPr>
            <p:nvPr/>
          </p:nvSpPr>
          <p:spPr bwMode="auto">
            <a:xfrm>
              <a:off x="915" y="2497"/>
              <a:ext cx="1440" cy="144"/>
            </a:xfrm>
            <a:prstGeom prst="flowChartProcess">
              <a:avLst/>
            </a:prstGeom>
            <a:solidFill>
              <a:srgbClr val="FFFFCC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Trebuchet MS" panose="020B0603020202020204" pitchFamily="34" charset="0"/>
                </a:rPr>
                <a:t>another test case</a:t>
              </a:r>
            </a:p>
          </p:txBody>
        </p:sp>
        <p:sp>
          <p:nvSpPr>
            <p:cNvPr id="21522" name="AutoShape 15"/>
            <p:cNvSpPr>
              <a:spLocks noChangeArrowheads="1"/>
            </p:cNvSpPr>
            <p:nvPr/>
          </p:nvSpPr>
          <p:spPr bwMode="auto">
            <a:xfrm>
              <a:off x="915" y="2689"/>
              <a:ext cx="1440" cy="144"/>
            </a:xfrm>
            <a:prstGeom prst="flowChartProcess">
              <a:avLst/>
            </a:prstGeom>
            <a:solidFill>
              <a:srgbClr val="FFFFCC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Trebuchet MS" panose="020B0603020202020204" pitchFamily="34" charset="0"/>
                </a:rPr>
                <a:t>another test case</a:t>
              </a:r>
            </a:p>
          </p:txBody>
        </p:sp>
      </p:grpSp>
      <p:sp>
        <p:nvSpPr>
          <p:cNvPr id="57360" name="AutoShape 16"/>
          <p:cNvSpPr>
            <a:spLocks noChangeArrowheads="1"/>
          </p:cNvSpPr>
          <p:nvPr/>
        </p:nvSpPr>
        <p:spPr bwMode="auto">
          <a:xfrm>
            <a:off x="990600" y="6096000"/>
            <a:ext cx="3429000" cy="381000"/>
          </a:xfrm>
          <a:prstGeom prst="flowChartProcess">
            <a:avLst/>
          </a:prstGeom>
          <a:solidFill>
            <a:schemeClr val="tx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chemeClr val="bg1"/>
                </a:solidFill>
                <a:latin typeface="Trebuchet MS" panose="020B0603020202020204" pitchFamily="34" charset="0"/>
              </a:rPr>
              <a:t>test fixture</a:t>
            </a:r>
          </a:p>
        </p:txBody>
      </p:sp>
      <p:grpSp>
        <p:nvGrpSpPr>
          <p:cNvPr id="57367" name="Group 23"/>
          <p:cNvGrpSpPr>
            <a:grpSpLocks/>
          </p:cNvGrpSpPr>
          <p:nvPr/>
        </p:nvGrpSpPr>
        <p:grpSpPr bwMode="auto">
          <a:xfrm>
            <a:off x="4419600" y="1447800"/>
            <a:ext cx="2743200" cy="685800"/>
            <a:chOff x="2784" y="912"/>
            <a:chExt cx="1728" cy="528"/>
          </a:xfrm>
        </p:grpSpPr>
        <p:sp>
          <p:nvSpPr>
            <p:cNvPr id="21517" name="AutoShape 18"/>
            <p:cNvSpPr>
              <a:spLocks noChangeArrowheads="1"/>
            </p:cNvSpPr>
            <p:nvPr/>
          </p:nvSpPr>
          <p:spPr bwMode="auto">
            <a:xfrm>
              <a:off x="3216" y="912"/>
              <a:ext cx="1296" cy="528"/>
            </a:xfrm>
            <a:prstGeom prst="flowChartPreparation">
              <a:avLst/>
            </a:prstGeom>
            <a:solidFill>
              <a:srgbClr val="FFFF00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Trebuchet MS" panose="020B0603020202020204" pitchFamily="34" charset="0"/>
                </a:rPr>
                <a:t>test runner</a:t>
              </a:r>
            </a:p>
          </p:txBody>
        </p:sp>
        <p:sp>
          <p:nvSpPr>
            <p:cNvPr id="21518" name="AutoShape 19"/>
            <p:cNvSpPr>
              <a:spLocks noChangeArrowheads="1"/>
            </p:cNvSpPr>
            <p:nvPr/>
          </p:nvSpPr>
          <p:spPr bwMode="auto">
            <a:xfrm>
              <a:off x="2784" y="1104"/>
              <a:ext cx="432" cy="144"/>
            </a:xfrm>
            <a:prstGeom prst="rightArrow">
              <a:avLst>
                <a:gd name="adj1" fmla="val 50000"/>
                <a:gd name="adj2" fmla="val 75000"/>
              </a:avLst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7368" name="AutoShape 24"/>
          <p:cNvSpPr>
            <a:spLocks noChangeArrowheads="1"/>
          </p:cNvSpPr>
          <p:nvPr/>
        </p:nvSpPr>
        <p:spPr bwMode="auto">
          <a:xfrm>
            <a:off x="1447800" y="5562600"/>
            <a:ext cx="2286000" cy="228600"/>
          </a:xfrm>
          <a:prstGeom prst="flowChartProcess">
            <a:avLst/>
          </a:prstGeom>
          <a:solidFill>
            <a:srgbClr val="FFFFCC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latin typeface="Trebuchet MS" panose="020B0603020202020204" pitchFamily="34" charset="0"/>
              </a:rPr>
              <a:t>another test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7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7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7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7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7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7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4" grpId="0" build="p" bldLvl="5" autoUpdateAnimBg="0"/>
      <p:bldP spid="57349" grpId="0" animBg="1" autoUpdateAnimBg="0"/>
      <p:bldP spid="57352" grpId="0" animBg="1" autoUpdateAnimBg="0"/>
      <p:bldP spid="57358" grpId="0" animBg="1" autoUpdateAnimBg="0"/>
      <p:bldP spid="57360" grpId="0" animBg="1" autoUpdateAnimBg="0"/>
      <p:bldP spid="5736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Writing a JUnit test class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 sz="2000" dirty="0"/>
              <a:t>Define a method (or several methods) to be executed </a:t>
            </a:r>
            <a:r>
              <a:rPr lang="en-US" altLang="en-US" sz="2000" i="1" dirty="0"/>
              <a:t>before each test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Initialize your variables in this method, so that each test starts with a fresh set of values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Trebuchet MS" panose="020B0603020202020204" pitchFamily="34" charset="0"/>
              </a:rPr>
              <a:t>@</a:t>
            </a:r>
            <a:r>
              <a:rPr lang="en-US" altLang="en-US" sz="2400" dirty="0" err="1">
                <a:latin typeface="Trebuchet MS" panose="020B0603020202020204" pitchFamily="34" charset="0"/>
              </a:rPr>
              <a:t>BeforeEach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latin typeface="Trebuchet MS" panose="020B0603020202020204" pitchFamily="34" charset="0"/>
              </a:rPr>
              <a:t>public void </a:t>
            </a:r>
            <a:r>
              <a:rPr lang="en-US" altLang="en-US" sz="2400" dirty="0" err="1">
                <a:latin typeface="Trebuchet MS" panose="020B0603020202020204" pitchFamily="34" charset="0"/>
              </a:rPr>
              <a:t>setUp</a:t>
            </a:r>
            <a:r>
              <a:rPr lang="en-US" altLang="en-US" sz="2400" dirty="0">
                <a:latin typeface="Trebuchet MS" panose="020B0603020202020204" pitchFamily="34" charset="0"/>
              </a:rPr>
              <a:t>() {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latin typeface="Trebuchet MS" panose="020B0603020202020204" pitchFamily="34" charset="0"/>
              </a:rPr>
              <a:t>    program = new </a:t>
            </a:r>
            <a:r>
              <a:rPr lang="en-US" altLang="en-US" sz="2400" dirty="0" err="1">
                <a:latin typeface="Trebuchet MS" panose="020B0603020202020204" pitchFamily="34" charset="0"/>
              </a:rPr>
              <a:t>MyProgram</a:t>
            </a:r>
            <a:r>
              <a:rPr lang="en-US" altLang="en-US" sz="2400" dirty="0">
                <a:latin typeface="Trebuchet MS" panose="020B0603020202020204" pitchFamily="34" charset="0"/>
              </a:rPr>
              <a:t>();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latin typeface="Trebuchet MS" panose="020B0603020202020204" pitchFamily="34" charset="0"/>
              </a:rPr>
              <a:t>    </a:t>
            </a:r>
            <a:r>
              <a:rPr lang="en-US" altLang="en-US" sz="2400" dirty="0" err="1">
                <a:latin typeface="Trebuchet MS" panose="020B0603020202020204" pitchFamily="34" charset="0"/>
              </a:rPr>
              <a:t>someVariable</a:t>
            </a:r>
            <a:r>
              <a:rPr lang="en-US" altLang="en-US" sz="2400" dirty="0">
                <a:latin typeface="Trebuchet MS" panose="020B0603020202020204" pitchFamily="34" charset="0"/>
              </a:rPr>
              <a:t> = 1000;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latin typeface="Trebuchet MS" panose="020B0603020202020204" pitchFamily="34" charset="0"/>
              </a:rPr>
              <a:t>}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You can define one or more methods to be executed after each test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Typically such methods release resources, such as files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Usually there is no need to bother with this method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Trebuchet MS" panose="020B0603020202020204" pitchFamily="34" charset="0"/>
              </a:rPr>
              <a:t>@</a:t>
            </a:r>
            <a:r>
              <a:rPr lang="en-US" altLang="en-US" sz="2400" dirty="0" err="1">
                <a:latin typeface="Trebuchet MS" panose="020B0603020202020204" pitchFamily="34" charset="0"/>
              </a:rPr>
              <a:t>AfterEach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latin typeface="Trebuchet MS" panose="020B0603020202020204" pitchFamily="34" charset="0"/>
              </a:rPr>
              <a:t>public void </a:t>
            </a:r>
            <a:r>
              <a:rPr lang="en-US" altLang="en-US" sz="2400" dirty="0" err="1">
                <a:latin typeface="Trebuchet MS" panose="020B0603020202020204" pitchFamily="34" charset="0"/>
              </a:rPr>
              <a:t>tearDown</a:t>
            </a:r>
            <a:r>
              <a:rPr lang="en-US" altLang="en-US" sz="2400" dirty="0">
                <a:latin typeface="Trebuchet MS" panose="020B0603020202020204" pitchFamily="34" charset="0"/>
              </a:rPr>
              <a:t>() {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latin typeface="Trebuchet MS" panose="020B0603020202020204" pitchFamily="34" charset="0"/>
              </a:rPr>
              <a:t>}</a:t>
            </a:r>
            <a:endParaRPr lang="en-US" altLang="en-US" sz="2400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070251-1C39-4626-9944-BED981BEB51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simple example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3716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/>
              <a:t>Suppose you have a class </a:t>
            </a:r>
            <a:r>
              <a:rPr lang="en-US" sz="1600" dirty="0">
                <a:latin typeface="Trebuchet MS" pitchFamily="1" charset="0"/>
              </a:rPr>
              <a:t>Arithmetic</a:t>
            </a:r>
            <a:r>
              <a:rPr lang="en-US" sz="1600" dirty="0"/>
              <a:t> with methods </a:t>
            </a:r>
            <a:r>
              <a:rPr lang="en-US" sz="1600" dirty="0" err="1">
                <a:latin typeface="Trebuchet MS" pitchFamily="1" charset="0"/>
              </a:rPr>
              <a:t>int</a:t>
            </a:r>
            <a:r>
              <a:rPr lang="en-US" sz="1600" dirty="0">
                <a:latin typeface="Trebuchet MS" pitchFamily="1" charset="0"/>
              </a:rPr>
              <a:t> multiply(</a:t>
            </a:r>
            <a:r>
              <a:rPr lang="en-US" sz="1600" dirty="0" err="1">
                <a:latin typeface="Trebuchet MS" pitchFamily="1" charset="0"/>
              </a:rPr>
              <a:t>int</a:t>
            </a:r>
            <a:r>
              <a:rPr lang="en-US" sz="1600" dirty="0">
                <a:latin typeface="Trebuchet MS" pitchFamily="1" charset="0"/>
              </a:rPr>
              <a:t> x, </a:t>
            </a:r>
            <a:r>
              <a:rPr lang="en-US" sz="1600" dirty="0" err="1">
                <a:latin typeface="Trebuchet MS" pitchFamily="1" charset="0"/>
              </a:rPr>
              <a:t>int</a:t>
            </a:r>
            <a:r>
              <a:rPr lang="en-US" sz="1600" dirty="0">
                <a:latin typeface="Trebuchet MS" pitchFamily="1" charset="0"/>
              </a:rPr>
              <a:t> y), </a:t>
            </a:r>
            <a:r>
              <a:rPr lang="en-US" sz="1600" dirty="0"/>
              <a:t> and </a:t>
            </a:r>
            <a:r>
              <a:rPr lang="en-US" sz="1600" dirty="0" err="1">
                <a:latin typeface="Trebuchet MS" pitchFamily="1" charset="0"/>
              </a:rPr>
              <a:t>boolean</a:t>
            </a:r>
            <a:r>
              <a:rPr lang="en-US" sz="1600" dirty="0">
                <a:latin typeface="Trebuchet MS" pitchFamily="1" charset="0"/>
              </a:rPr>
              <a:t> </a:t>
            </a:r>
            <a:r>
              <a:rPr lang="en-US" sz="1600" dirty="0" err="1">
                <a:latin typeface="Trebuchet MS" pitchFamily="1" charset="0"/>
              </a:rPr>
              <a:t>isPositive</a:t>
            </a:r>
            <a:r>
              <a:rPr lang="en-US" sz="1600" dirty="0">
                <a:latin typeface="Trebuchet MS" pitchFamily="1" charset="0"/>
              </a:rPr>
              <a:t>(</a:t>
            </a:r>
            <a:r>
              <a:rPr lang="en-US" sz="1600" dirty="0" err="1">
                <a:latin typeface="Trebuchet MS" pitchFamily="1" charset="0"/>
              </a:rPr>
              <a:t>int</a:t>
            </a:r>
            <a:r>
              <a:rPr lang="en-US" sz="1600" dirty="0">
                <a:latin typeface="Trebuchet MS" pitchFamily="1" charset="0"/>
              </a:rPr>
              <a:t> x)</a:t>
            </a:r>
            <a:br>
              <a:rPr lang="en-US" sz="1600" dirty="0">
                <a:latin typeface="Trebuchet MS" pitchFamily="1" charset="0"/>
              </a:rPr>
            </a:br>
            <a:endParaRPr lang="en-US" sz="1600" dirty="0">
              <a:latin typeface="Trebuchet MS" pitchFamily="1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1600" dirty="0">
              <a:latin typeface="Trebuchet MS" pitchFamily="1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1600" dirty="0">
              <a:latin typeface="Trebuchet MS" pitchFamily="1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1600" dirty="0">
              <a:latin typeface="Trebuchet MS" pitchFamily="1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600" dirty="0">
                <a:latin typeface="Trebuchet MS" pitchFamily="1" charset="0"/>
              </a:rPr>
              <a:t>public class </a:t>
            </a:r>
            <a:r>
              <a:rPr lang="en-US" sz="1600" dirty="0" err="1">
                <a:latin typeface="Trebuchet MS" pitchFamily="1" charset="0"/>
              </a:rPr>
              <a:t>ArithmeticTest</a:t>
            </a:r>
            <a:r>
              <a:rPr lang="en-US" sz="1600" dirty="0">
                <a:latin typeface="Trebuchet MS" pitchFamily="1" charset="0"/>
              </a:rPr>
              <a:t> {</a:t>
            </a:r>
            <a:br>
              <a:rPr lang="en-US" sz="16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br>
              <a:rPr lang="en-US" sz="1400" dirty="0">
                <a:latin typeface="Trebuchet MS" pitchFamily="1" charset="0"/>
              </a:rPr>
            </a:br>
            <a:r>
              <a:rPr lang="en-US" sz="1400" dirty="0">
                <a:latin typeface="Trebuchet MS" pitchFamily="1" charset="0"/>
              </a:rPr>
              <a:t>}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09600" y="3048000"/>
            <a:ext cx="6934200" cy="2743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1" charset="2"/>
              <a:buChar char=" "/>
              <a:defRPr/>
            </a:pPr>
            <a:r>
              <a:rPr lang="en-US" sz="1600" dirty="0">
                <a:latin typeface="Trebuchet MS" pitchFamily="1" charset="0"/>
              </a:rPr>
              <a:t>@Test</a:t>
            </a:r>
            <a:br>
              <a:rPr lang="en-US" sz="1600" dirty="0">
                <a:latin typeface="Trebuchet MS" pitchFamily="1" charset="0"/>
              </a:rPr>
            </a:br>
            <a:r>
              <a:rPr lang="en-US" sz="1600" dirty="0">
                <a:latin typeface="Trebuchet MS" pitchFamily="1" charset="0"/>
              </a:rPr>
              <a:t>public void </a:t>
            </a:r>
            <a:r>
              <a:rPr lang="en-US" sz="1600" dirty="0" err="1">
                <a:latin typeface="Trebuchet MS" pitchFamily="1" charset="0"/>
              </a:rPr>
              <a:t>testMultiply</a:t>
            </a:r>
            <a:r>
              <a:rPr lang="en-US" sz="1600" dirty="0">
                <a:latin typeface="Trebuchet MS" pitchFamily="1" charset="0"/>
              </a:rPr>
              <a:t>() {</a:t>
            </a:r>
            <a:br>
              <a:rPr lang="en-US" sz="1600" dirty="0">
                <a:latin typeface="Trebuchet MS" pitchFamily="1" charset="0"/>
              </a:rPr>
            </a:br>
            <a:r>
              <a:rPr lang="en-US" sz="1600" dirty="0">
                <a:latin typeface="Trebuchet MS" pitchFamily="1" charset="0"/>
              </a:rPr>
              <a:t>    </a:t>
            </a:r>
            <a:r>
              <a:rPr lang="en-US" sz="1600" dirty="0" err="1">
                <a:latin typeface="Trebuchet MS" pitchFamily="1" charset="0"/>
              </a:rPr>
              <a:t>assertEquals</a:t>
            </a:r>
            <a:r>
              <a:rPr lang="en-US" sz="1600" dirty="0">
                <a:latin typeface="Trebuchet MS" pitchFamily="1" charset="0"/>
              </a:rPr>
              <a:t>(4, </a:t>
            </a:r>
            <a:r>
              <a:rPr lang="en-US" sz="1600" dirty="0" err="1">
                <a:latin typeface="Trebuchet MS" pitchFamily="1" charset="0"/>
              </a:rPr>
              <a:t>Arithmetic.multiply</a:t>
            </a:r>
            <a:r>
              <a:rPr lang="en-US" sz="1600" dirty="0">
                <a:latin typeface="Trebuchet MS" pitchFamily="1" charset="0"/>
              </a:rPr>
              <a:t>(2, 2));</a:t>
            </a:r>
            <a:br>
              <a:rPr lang="en-US" sz="1600" dirty="0">
                <a:latin typeface="Trebuchet MS" pitchFamily="1" charset="0"/>
              </a:rPr>
            </a:br>
            <a:r>
              <a:rPr lang="en-US" sz="1600" dirty="0">
                <a:latin typeface="Trebuchet MS" pitchFamily="1" charset="0"/>
              </a:rPr>
              <a:t>    </a:t>
            </a:r>
            <a:r>
              <a:rPr lang="en-US" sz="1600" dirty="0" err="1">
                <a:latin typeface="Trebuchet MS" pitchFamily="1" charset="0"/>
              </a:rPr>
              <a:t>assertEquals</a:t>
            </a:r>
            <a:r>
              <a:rPr lang="en-US" sz="1600" dirty="0">
                <a:latin typeface="Trebuchet MS" pitchFamily="1" charset="0"/>
              </a:rPr>
              <a:t>(-15, </a:t>
            </a:r>
            <a:r>
              <a:rPr lang="en-US" sz="1600" dirty="0" err="1">
                <a:latin typeface="Trebuchet MS" pitchFamily="1" charset="0"/>
              </a:rPr>
              <a:t>Arithmetic.multiply</a:t>
            </a:r>
            <a:r>
              <a:rPr lang="en-US" sz="1600" dirty="0">
                <a:latin typeface="Trebuchet MS" pitchFamily="1" charset="0"/>
              </a:rPr>
              <a:t>(3, -5));</a:t>
            </a:r>
            <a:br>
              <a:rPr lang="en-US" sz="1600" dirty="0">
                <a:latin typeface="Trebuchet MS" pitchFamily="1" charset="0"/>
              </a:rPr>
            </a:br>
            <a:r>
              <a:rPr lang="en-US" sz="1600" dirty="0">
                <a:latin typeface="Trebuchet MS" pitchFamily="1" charset="0"/>
              </a:rPr>
              <a:t>}</a:t>
            </a:r>
            <a:br>
              <a:rPr lang="en-US" sz="1600" dirty="0">
                <a:latin typeface="Trebuchet MS" pitchFamily="1" charset="0"/>
              </a:rPr>
            </a:br>
            <a:endParaRPr lang="en-US" sz="1600" dirty="0">
              <a:latin typeface="Trebuchet MS" pitchFamily="1" charset="0"/>
            </a:endParaRPr>
          </a:p>
          <a:p>
            <a:pPr>
              <a:lnSpc>
                <a:spcPct val="90000"/>
              </a:lnSpc>
              <a:buFont typeface="Wingdings" pitchFamily="1" charset="2"/>
              <a:buChar char=" "/>
              <a:defRPr/>
            </a:pPr>
            <a:r>
              <a:rPr lang="en-US" sz="1600" dirty="0">
                <a:latin typeface="Trebuchet MS" pitchFamily="1" charset="0"/>
              </a:rPr>
              <a:t>@Test</a:t>
            </a:r>
            <a:br>
              <a:rPr lang="en-US" sz="1600" dirty="0">
                <a:latin typeface="Trebuchet MS" pitchFamily="1" charset="0"/>
              </a:rPr>
            </a:br>
            <a:r>
              <a:rPr lang="en-US" sz="1600" dirty="0">
                <a:latin typeface="Trebuchet MS" pitchFamily="1" charset="0"/>
              </a:rPr>
              <a:t>public void </a:t>
            </a:r>
            <a:r>
              <a:rPr lang="en-US" sz="1600" dirty="0" err="1">
                <a:latin typeface="Trebuchet MS" pitchFamily="1" charset="0"/>
              </a:rPr>
              <a:t>testIsPositive</a:t>
            </a:r>
            <a:r>
              <a:rPr lang="en-US" sz="1600" dirty="0">
                <a:latin typeface="Trebuchet MS" pitchFamily="1" charset="0"/>
              </a:rPr>
              <a:t>() {</a:t>
            </a:r>
            <a:br>
              <a:rPr lang="en-US" sz="1600" dirty="0">
                <a:latin typeface="Trebuchet MS" pitchFamily="1" charset="0"/>
              </a:rPr>
            </a:br>
            <a:r>
              <a:rPr lang="en-US" sz="1600" dirty="0">
                <a:latin typeface="Trebuchet MS" pitchFamily="1" charset="0"/>
              </a:rPr>
              <a:t>    </a:t>
            </a:r>
            <a:r>
              <a:rPr lang="en-US" sz="1600" dirty="0" err="1">
                <a:latin typeface="Trebuchet MS" pitchFamily="1" charset="0"/>
              </a:rPr>
              <a:t>assertTrue</a:t>
            </a:r>
            <a:r>
              <a:rPr lang="en-US" sz="1600" dirty="0">
                <a:latin typeface="Trebuchet MS" pitchFamily="1" charset="0"/>
              </a:rPr>
              <a:t>(</a:t>
            </a:r>
            <a:r>
              <a:rPr lang="en-US" sz="1600" dirty="0" err="1">
                <a:latin typeface="Trebuchet MS" pitchFamily="1" charset="0"/>
              </a:rPr>
              <a:t>Arithmetic.isPositive</a:t>
            </a:r>
            <a:r>
              <a:rPr lang="en-US" sz="1600" dirty="0">
                <a:latin typeface="Trebuchet MS" pitchFamily="1" charset="0"/>
              </a:rPr>
              <a:t>(5));</a:t>
            </a:r>
            <a:br>
              <a:rPr lang="en-US" sz="1600" dirty="0">
                <a:latin typeface="Trebuchet MS" pitchFamily="1" charset="0"/>
              </a:rPr>
            </a:br>
            <a:r>
              <a:rPr lang="en-US" sz="1600" dirty="0">
                <a:latin typeface="Trebuchet MS" pitchFamily="1" charset="0"/>
              </a:rPr>
              <a:t>    </a:t>
            </a:r>
            <a:r>
              <a:rPr lang="en-US" sz="1600" dirty="0" err="1">
                <a:latin typeface="Trebuchet MS" pitchFamily="1" charset="0"/>
              </a:rPr>
              <a:t>assertFalse</a:t>
            </a:r>
            <a:r>
              <a:rPr lang="en-US" sz="1600" dirty="0">
                <a:latin typeface="Trebuchet MS" pitchFamily="1" charset="0"/>
              </a:rPr>
              <a:t>(</a:t>
            </a:r>
            <a:r>
              <a:rPr lang="en-US" sz="1600" dirty="0" err="1">
                <a:latin typeface="Trebuchet MS" pitchFamily="1" charset="0"/>
              </a:rPr>
              <a:t>Arithmetic.isPositive</a:t>
            </a:r>
            <a:r>
              <a:rPr lang="en-US" sz="1600" dirty="0">
                <a:latin typeface="Trebuchet MS" pitchFamily="1" charset="0"/>
              </a:rPr>
              <a:t>(-5));</a:t>
            </a:r>
            <a:br>
              <a:rPr lang="en-US" sz="1600" dirty="0">
                <a:latin typeface="Trebuchet MS" pitchFamily="1" charset="0"/>
              </a:rPr>
            </a:br>
            <a:r>
              <a:rPr lang="en-US" sz="1600" dirty="0">
                <a:latin typeface="Trebuchet MS" pitchFamily="1" charset="0"/>
              </a:rPr>
              <a:t>    </a:t>
            </a:r>
            <a:r>
              <a:rPr lang="en-US" sz="1600" dirty="0" err="1">
                <a:latin typeface="Trebuchet MS" pitchFamily="1" charset="0"/>
              </a:rPr>
              <a:t>assertFalse</a:t>
            </a:r>
            <a:r>
              <a:rPr lang="en-US" sz="1600" dirty="0">
                <a:latin typeface="Trebuchet MS" pitchFamily="1" charset="0"/>
              </a:rPr>
              <a:t>(</a:t>
            </a:r>
            <a:r>
              <a:rPr lang="en-US" sz="1600" dirty="0" err="1">
                <a:latin typeface="Trebuchet MS" pitchFamily="1" charset="0"/>
              </a:rPr>
              <a:t>Arithmetic.isPositive</a:t>
            </a:r>
            <a:r>
              <a:rPr lang="en-US" sz="1600" dirty="0">
                <a:latin typeface="Trebuchet MS" pitchFamily="1" charset="0"/>
              </a:rPr>
              <a:t>(0));</a:t>
            </a:r>
            <a:br>
              <a:rPr lang="en-US" sz="1600" dirty="0">
                <a:latin typeface="Trebuchet MS" pitchFamily="1" charset="0"/>
              </a:rPr>
            </a:br>
            <a:r>
              <a:rPr lang="en-US" sz="1600" dirty="0">
                <a:latin typeface="Trebuchet MS" pitchFamily="1" charset="0"/>
              </a:rPr>
              <a:t>}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2860C2-D332-4853-85CC-36F803B24562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Tests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tests should all be in the “Tests” directory</a:t>
            </a:r>
          </a:p>
          <a:p>
            <a:r>
              <a:rPr lang="en-US" dirty="0"/>
              <a:t>You may need to add dependencies</a:t>
            </a:r>
          </a:p>
          <a:p>
            <a:pPr lvl="1"/>
            <a:r>
              <a:rPr lang="en-US" dirty="0"/>
              <a:t>Alt-Enter on imports</a:t>
            </a:r>
          </a:p>
          <a:p>
            <a:pPr lvl="1"/>
            <a:r>
              <a:rPr lang="en-US" dirty="0"/>
              <a:t>All Asserts will need to be imported (static)</a:t>
            </a:r>
          </a:p>
          <a:p>
            <a:r>
              <a:rPr lang="en-US" dirty="0"/>
              <a:t>Right click on the Unit test class</a:t>
            </a:r>
          </a:p>
          <a:p>
            <a:pPr lvl="1"/>
            <a:r>
              <a:rPr lang="en-US" dirty="0"/>
              <a:t>Run</a:t>
            </a:r>
          </a:p>
          <a:p>
            <a:r>
              <a:rPr lang="en-US" dirty="0"/>
              <a:t>Test runner will show results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635FD-9FE9-4CFC-A7E7-A1F3B6EED4C5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7325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Assert methods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05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Within a test,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Call the method being tested and get the actual result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/>
              <a:t>Assert </a:t>
            </a:r>
            <a:r>
              <a:rPr lang="en-US" altLang="en-US" sz="1800" dirty="0"/>
              <a:t>what the correct result should be with one of the assert methods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These steps can be repeated as many times as necessary</a:t>
            </a:r>
            <a:br>
              <a:rPr lang="en-US" altLang="en-US" sz="1800" dirty="0"/>
            </a:br>
            <a:endParaRPr lang="en-US" altLang="en-US" sz="18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An assert method is a JUnit method that performs a test, and throws an </a:t>
            </a:r>
            <a:r>
              <a:rPr lang="en-US" altLang="en-US" sz="2000" dirty="0" err="1">
                <a:latin typeface="Trebuchet MS" panose="020B0603020202020204" pitchFamily="34" charset="0"/>
              </a:rPr>
              <a:t>AssertionError</a:t>
            </a:r>
            <a:r>
              <a:rPr lang="en-US" altLang="en-US" sz="2000" dirty="0"/>
              <a:t> if the test fails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JUnit catches these Errors and shows you the result</a:t>
            </a:r>
            <a:br>
              <a:rPr lang="en-US" altLang="en-US" sz="1800" dirty="0"/>
            </a:br>
            <a:endParaRPr lang="en-US" altLang="en-US" sz="1800" dirty="0"/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Trebuchet MS" panose="020B0603020202020204" pitchFamily="34" charset="0"/>
              </a:rPr>
              <a:t>static void </a:t>
            </a:r>
            <a:r>
              <a:rPr lang="en-US" altLang="en-US" sz="2000" dirty="0" err="1">
                <a:latin typeface="Trebuchet MS" panose="020B0603020202020204" pitchFamily="34" charset="0"/>
              </a:rPr>
              <a:t>assertTrue</a:t>
            </a:r>
            <a:r>
              <a:rPr lang="en-US" altLang="en-US" sz="2000" dirty="0">
                <a:latin typeface="Trebuchet MS" panose="020B0603020202020204" pitchFamily="34" charset="0"/>
              </a:rPr>
              <a:t>(</a:t>
            </a:r>
            <a:r>
              <a:rPr lang="en-US" altLang="en-US" sz="2000" dirty="0" err="1">
                <a:latin typeface="Trebuchet MS" panose="020B0603020202020204" pitchFamily="34" charset="0"/>
              </a:rPr>
              <a:t>boolean</a:t>
            </a:r>
            <a:r>
              <a:rPr lang="en-US" altLang="en-US" sz="2000" dirty="0">
                <a:latin typeface="Trebuchet MS" panose="020B0603020202020204" pitchFamily="34" charset="0"/>
              </a:rPr>
              <a:t> </a:t>
            </a:r>
            <a:r>
              <a:rPr lang="en-US" altLang="en-US" sz="2000" b="1" i="1" dirty="0"/>
              <a:t>test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br>
              <a:rPr lang="en-US" altLang="en-US" sz="2000" dirty="0"/>
            </a:br>
            <a:r>
              <a:rPr lang="en-US" altLang="en-US" sz="2000" dirty="0">
                <a:latin typeface="Trebuchet MS" panose="020B0603020202020204" pitchFamily="34" charset="0"/>
              </a:rPr>
              <a:t>static void </a:t>
            </a:r>
            <a:r>
              <a:rPr lang="en-US" altLang="en-US" sz="2000" dirty="0" err="1">
                <a:latin typeface="Trebuchet MS" panose="020B0603020202020204" pitchFamily="34" charset="0"/>
              </a:rPr>
              <a:t>assertTrue</a:t>
            </a:r>
            <a:r>
              <a:rPr lang="en-US" altLang="en-US" sz="2000" dirty="0">
                <a:latin typeface="Trebuchet MS" panose="020B0603020202020204" pitchFamily="34" charset="0"/>
              </a:rPr>
              <a:t>(</a:t>
            </a:r>
            <a:r>
              <a:rPr lang="en-US" altLang="en-US" sz="2000" dirty="0" err="1">
                <a:latin typeface="Trebuchet MS" panose="020B0603020202020204" pitchFamily="34" charset="0"/>
              </a:rPr>
              <a:t>boolean</a:t>
            </a:r>
            <a:r>
              <a:rPr lang="en-US" altLang="en-US" sz="2000" dirty="0">
                <a:latin typeface="Trebuchet MS" panose="020B0603020202020204" pitchFamily="34" charset="0"/>
              </a:rPr>
              <a:t> </a:t>
            </a:r>
            <a:r>
              <a:rPr lang="en-US" altLang="en-US" sz="2000" b="1" i="1" dirty="0"/>
              <a:t>test, </a:t>
            </a:r>
            <a:r>
              <a:rPr lang="en-US" altLang="en-US" sz="2000" dirty="0">
                <a:latin typeface="Trebuchet MS" panose="020B0603020202020204" pitchFamily="34" charset="0"/>
              </a:rPr>
              <a:t>String </a:t>
            </a:r>
            <a:r>
              <a:rPr lang="en-US" altLang="en-US" sz="2000" b="1" i="1" dirty="0"/>
              <a:t>message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Throws an </a:t>
            </a:r>
            <a:r>
              <a:rPr lang="en-US" altLang="en-US" sz="1800" dirty="0" err="1">
                <a:latin typeface="Trebuchet MS" panose="020B0603020202020204" pitchFamily="34" charset="0"/>
              </a:rPr>
              <a:t>AssertionError</a:t>
            </a:r>
            <a:r>
              <a:rPr lang="en-US" altLang="en-US" sz="1800" dirty="0">
                <a:latin typeface="Trebuchet MS" panose="020B0603020202020204" pitchFamily="34" charset="0"/>
              </a:rPr>
              <a:t> </a:t>
            </a:r>
            <a:r>
              <a:rPr lang="en-US" altLang="en-US" sz="1800" dirty="0"/>
              <a:t>if the test fails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The optional </a:t>
            </a:r>
            <a:r>
              <a:rPr lang="en-US" altLang="en-US" sz="1800" i="1" dirty="0"/>
              <a:t>message</a:t>
            </a:r>
            <a:r>
              <a:rPr lang="en-US" altLang="en-US" sz="1800" dirty="0"/>
              <a:t> is included in the Error</a:t>
            </a:r>
            <a:br>
              <a:rPr lang="en-US" altLang="en-US" sz="1800" dirty="0"/>
            </a:br>
            <a:endParaRPr lang="en-US" altLang="en-US" sz="1800" dirty="0"/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Trebuchet MS" panose="020B0603020202020204" pitchFamily="34" charset="0"/>
              </a:rPr>
              <a:t>static void </a:t>
            </a:r>
            <a:r>
              <a:rPr lang="en-US" altLang="en-US" sz="2000" dirty="0" err="1">
                <a:latin typeface="Trebuchet MS" panose="020B0603020202020204" pitchFamily="34" charset="0"/>
              </a:rPr>
              <a:t>assertFalse</a:t>
            </a:r>
            <a:r>
              <a:rPr lang="en-US" altLang="en-US" sz="2000" dirty="0">
                <a:latin typeface="Trebuchet MS" panose="020B0603020202020204" pitchFamily="34" charset="0"/>
              </a:rPr>
              <a:t>(</a:t>
            </a:r>
            <a:r>
              <a:rPr lang="en-US" altLang="en-US" sz="2000" dirty="0" err="1">
                <a:latin typeface="Trebuchet MS" panose="020B0603020202020204" pitchFamily="34" charset="0"/>
              </a:rPr>
              <a:t>boolean</a:t>
            </a:r>
            <a:r>
              <a:rPr lang="en-US" altLang="en-US" sz="2000" dirty="0">
                <a:latin typeface="Trebuchet MS" panose="020B0603020202020204" pitchFamily="34" charset="0"/>
              </a:rPr>
              <a:t> </a:t>
            </a:r>
            <a:r>
              <a:rPr lang="en-US" altLang="en-US" sz="2000" b="1" i="1" dirty="0"/>
              <a:t>test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br>
              <a:rPr lang="en-US" altLang="en-US" sz="2000" dirty="0"/>
            </a:br>
            <a:r>
              <a:rPr lang="en-US" altLang="en-US" sz="2000" dirty="0">
                <a:latin typeface="Trebuchet MS" panose="020B0603020202020204" pitchFamily="34" charset="0"/>
              </a:rPr>
              <a:t>static void </a:t>
            </a:r>
            <a:r>
              <a:rPr lang="en-US" altLang="en-US" sz="2000" dirty="0" err="1">
                <a:latin typeface="Trebuchet MS" panose="020B0603020202020204" pitchFamily="34" charset="0"/>
              </a:rPr>
              <a:t>assertFalse</a:t>
            </a:r>
            <a:r>
              <a:rPr lang="en-US" altLang="en-US" sz="2000" dirty="0">
                <a:latin typeface="Trebuchet MS" panose="020B0603020202020204" pitchFamily="34" charset="0"/>
              </a:rPr>
              <a:t>(</a:t>
            </a:r>
            <a:r>
              <a:rPr lang="en-US" altLang="en-US" sz="2000" dirty="0" err="1">
                <a:latin typeface="Trebuchet MS" panose="020B0603020202020204" pitchFamily="34" charset="0"/>
              </a:rPr>
              <a:t>boolean</a:t>
            </a:r>
            <a:r>
              <a:rPr lang="en-US" altLang="en-US" sz="2000" dirty="0">
                <a:latin typeface="Trebuchet MS" panose="020B0603020202020204" pitchFamily="34" charset="0"/>
              </a:rPr>
              <a:t> </a:t>
            </a:r>
            <a:r>
              <a:rPr lang="en-US" altLang="en-US" sz="2000" b="1" i="1" dirty="0"/>
              <a:t>test,</a:t>
            </a:r>
            <a:r>
              <a:rPr lang="en-US" altLang="en-US" sz="2000" dirty="0">
                <a:latin typeface="Trebuchet MS" panose="020B0603020202020204" pitchFamily="34" charset="0"/>
              </a:rPr>
              <a:t> String </a:t>
            </a:r>
            <a:r>
              <a:rPr lang="en-US" altLang="en-US" sz="2000" b="1" i="1" dirty="0"/>
              <a:t>message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Throws an </a:t>
            </a:r>
            <a:r>
              <a:rPr lang="en-US" altLang="en-US" sz="1800" dirty="0" err="1">
                <a:latin typeface="Trebuchet MS" panose="020B0603020202020204" pitchFamily="34" charset="0"/>
              </a:rPr>
              <a:t>AssertionError</a:t>
            </a:r>
            <a:r>
              <a:rPr lang="en-US" altLang="en-US" sz="1800" dirty="0">
                <a:latin typeface="Trebuchet MS" panose="020B0603020202020204" pitchFamily="34" charset="0"/>
              </a:rPr>
              <a:t> </a:t>
            </a:r>
            <a:r>
              <a:rPr lang="en-US" altLang="en-US" sz="1800" dirty="0"/>
              <a:t>if the test fails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5A5D07-F05C-494F-A3AF-3B2F6087F702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</a:t>
            </a:r>
            <a:r>
              <a:rPr lang="en-US" altLang="en-US">
                <a:solidFill>
                  <a:schemeClr val="tx1"/>
                </a:solidFill>
                <a:latin typeface="Trebuchet MS" panose="020B0603020202020204" pitchFamily="34" charset="0"/>
              </a:rPr>
              <a:t>Counter</a:t>
            </a:r>
            <a:r>
              <a:rPr lang="en-US" altLang="en-US"/>
              <a:t> class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382000" cy="47609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/>
              <a:t>For the sake of example, we will create and test a trivial “counter” class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The constructor will create a counter and set it to zero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The </a:t>
            </a:r>
            <a:r>
              <a:rPr lang="en-US" sz="2000" dirty="0">
                <a:solidFill>
                  <a:schemeClr val="accent2"/>
                </a:solidFill>
                <a:latin typeface="Trebuchet MS" pitchFamily="1" charset="0"/>
              </a:rPr>
              <a:t>increment</a:t>
            </a:r>
            <a:r>
              <a:rPr lang="en-US" sz="2000" dirty="0"/>
              <a:t> method will add one to the counter and return the new value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The </a:t>
            </a:r>
            <a:r>
              <a:rPr lang="en-US" sz="2000" dirty="0">
                <a:solidFill>
                  <a:schemeClr val="accent2"/>
                </a:solidFill>
                <a:latin typeface="Trebuchet MS" pitchFamily="1" charset="0"/>
              </a:rPr>
              <a:t>decrement</a:t>
            </a:r>
            <a:r>
              <a:rPr lang="en-US" sz="2000" dirty="0"/>
              <a:t> method will subtract one from the counter and return the new value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We write the test methods before we write the code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This has the advantages described earlier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However, we usually write the method </a:t>
            </a:r>
            <a:r>
              <a:rPr lang="en-US" sz="2000" b="1" dirty="0"/>
              <a:t>stubs</a:t>
            </a:r>
            <a:r>
              <a:rPr lang="en-US" sz="2000" dirty="0"/>
              <a:t> first, 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/>
              <a:t>To be discussed later…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Don’t be alarmed if, in this simple example, the </a:t>
            </a:r>
            <a:r>
              <a:rPr lang="en-US" sz="2400" dirty="0" err="1"/>
              <a:t>JUnit</a:t>
            </a:r>
            <a:r>
              <a:rPr lang="en-US" sz="2400" dirty="0"/>
              <a:t> tests are more code than the class itself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This is not always the case</a:t>
            </a:r>
          </a:p>
          <a:p>
            <a:pPr lvl="1">
              <a:lnSpc>
                <a:spcPct val="90000"/>
              </a:lnSpc>
              <a:defRPr/>
            </a:pPr>
            <a:endParaRPr lang="en-US" sz="2000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236331-E42E-4D7A-A11C-5F23DA8BB946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solidFill>
                  <a:schemeClr val="tx1"/>
                </a:solidFill>
                <a:latin typeface="Trebuchet MS" panose="020B0603020202020204" pitchFamily="34" charset="0"/>
              </a:rPr>
              <a:t>Counter</a:t>
            </a:r>
            <a:r>
              <a:rPr lang="en-US" altLang="en-US"/>
              <a:t> class itself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1" charset="2"/>
              <a:buChar char=" "/>
              <a:defRPr/>
            </a:pPr>
            <a:r>
              <a:rPr lang="en-US" sz="2000" dirty="0">
                <a:latin typeface="Trebuchet MS" pitchFamily="1" charset="0"/>
              </a:rPr>
              <a:t>public class Counter {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	</a:t>
            </a:r>
            <a:r>
              <a:rPr lang="en-US" sz="2000" dirty="0" err="1">
                <a:latin typeface="Trebuchet MS" pitchFamily="1" charset="0"/>
              </a:rPr>
              <a:t>int</a:t>
            </a:r>
            <a:r>
              <a:rPr lang="en-US" sz="2000" dirty="0">
                <a:latin typeface="Trebuchet MS" pitchFamily="1" charset="0"/>
              </a:rPr>
              <a:t> count = 0;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	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	public </a:t>
            </a:r>
            <a:r>
              <a:rPr lang="en-US" sz="2000" dirty="0" err="1">
                <a:latin typeface="Trebuchet MS" pitchFamily="1" charset="0"/>
              </a:rPr>
              <a:t>int</a:t>
            </a:r>
            <a:r>
              <a:rPr lang="en-US" sz="2000" dirty="0">
                <a:latin typeface="Trebuchet MS" pitchFamily="1" charset="0"/>
              </a:rPr>
              <a:t> increment() {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	    return count += 1;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	}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	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	public </a:t>
            </a:r>
            <a:r>
              <a:rPr lang="en-US" sz="2000" dirty="0" err="1">
                <a:latin typeface="Trebuchet MS" pitchFamily="1" charset="0"/>
              </a:rPr>
              <a:t>int</a:t>
            </a:r>
            <a:r>
              <a:rPr lang="en-US" sz="2000" dirty="0">
                <a:latin typeface="Trebuchet MS" pitchFamily="1" charset="0"/>
              </a:rPr>
              <a:t> decrement() 	{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	    return count -= 1;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	}</a:t>
            </a:r>
            <a:br>
              <a:rPr lang="en-US" sz="2000" dirty="0">
                <a:latin typeface="Trebuchet MS" pitchFamily="1" charset="0"/>
              </a:rPr>
            </a:b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       public </a:t>
            </a:r>
            <a:r>
              <a:rPr lang="en-US" sz="2000" dirty="0" err="1">
                <a:latin typeface="Trebuchet MS" pitchFamily="1" charset="0"/>
              </a:rPr>
              <a:t>int</a:t>
            </a:r>
            <a:r>
              <a:rPr lang="en-US" sz="2000" dirty="0">
                <a:latin typeface="Trebuchet MS" pitchFamily="1" charset="0"/>
              </a:rPr>
              <a:t> </a:t>
            </a:r>
            <a:r>
              <a:rPr lang="en-US" sz="2000" dirty="0" err="1">
                <a:latin typeface="Trebuchet MS" pitchFamily="1" charset="0"/>
              </a:rPr>
              <a:t>getCount</a:t>
            </a:r>
            <a:r>
              <a:rPr lang="en-US" sz="2000" dirty="0">
                <a:latin typeface="Trebuchet MS" pitchFamily="1" charset="0"/>
              </a:rPr>
              <a:t>() {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           return count;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       }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}</a:t>
            </a:r>
            <a:endParaRPr lang="en-US" sz="2000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 dirty="0"/>
              <a:t>Is </a:t>
            </a:r>
            <a:r>
              <a:rPr lang="en-US" sz="2000" dirty="0" err="1"/>
              <a:t>JUnit</a:t>
            </a:r>
            <a:r>
              <a:rPr lang="en-US" sz="2000" dirty="0"/>
              <a:t> testing overkill for this little class?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/>
              <a:t>The Extreme Programming view is: </a:t>
            </a:r>
            <a:r>
              <a:rPr lang="en-US" sz="2000" i="1" dirty="0"/>
              <a:t>If it isn’t tested, it doesn’t work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/>
              <a:t>You are not likely to have many classes this trivial in a real program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/>
              <a:t>Writing </a:t>
            </a:r>
            <a:r>
              <a:rPr lang="en-US" sz="1600" dirty="0" err="1"/>
              <a:t>JUnit</a:t>
            </a:r>
            <a:r>
              <a:rPr lang="en-US" sz="1600" dirty="0"/>
              <a:t> tests for those few trivial classes is no big deal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/>
              <a:t>Often even XP programmers don’t bother writing tests for </a:t>
            </a:r>
            <a:r>
              <a:rPr lang="en-US" sz="2000" i="1" dirty="0"/>
              <a:t>simple</a:t>
            </a:r>
            <a:r>
              <a:rPr lang="en-US" sz="2000" dirty="0"/>
              <a:t> getter methods such as </a:t>
            </a:r>
            <a:r>
              <a:rPr lang="en-US" sz="2000" dirty="0" err="1">
                <a:solidFill>
                  <a:schemeClr val="accent2"/>
                </a:solidFill>
                <a:latin typeface="Trebuchet MS" pitchFamily="1" charset="0"/>
              </a:rPr>
              <a:t>getCount</a:t>
            </a:r>
            <a:r>
              <a:rPr lang="en-US" sz="2000" dirty="0">
                <a:solidFill>
                  <a:schemeClr val="accent2"/>
                </a:solidFill>
                <a:latin typeface="Trebuchet MS" pitchFamily="1" charset="0"/>
              </a:rPr>
              <a:t>()</a:t>
            </a:r>
            <a:endParaRPr lang="en-US" sz="2000" dirty="0"/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1B562A-58CD-4723-9F62-AB09333B7BC3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CFFCB9-6371-4E59-A376-B4A6FB67D26B}"/>
              </a:ext>
            </a:extLst>
          </p:cNvPr>
          <p:cNvSpPr txBox="1"/>
          <p:nvPr/>
        </p:nvSpPr>
        <p:spPr>
          <a:xfrm>
            <a:off x="2667000" y="6130925"/>
            <a:ext cx="414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Pull from our test repo to get this code!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Review- Testing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4025" y="1600200"/>
            <a:ext cx="8229600" cy="4937125"/>
          </a:xfrm>
        </p:spPr>
        <p:txBody>
          <a:bodyPr/>
          <a:lstStyle/>
          <a:p>
            <a:r>
              <a:rPr lang="en-US" altLang="en-US" sz="2200">
                <a:ea typeface="ＭＳ Ｐゴシック" panose="020B0600070205080204" pitchFamily="34" charset="-128"/>
              </a:rPr>
              <a:t>Testing is intended to show that a program does what it is intended to do and to discover program defects 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before it is put into use</a:t>
            </a:r>
          </a:p>
          <a:p>
            <a:endParaRPr lang="en-US" altLang="en-US" sz="2200">
              <a:ea typeface="ＭＳ Ｐゴシック" panose="020B0600070205080204" pitchFamily="34" charset="-128"/>
            </a:endParaRPr>
          </a:p>
          <a:p>
            <a:r>
              <a:rPr lang="en-US" altLang="en-US" sz="2200">
                <a:ea typeface="ＭＳ Ｐゴシック" panose="020B0600070205080204" pitchFamily="34" charset="-128"/>
              </a:rPr>
              <a:t>You check the results of the test run for errors, anomalies or information about the program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non-functional attributes</a:t>
            </a:r>
          </a:p>
          <a:p>
            <a:endParaRPr lang="en-GB" altLang="en-US" sz="2200" b="1">
              <a:ea typeface="ＭＳ Ｐゴシック" panose="020B0600070205080204" pitchFamily="34" charset="-128"/>
            </a:endParaRPr>
          </a:p>
          <a:p>
            <a:r>
              <a:rPr lang="en-GB" altLang="en-US" sz="2200" b="1">
                <a:ea typeface="ＭＳ Ｐゴシック" panose="020B0600070205080204" pitchFamily="34" charset="-128"/>
              </a:rPr>
              <a:t>Can reveal the presence of errors NOT their absence</a:t>
            </a:r>
          </a:p>
          <a:p>
            <a:endParaRPr lang="en-GB" altLang="en-US" sz="2200">
              <a:ea typeface="ＭＳ Ｐゴシック" panose="020B0600070205080204" pitchFamily="34" charset="-128"/>
            </a:endParaRPr>
          </a:p>
          <a:p>
            <a:r>
              <a:rPr lang="en-GB" altLang="en-US" sz="2200">
                <a:ea typeface="ＭＳ Ｐゴシック" panose="020B0600070205080204" pitchFamily="34" charset="-128"/>
              </a:rPr>
              <a:t>Testing is part of a more general verification and validation process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94AD85-D6E5-4A0F-935D-1417BFD7F355}" type="slidenum">
              <a:rPr lang="en-US" altLang="en-US" sz="140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pPr/>
              <a:t>2</a:t>
            </a:fld>
            <a:endParaRPr lang="en-US" altLang="en-US" sz="1400">
              <a:solidFill>
                <a:schemeClr val="tx2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JUnit tests for </a:t>
            </a:r>
            <a:r>
              <a:rPr lang="en-US" altLang="en-US">
                <a:solidFill>
                  <a:schemeClr val="tx1"/>
                </a:solidFill>
                <a:latin typeface="Trebuchet MS" panose="020B0603020202020204" pitchFamily="34" charset="0"/>
              </a:rPr>
              <a:t>Counter</a:t>
            </a:r>
            <a:r>
              <a:rPr lang="en-US" altLang="en-US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371600"/>
            <a:ext cx="7391400" cy="5181600"/>
          </a:xfrm>
        </p:spPr>
        <p:txBody>
          <a:bodyPr/>
          <a:lstStyle/>
          <a:p>
            <a:pPr>
              <a:lnSpc>
                <a:spcPct val="90000"/>
              </a:lnSpc>
              <a:buFont typeface="Times" panose="02020603050405020304" pitchFamily="18" charset="0"/>
              <a:buChar char=" "/>
            </a:pPr>
            <a:r>
              <a:rPr lang="en-US" altLang="en-US" sz="1800">
                <a:latin typeface="Trebuchet MS" panose="020B0603020202020204" pitchFamily="34" charset="0"/>
              </a:rPr>
              <a:t>public class CounterTest {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Counter counter1; // declare a Counter here</a:t>
            </a:r>
          </a:p>
          <a:p>
            <a:pPr>
              <a:lnSpc>
                <a:spcPct val="90000"/>
              </a:lnSpc>
              <a:buFont typeface="Times" panose="02020603050405020304" pitchFamily="18" charset="0"/>
              <a:buChar char=" "/>
            </a:pP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@Before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void setUp() {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    counter1 = new Counter(); // initialize the Counter here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} </a:t>
            </a:r>
            <a:br>
              <a:rPr lang="en-US" altLang="en-US" sz="1800">
                <a:latin typeface="Trebuchet MS" panose="020B0603020202020204" pitchFamily="34" charset="0"/>
              </a:rPr>
            </a:br>
            <a:endParaRPr lang="en-US" altLang="en-US" sz="180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Times" panose="02020603050405020304" pitchFamily="18" charset="0"/>
              <a:buChar char=" "/>
            </a:pPr>
            <a:r>
              <a:rPr lang="en-US" altLang="en-US" sz="1800">
                <a:latin typeface="Trebuchet MS" panose="020B0603020202020204" pitchFamily="34" charset="0"/>
              </a:rPr>
              <a:t>    @Test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public void testIncrement() {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    assertTrue(counter1.increment() == 1);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    assertTrue(counter1.increment() == 2);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 }</a:t>
            </a:r>
          </a:p>
          <a:p>
            <a:pPr>
              <a:lnSpc>
                <a:spcPct val="90000"/>
              </a:lnSpc>
              <a:buFont typeface="Times" panose="02020603050405020304" pitchFamily="18" charset="0"/>
              <a:buChar char=" "/>
            </a:pP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@Test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public void testDecrement() {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    assertTrue(counter1.decrement() == -1);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}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}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715000" y="3352800"/>
            <a:ext cx="2916238" cy="2895600"/>
          </a:xfrm>
        </p:spPr>
        <p:txBody>
          <a:bodyPr/>
          <a:lstStyle/>
          <a:p>
            <a:r>
              <a:rPr lang="en-US" altLang="en-US" sz="2000">
                <a:latin typeface="Times" panose="02020603050405020304" pitchFamily="18" charset="0"/>
              </a:rPr>
              <a:t>Note that each test begins with a </a:t>
            </a:r>
            <a:r>
              <a:rPr lang="en-US" altLang="en-US" sz="2000" i="1">
                <a:latin typeface="Times" panose="02020603050405020304" pitchFamily="18" charset="0"/>
              </a:rPr>
              <a:t>brand new</a:t>
            </a:r>
            <a:r>
              <a:rPr lang="en-US" altLang="en-US" sz="2000">
                <a:latin typeface="Times" panose="02020603050405020304" pitchFamily="18" charset="0"/>
              </a:rPr>
              <a:t> counter </a:t>
            </a:r>
          </a:p>
          <a:p>
            <a:r>
              <a:rPr lang="en-US" altLang="en-US" sz="2000">
                <a:latin typeface="Times" panose="02020603050405020304" pitchFamily="18" charset="0"/>
              </a:rPr>
              <a:t>This means you don’t have to worry about the order in which the tests are run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6E44AD-5F2B-4942-A810-046656B8601A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assert methods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4760913"/>
          </a:xfrm>
        </p:spPr>
        <p:txBody>
          <a:bodyPr/>
          <a:lstStyle/>
          <a:p>
            <a:r>
              <a:rPr lang="en-US" altLang="en-US" sz="2000" dirty="0" err="1">
                <a:latin typeface="Trebuchet MS" panose="020B0603020202020204" pitchFamily="34" charset="0"/>
              </a:rPr>
              <a:t>assertEquals</a:t>
            </a:r>
            <a:r>
              <a:rPr lang="en-US" altLang="en-US" sz="2000" dirty="0">
                <a:latin typeface="Trebuchet MS" panose="020B0603020202020204" pitchFamily="34" charset="0"/>
              </a:rPr>
              <a:t>(</a:t>
            </a:r>
            <a:r>
              <a:rPr lang="en-US" altLang="en-US" sz="2000" b="1" i="1" dirty="0"/>
              <a:t>expected</a:t>
            </a:r>
            <a:r>
              <a:rPr lang="en-US" altLang="en-US" sz="2000" dirty="0">
                <a:latin typeface="Trebuchet MS" panose="020B0603020202020204" pitchFamily="34" charset="0"/>
              </a:rPr>
              <a:t>, </a:t>
            </a:r>
            <a:r>
              <a:rPr lang="en-US" altLang="en-US" sz="2000" b="1" i="1" dirty="0"/>
              <a:t>actual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br>
              <a:rPr lang="en-US" altLang="en-US" sz="2000" dirty="0">
                <a:latin typeface="Trebuchet MS" panose="020B0603020202020204" pitchFamily="34" charset="0"/>
              </a:rPr>
            </a:br>
            <a:r>
              <a:rPr lang="en-US" altLang="en-US" sz="2000" dirty="0" err="1">
                <a:latin typeface="Trebuchet MS" panose="020B0603020202020204" pitchFamily="34" charset="0"/>
              </a:rPr>
              <a:t>assertEquals</a:t>
            </a:r>
            <a:r>
              <a:rPr lang="en-US" altLang="en-US" sz="2000" dirty="0">
                <a:latin typeface="Trebuchet MS" panose="020B0603020202020204" pitchFamily="34" charset="0"/>
              </a:rPr>
              <a:t>(</a:t>
            </a:r>
            <a:r>
              <a:rPr lang="en-US" altLang="en-US" sz="2000" b="1" i="1" dirty="0"/>
              <a:t>expected</a:t>
            </a:r>
            <a:r>
              <a:rPr lang="en-US" altLang="en-US" sz="2000" dirty="0">
                <a:latin typeface="Trebuchet MS" panose="020B0603020202020204" pitchFamily="34" charset="0"/>
              </a:rPr>
              <a:t>, </a:t>
            </a:r>
            <a:r>
              <a:rPr lang="en-US" altLang="en-US" sz="2000" b="1" i="1" dirty="0"/>
              <a:t>actual,</a:t>
            </a:r>
            <a:r>
              <a:rPr lang="en-US" altLang="en-US" sz="2000" dirty="0">
                <a:latin typeface="Trebuchet MS" panose="020B0603020202020204" pitchFamily="34" charset="0"/>
              </a:rPr>
              <a:t> String </a:t>
            </a:r>
            <a:r>
              <a:rPr lang="en-US" altLang="en-US" sz="2000" b="1" i="1" dirty="0"/>
              <a:t>message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endParaRPr lang="en-US" altLang="en-US" sz="2400" dirty="0"/>
          </a:p>
          <a:p>
            <a:pPr lvl="1"/>
            <a:r>
              <a:rPr lang="en-US" altLang="en-US" sz="1800" b="1" i="1" dirty="0"/>
              <a:t>expected </a:t>
            </a:r>
            <a:r>
              <a:rPr lang="en-US" altLang="en-US" sz="2000" dirty="0"/>
              <a:t>and </a:t>
            </a:r>
            <a:r>
              <a:rPr lang="en-US" altLang="en-US" sz="1800" b="1" i="1" dirty="0"/>
              <a:t>actual </a:t>
            </a:r>
            <a:r>
              <a:rPr lang="en-US" altLang="en-US" sz="2000" dirty="0"/>
              <a:t>must be both objects </a:t>
            </a:r>
            <a:r>
              <a:rPr lang="en-US" altLang="en-US" sz="2000" i="1" dirty="0"/>
              <a:t>or</a:t>
            </a:r>
            <a:r>
              <a:rPr lang="en-US" altLang="en-US" sz="2000" dirty="0"/>
              <a:t> the same primitive type</a:t>
            </a:r>
          </a:p>
          <a:p>
            <a:pPr lvl="1"/>
            <a:r>
              <a:rPr lang="en-US" altLang="en-US" sz="2000" dirty="0"/>
              <a:t>For objects, uses your equals method, </a:t>
            </a:r>
            <a:r>
              <a:rPr lang="en-US" altLang="en-US" sz="2000" b="1" i="1" dirty="0"/>
              <a:t>if </a:t>
            </a:r>
            <a:r>
              <a:rPr lang="en-US" altLang="en-US" sz="2000" dirty="0"/>
              <a:t>you have defined it properly, as described on the next slide</a:t>
            </a:r>
            <a:br>
              <a:rPr lang="en-US" altLang="en-US" sz="2000" dirty="0"/>
            </a:br>
            <a:endParaRPr lang="en-US" altLang="en-US" sz="2000" dirty="0">
              <a:latin typeface="Trebuchet MS" panose="020B0603020202020204" pitchFamily="34" charset="0"/>
            </a:endParaRPr>
          </a:p>
          <a:p>
            <a:r>
              <a:rPr lang="en-US" altLang="en-US" sz="2000" dirty="0" err="1">
                <a:latin typeface="Trebuchet MS" panose="020B0603020202020204" pitchFamily="34" charset="0"/>
              </a:rPr>
              <a:t>assertSame</a:t>
            </a:r>
            <a:r>
              <a:rPr lang="en-US" altLang="en-US" sz="2000" dirty="0">
                <a:latin typeface="Trebuchet MS" panose="020B0603020202020204" pitchFamily="34" charset="0"/>
              </a:rPr>
              <a:t>(Object </a:t>
            </a:r>
            <a:r>
              <a:rPr lang="en-US" altLang="en-US" sz="2000" b="1" i="1" dirty="0"/>
              <a:t>expected</a:t>
            </a:r>
            <a:r>
              <a:rPr lang="en-US" altLang="en-US" sz="2000" dirty="0">
                <a:latin typeface="Trebuchet MS" panose="020B0603020202020204" pitchFamily="34" charset="0"/>
              </a:rPr>
              <a:t>, Object </a:t>
            </a:r>
            <a:r>
              <a:rPr lang="en-US" altLang="en-US" sz="2000" b="1" i="1" dirty="0"/>
              <a:t>actual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br>
              <a:rPr lang="en-US" altLang="en-US" sz="2000" dirty="0"/>
            </a:br>
            <a:r>
              <a:rPr lang="en-US" altLang="en-US" sz="2000" dirty="0" err="1">
                <a:latin typeface="Trebuchet MS" panose="020B0603020202020204" pitchFamily="34" charset="0"/>
              </a:rPr>
              <a:t>assertSame</a:t>
            </a:r>
            <a:r>
              <a:rPr lang="en-US" altLang="en-US" sz="2000" dirty="0">
                <a:latin typeface="Trebuchet MS" panose="020B0603020202020204" pitchFamily="34" charset="0"/>
              </a:rPr>
              <a:t>(Object </a:t>
            </a:r>
            <a:r>
              <a:rPr lang="en-US" altLang="en-US" sz="2000" b="1" i="1" dirty="0"/>
              <a:t>expected</a:t>
            </a:r>
            <a:r>
              <a:rPr lang="en-US" altLang="en-US" sz="2000" dirty="0">
                <a:latin typeface="Trebuchet MS" panose="020B0603020202020204" pitchFamily="34" charset="0"/>
              </a:rPr>
              <a:t>, Object </a:t>
            </a:r>
            <a:r>
              <a:rPr lang="en-US" altLang="en-US" sz="2000" b="1" i="1" dirty="0"/>
              <a:t>actual ,</a:t>
            </a:r>
            <a:r>
              <a:rPr lang="en-US" altLang="en-US" sz="2000" dirty="0">
                <a:latin typeface="Trebuchet MS" panose="020B0603020202020204" pitchFamily="34" charset="0"/>
              </a:rPr>
              <a:t> String </a:t>
            </a:r>
            <a:r>
              <a:rPr lang="en-US" altLang="en-US" sz="2000" b="1" i="1" dirty="0"/>
              <a:t>message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r>
              <a:rPr lang="en-US" altLang="en-US" sz="2000" dirty="0"/>
              <a:t> </a:t>
            </a:r>
            <a:endParaRPr lang="en-US" altLang="en-US" sz="2400" dirty="0"/>
          </a:p>
          <a:p>
            <a:pPr lvl="1"/>
            <a:r>
              <a:rPr lang="en-US" altLang="en-US" sz="2000" dirty="0"/>
              <a:t>Asserts that two arguments </a:t>
            </a:r>
            <a:r>
              <a:rPr lang="en-US" altLang="en-US" sz="2000" b="1" dirty="0"/>
              <a:t>refer</a:t>
            </a:r>
            <a:r>
              <a:rPr lang="en-US" altLang="en-US" sz="2000" dirty="0"/>
              <a:t> to the </a:t>
            </a:r>
            <a:r>
              <a:rPr lang="en-US" altLang="en-US" sz="2000" i="1" dirty="0"/>
              <a:t>same</a:t>
            </a:r>
            <a:r>
              <a:rPr lang="en-US" altLang="en-US" sz="2000" dirty="0"/>
              <a:t> object</a:t>
            </a:r>
            <a:br>
              <a:rPr lang="en-US" altLang="en-US" sz="2000" dirty="0"/>
            </a:br>
            <a:endParaRPr lang="en-US" altLang="en-US" sz="2000" dirty="0"/>
          </a:p>
          <a:p>
            <a:r>
              <a:rPr lang="en-US" altLang="en-US" sz="2000" dirty="0" err="1">
                <a:latin typeface="Trebuchet MS" panose="020B0603020202020204" pitchFamily="34" charset="0"/>
              </a:rPr>
              <a:t>assertNotSame</a:t>
            </a:r>
            <a:r>
              <a:rPr lang="en-US" altLang="en-US" sz="2000" dirty="0">
                <a:latin typeface="Trebuchet MS" panose="020B0603020202020204" pitchFamily="34" charset="0"/>
              </a:rPr>
              <a:t>(Object </a:t>
            </a:r>
            <a:r>
              <a:rPr lang="en-US" altLang="en-US" sz="2000" b="1" i="1" dirty="0"/>
              <a:t>expected</a:t>
            </a:r>
            <a:r>
              <a:rPr lang="en-US" altLang="en-US" sz="2000" dirty="0">
                <a:latin typeface="Trebuchet MS" panose="020B0603020202020204" pitchFamily="34" charset="0"/>
              </a:rPr>
              <a:t>, Object </a:t>
            </a:r>
            <a:r>
              <a:rPr lang="en-US" altLang="en-US" sz="2000" b="1" i="1" dirty="0"/>
              <a:t>actual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br>
              <a:rPr lang="en-US" altLang="en-US" sz="2000" dirty="0"/>
            </a:br>
            <a:r>
              <a:rPr lang="en-US" altLang="en-US" sz="2000" dirty="0" err="1">
                <a:latin typeface="Trebuchet MS" panose="020B0603020202020204" pitchFamily="34" charset="0"/>
              </a:rPr>
              <a:t>assertNotSame</a:t>
            </a:r>
            <a:r>
              <a:rPr lang="en-US" altLang="en-US" sz="2000" dirty="0">
                <a:latin typeface="Trebuchet MS" panose="020B0603020202020204" pitchFamily="34" charset="0"/>
              </a:rPr>
              <a:t>(Object </a:t>
            </a:r>
            <a:r>
              <a:rPr lang="en-US" altLang="en-US" sz="2000" b="1" i="1" dirty="0"/>
              <a:t>expected</a:t>
            </a:r>
            <a:r>
              <a:rPr lang="en-US" altLang="en-US" sz="2000" dirty="0">
                <a:latin typeface="Trebuchet MS" panose="020B0603020202020204" pitchFamily="34" charset="0"/>
              </a:rPr>
              <a:t>, Object </a:t>
            </a:r>
            <a:r>
              <a:rPr lang="en-US" altLang="en-US" sz="2000" b="1" i="1" dirty="0"/>
              <a:t>actual ,</a:t>
            </a:r>
            <a:r>
              <a:rPr lang="en-US" altLang="en-US" sz="2000" dirty="0">
                <a:latin typeface="Trebuchet MS" panose="020B0603020202020204" pitchFamily="34" charset="0"/>
              </a:rPr>
              <a:t> String </a:t>
            </a:r>
            <a:r>
              <a:rPr lang="en-US" altLang="en-US" sz="2000" b="1" i="1" dirty="0"/>
              <a:t>message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r>
              <a:rPr lang="en-US" altLang="en-US" sz="2000" dirty="0"/>
              <a:t> </a:t>
            </a:r>
            <a:endParaRPr lang="en-US" altLang="en-US" sz="2400" dirty="0"/>
          </a:p>
          <a:p>
            <a:pPr lvl="1"/>
            <a:r>
              <a:rPr lang="en-US" altLang="en-US" sz="2000" dirty="0"/>
              <a:t>Asserts that two objects do not refer to the same object 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54C441-9C82-4BBD-8FA7-97BDB8EE6D27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Warning:</a:t>
            </a:r>
            <a:r>
              <a:rPr lang="en-US" altLang="en-US"/>
              <a:t> </a:t>
            </a:r>
            <a:r>
              <a:rPr lang="en-US" altLang="en-US">
                <a:solidFill>
                  <a:schemeClr val="tx1"/>
                </a:solidFill>
                <a:latin typeface="Trebuchet MS" panose="020B0603020202020204" pitchFamily="34" charset="0"/>
              </a:rPr>
              <a:t>equals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82000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/>
              <a:t>You can compare </a:t>
            </a:r>
            <a:r>
              <a:rPr lang="en-US" sz="2400" i="1" dirty="0"/>
              <a:t>primitives</a:t>
            </a:r>
            <a:r>
              <a:rPr lang="en-US" sz="2400" dirty="0"/>
              <a:t> with</a:t>
            </a:r>
            <a:r>
              <a:rPr lang="en-US" sz="2400" dirty="0">
                <a:latin typeface="Trebuchet MS" pitchFamily="1" charset="0"/>
              </a:rPr>
              <a:t> ==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i="1" dirty="0" err="1"/>
              <a:t>x</a:t>
            </a:r>
            <a:r>
              <a:rPr lang="en-US" sz="2400" dirty="0" err="1">
                <a:latin typeface="Trebuchet MS" pitchFamily="1" charset="0"/>
              </a:rPr>
              <a:t>.equals</a:t>
            </a:r>
            <a:r>
              <a:rPr lang="en-US" sz="2400" dirty="0">
                <a:latin typeface="Trebuchet MS" pitchFamily="1" charset="0"/>
              </a:rPr>
              <a:t>(</a:t>
            </a:r>
            <a:r>
              <a:rPr lang="en-US" sz="2400" b="1" i="1" dirty="0"/>
              <a:t>y</a:t>
            </a:r>
            <a:r>
              <a:rPr lang="en-US" sz="2400" dirty="0">
                <a:latin typeface="Trebuchet MS" pitchFamily="1" charset="0"/>
              </a:rPr>
              <a:t>)</a:t>
            </a:r>
            <a:r>
              <a:rPr lang="en-US" sz="2400" dirty="0"/>
              <a:t> allows the comparison of </a:t>
            </a:r>
            <a:r>
              <a:rPr lang="en-US" sz="2400" i="1" dirty="0"/>
              <a:t>objects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This method works great for </a:t>
            </a:r>
            <a:r>
              <a:rPr lang="en-US" sz="2000" dirty="0">
                <a:latin typeface="Trebuchet MS" pitchFamily="1" charset="0"/>
              </a:rPr>
              <a:t>String</a:t>
            </a:r>
            <a:r>
              <a:rPr lang="en-US" sz="2000" dirty="0"/>
              <a:t>s and a few other Java classes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For objects of classes that </a:t>
            </a:r>
            <a:r>
              <a:rPr lang="en-US" sz="2000" i="1" dirty="0"/>
              <a:t>you</a:t>
            </a:r>
            <a:r>
              <a:rPr lang="en-US" sz="2000" dirty="0"/>
              <a:t> create, </a:t>
            </a:r>
            <a:r>
              <a:rPr lang="en-US" sz="2000" i="1" dirty="0"/>
              <a:t>you</a:t>
            </a:r>
            <a:r>
              <a:rPr lang="en-US" sz="2000" dirty="0"/>
              <a:t> have to define </a:t>
            </a:r>
            <a:r>
              <a:rPr lang="en-US" sz="2000" dirty="0">
                <a:latin typeface="Trebuchet MS" pitchFamily="1" charset="0"/>
              </a:rPr>
              <a:t>equals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err="1">
                <a:latin typeface="Trebuchet MS" pitchFamily="1" charset="0"/>
              </a:rPr>
              <a:t>assertEquals</a:t>
            </a:r>
            <a:r>
              <a:rPr lang="en-US" sz="2400" dirty="0">
                <a:latin typeface="Trebuchet MS" pitchFamily="1" charset="0"/>
              </a:rPr>
              <a:t>(</a:t>
            </a:r>
            <a:r>
              <a:rPr lang="en-US" sz="2400" b="1" i="1" dirty="0"/>
              <a:t>expected</a:t>
            </a:r>
            <a:r>
              <a:rPr lang="en-US" sz="2400" dirty="0">
                <a:latin typeface="Trebuchet MS" pitchFamily="1" charset="0"/>
              </a:rPr>
              <a:t>, </a:t>
            </a:r>
            <a:r>
              <a:rPr lang="en-US" sz="2400" b="1" i="1" dirty="0"/>
              <a:t>actual</a:t>
            </a:r>
            <a:r>
              <a:rPr lang="en-US" sz="2400" dirty="0">
                <a:latin typeface="Trebuchet MS" pitchFamily="1" charset="0"/>
              </a:rPr>
              <a:t>) </a:t>
            </a:r>
            <a:r>
              <a:rPr lang="en-US" sz="2400" dirty="0"/>
              <a:t>uses == or </a:t>
            </a:r>
            <a:r>
              <a:rPr lang="en-US" sz="2400" dirty="0">
                <a:latin typeface="Trebuchet MS" pitchFamily="1" charset="0"/>
              </a:rPr>
              <a:t>equals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rebuchet MS" pitchFamily="1" charset="0"/>
              </a:rPr>
              <a:t>Depending on the type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To define </a:t>
            </a:r>
            <a:r>
              <a:rPr lang="en-US" sz="2400" dirty="0">
                <a:latin typeface="Trebuchet MS" pitchFamily="1" charset="0"/>
              </a:rPr>
              <a:t>equals </a:t>
            </a:r>
            <a:r>
              <a:rPr lang="en-US" sz="2400" dirty="0"/>
              <a:t>for your own objects, define </a:t>
            </a:r>
            <a:r>
              <a:rPr lang="en-US" sz="2400" i="1" dirty="0"/>
              <a:t>exactly</a:t>
            </a:r>
            <a:r>
              <a:rPr lang="en-US" sz="2400" dirty="0"/>
              <a:t> this method:</a:t>
            </a:r>
            <a:br>
              <a:rPr lang="en-US" sz="2400" dirty="0"/>
            </a:br>
            <a:r>
              <a:rPr lang="en-US" sz="2400" b="1" u="sng" dirty="0"/>
              <a:t>@Override</a:t>
            </a:r>
            <a:br>
              <a:rPr lang="en-US" sz="2400" dirty="0"/>
            </a:br>
            <a:r>
              <a:rPr lang="en-US" sz="2400" dirty="0">
                <a:latin typeface="Trebuchet MS" pitchFamily="1" charset="0"/>
              </a:rPr>
              <a:t>public </a:t>
            </a:r>
            <a:r>
              <a:rPr lang="en-US" sz="2400" dirty="0" err="1">
                <a:latin typeface="Trebuchet MS" pitchFamily="1" charset="0"/>
              </a:rPr>
              <a:t>boolean</a:t>
            </a:r>
            <a:r>
              <a:rPr lang="en-US" sz="2400" dirty="0">
                <a:latin typeface="Trebuchet MS" pitchFamily="1" charset="0"/>
              </a:rPr>
              <a:t> equals(</a:t>
            </a:r>
            <a:r>
              <a:rPr lang="en-US" sz="2400" b="1" u="sng" dirty="0">
                <a:latin typeface="Trebuchet MS" pitchFamily="1" charset="0"/>
              </a:rPr>
              <a:t>Object</a:t>
            </a:r>
            <a:r>
              <a:rPr lang="en-US" sz="2400" dirty="0">
                <a:latin typeface="Trebuchet MS" pitchFamily="1" charset="0"/>
              </a:rPr>
              <a:t> </a:t>
            </a:r>
            <a:r>
              <a:rPr lang="en-US" sz="2400" b="1" i="1" dirty="0"/>
              <a:t>obj</a:t>
            </a:r>
            <a:r>
              <a:rPr lang="en-US" sz="2400" dirty="0">
                <a:latin typeface="Trebuchet MS" pitchFamily="1" charset="0"/>
              </a:rPr>
              <a:t>) {</a:t>
            </a:r>
            <a:r>
              <a:rPr lang="en-US" sz="2400" b="1" i="1" dirty="0"/>
              <a:t> ...</a:t>
            </a:r>
            <a:r>
              <a:rPr lang="en-US" sz="2400" dirty="0"/>
              <a:t> </a:t>
            </a:r>
            <a:r>
              <a:rPr lang="en-US" sz="2400" dirty="0">
                <a:latin typeface="Trebuchet MS" pitchFamily="1" charset="0"/>
              </a:rPr>
              <a:t>}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The argument must be of type </a:t>
            </a:r>
            <a:r>
              <a:rPr lang="en-US" sz="2000" dirty="0">
                <a:latin typeface="Trebuchet MS" pitchFamily="1" charset="0"/>
              </a:rPr>
              <a:t>Object</a:t>
            </a:r>
            <a:r>
              <a:rPr lang="en-US" sz="2000" dirty="0"/>
              <a:t>, which isn’t what you want, so you must cast it to the correct type (say, </a:t>
            </a:r>
            <a:r>
              <a:rPr lang="en-US" sz="2000" dirty="0">
                <a:latin typeface="Trebuchet MS" pitchFamily="1" charset="0"/>
              </a:rPr>
              <a:t>Person</a:t>
            </a:r>
            <a:r>
              <a:rPr lang="en-US" sz="2000" dirty="0"/>
              <a:t>):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Trebuchet MS" pitchFamily="1" charset="0"/>
              </a:rPr>
              <a:t>public </a:t>
            </a:r>
            <a:r>
              <a:rPr lang="en-US" sz="2000" dirty="0" err="1">
                <a:latin typeface="Trebuchet MS" pitchFamily="1" charset="0"/>
              </a:rPr>
              <a:t>boolean</a:t>
            </a:r>
            <a:r>
              <a:rPr lang="en-US" sz="2000" dirty="0">
                <a:latin typeface="Trebuchet MS" pitchFamily="1" charset="0"/>
              </a:rPr>
              <a:t> equals(Object something) {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    Person p = (Person)something;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    return this.name == p.name; // test whatever you like here</a:t>
            </a:r>
            <a:br>
              <a:rPr lang="en-US" sz="2000" dirty="0">
                <a:latin typeface="Trebuchet MS" pitchFamily="1" charset="0"/>
              </a:rPr>
            </a:br>
            <a:r>
              <a:rPr lang="en-US" sz="2000" dirty="0">
                <a:latin typeface="Trebuchet MS" pitchFamily="1" charset="0"/>
              </a:rPr>
              <a:t>}</a:t>
            </a:r>
            <a:r>
              <a:rPr lang="en-US" sz="2400" dirty="0">
                <a:latin typeface="Trebuchet MS" pitchFamily="1" charset="0"/>
              </a:rPr>
              <a:t>    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821908-A4C2-4406-ACED-8CC5D852CE0D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Assert methods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153400" cy="4760913"/>
          </a:xfrm>
        </p:spPr>
        <p:txBody>
          <a:bodyPr/>
          <a:lstStyle/>
          <a:p>
            <a:r>
              <a:rPr lang="en-US" altLang="en-US" sz="2000" dirty="0" err="1">
                <a:latin typeface="Trebuchet MS" panose="020B0603020202020204" pitchFamily="34" charset="0"/>
              </a:rPr>
              <a:t>assertNull</a:t>
            </a:r>
            <a:r>
              <a:rPr lang="en-US" altLang="en-US" sz="2000" dirty="0">
                <a:latin typeface="Trebuchet MS" panose="020B0603020202020204" pitchFamily="34" charset="0"/>
              </a:rPr>
              <a:t>(Object </a:t>
            </a:r>
            <a:r>
              <a:rPr lang="en-US" altLang="en-US" sz="2000" b="1" i="1" dirty="0"/>
              <a:t>object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br>
              <a:rPr lang="en-US" altLang="en-US" sz="2000" dirty="0"/>
            </a:br>
            <a:r>
              <a:rPr lang="en-US" altLang="en-US" sz="2000" dirty="0" err="1">
                <a:latin typeface="Trebuchet MS" panose="020B0603020202020204" pitchFamily="34" charset="0"/>
              </a:rPr>
              <a:t>assertNull</a:t>
            </a:r>
            <a:r>
              <a:rPr lang="en-US" altLang="en-US" sz="2000" dirty="0">
                <a:latin typeface="Trebuchet MS" panose="020B0603020202020204" pitchFamily="34" charset="0"/>
              </a:rPr>
              <a:t>(Object </a:t>
            </a:r>
            <a:r>
              <a:rPr lang="en-US" altLang="en-US" sz="2000" b="1" i="1" dirty="0" err="1"/>
              <a:t>object</a:t>
            </a:r>
            <a:r>
              <a:rPr lang="en-US" altLang="en-US" sz="2000" b="1" i="1" dirty="0"/>
              <a:t> ,</a:t>
            </a:r>
            <a:r>
              <a:rPr lang="en-US" altLang="en-US" sz="2000" dirty="0">
                <a:latin typeface="Trebuchet MS" panose="020B0603020202020204" pitchFamily="34" charset="0"/>
              </a:rPr>
              <a:t> String </a:t>
            </a:r>
            <a:r>
              <a:rPr lang="en-US" altLang="en-US" sz="2000" b="1" i="1" dirty="0"/>
              <a:t>message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r>
              <a:rPr lang="en-US" altLang="en-US" sz="2000" dirty="0"/>
              <a:t> </a:t>
            </a:r>
            <a:endParaRPr lang="en-US" altLang="en-US" sz="2400" dirty="0"/>
          </a:p>
          <a:p>
            <a:pPr lvl="1"/>
            <a:r>
              <a:rPr lang="en-US" altLang="en-US" sz="2000" dirty="0"/>
              <a:t>Asserts that the object is null (undefined)</a:t>
            </a:r>
            <a:br>
              <a:rPr lang="en-US" altLang="en-US" sz="2000" dirty="0"/>
            </a:br>
            <a:endParaRPr lang="en-US" altLang="en-US" sz="2000" dirty="0"/>
          </a:p>
          <a:p>
            <a:r>
              <a:rPr lang="en-US" altLang="en-US" sz="2000" dirty="0" err="1">
                <a:latin typeface="Trebuchet MS" panose="020B0603020202020204" pitchFamily="34" charset="0"/>
              </a:rPr>
              <a:t>assertNotNull</a:t>
            </a:r>
            <a:r>
              <a:rPr lang="en-US" altLang="en-US" sz="2000" dirty="0">
                <a:latin typeface="Trebuchet MS" panose="020B0603020202020204" pitchFamily="34" charset="0"/>
              </a:rPr>
              <a:t>(Object </a:t>
            </a:r>
            <a:r>
              <a:rPr lang="en-US" altLang="en-US" sz="2000" b="1" i="1" dirty="0"/>
              <a:t>object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br>
              <a:rPr lang="en-US" altLang="en-US" sz="2000" dirty="0"/>
            </a:br>
            <a:r>
              <a:rPr lang="en-US" altLang="en-US" sz="2000" dirty="0" err="1">
                <a:latin typeface="Trebuchet MS" panose="020B0603020202020204" pitchFamily="34" charset="0"/>
              </a:rPr>
              <a:t>assertNotNull</a:t>
            </a:r>
            <a:r>
              <a:rPr lang="en-US" altLang="en-US" sz="2000" dirty="0">
                <a:latin typeface="Trebuchet MS" panose="020B0603020202020204" pitchFamily="34" charset="0"/>
              </a:rPr>
              <a:t>(Object </a:t>
            </a:r>
            <a:r>
              <a:rPr lang="en-US" altLang="en-US" sz="2000" b="1" i="1" dirty="0" err="1"/>
              <a:t>object</a:t>
            </a:r>
            <a:r>
              <a:rPr lang="en-US" altLang="en-US" sz="2000" b="1" i="1" dirty="0"/>
              <a:t> ,</a:t>
            </a:r>
            <a:r>
              <a:rPr lang="en-US" altLang="en-US" sz="2000" dirty="0">
                <a:latin typeface="Trebuchet MS" panose="020B0603020202020204" pitchFamily="34" charset="0"/>
              </a:rPr>
              <a:t> String </a:t>
            </a:r>
            <a:r>
              <a:rPr lang="en-US" altLang="en-US" sz="2000" b="1" i="1" dirty="0"/>
              <a:t>message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r>
              <a:rPr lang="en-US" altLang="en-US" sz="2000" dirty="0"/>
              <a:t> </a:t>
            </a:r>
            <a:endParaRPr lang="en-US" altLang="en-US" sz="2400" dirty="0"/>
          </a:p>
          <a:p>
            <a:pPr lvl="1"/>
            <a:r>
              <a:rPr lang="en-US" altLang="en-US" sz="2000" dirty="0"/>
              <a:t>Asserts that the object is null</a:t>
            </a:r>
            <a:br>
              <a:rPr lang="en-US" altLang="en-US" sz="2000" dirty="0"/>
            </a:br>
            <a:endParaRPr lang="en-US" altLang="en-US" sz="2000" dirty="0"/>
          </a:p>
          <a:p>
            <a:r>
              <a:rPr lang="en-US" altLang="en-US" sz="2000" dirty="0">
                <a:latin typeface="Trebuchet MS" panose="020B0603020202020204" pitchFamily="34" charset="0"/>
              </a:rPr>
              <a:t>fail(String </a:t>
            </a:r>
            <a:r>
              <a:rPr lang="en-US" altLang="en-US" sz="2000" b="1" i="1" dirty="0"/>
              <a:t>message</a:t>
            </a:r>
            <a:r>
              <a:rPr lang="en-US" altLang="en-US" sz="2000" dirty="0">
                <a:latin typeface="Trebuchet MS" panose="020B0603020202020204" pitchFamily="34" charset="0"/>
              </a:rPr>
              <a:t>)</a:t>
            </a:r>
            <a:r>
              <a:rPr lang="en-US" altLang="en-US" sz="2000" dirty="0"/>
              <a:t> </a:t>
            </a:r>
            <a:endParaRPr lang="en-US" altLang="en-US" sz="2400" dirty="0"/>
          </a:p>
          <a:p>
            <a:pPr lvl="1"/>
            <a:r>
              <a:rPr lang="en-US" altLang="en-US" sz="2000" dirty="0"/>
              <a:t>Causes the test to fail and throw an </a:t>
            </a:r>
            <a:r>
              <a:rPr lang="en-US" altLang="en-US" sz="2000" dirty="0" err="1">
                <a:latin typeface="Trebuchet MS" panose="020B0603020202020204" pitchFamily="34" charset="0"/>
              </a:rPr>
              <a:t>AssertionFailedError</a:t>
            </a:r>
            <a:endParaRPr lang="en-US" altLang="en-US" sz="2000" dirty="0">
              <a:latin typeface="Trebuchet MS" panose="020B0603020202020204" pitchFamily="34" charset="0"/>
            </a:endParaRPr>
          </a:p>
          <a:p>
            <a:pPr lvl="1"/>
            <a:r>
              <a:rPr lang="en-US" altLang="en-US" sz="2000" dirty="0"/>
              <a:t>Useful as a result of a complex test, when the other assert methods aren’t quite what you want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B0BA3E-0819-4A9E-A294-274BD2107547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More Assert methods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153400" cy="4760913"/>
          </a:xfrm>
        </p:spPr>
        <p:txBody>
          <a:bodyPr/>
          <a:lstStyle/>
          <a:p>
            <a:r>
              <a:rPr lang="en-US" altLang="en-US" sz="2000" dirty="0" err="1">
                <a:latin typeface="Trebuchet MS" panose="020B0603020202020204" pitchFamily="34" charset="0"/>
              </a:rPr>
              <a:t>assertThrows</a:t>
            </a:r>
            <a:endParaRPr lang="en-US" altLang="en-US" sz="2400" dirty="0"/>
          </a:p>
          <a:p>
            <a:pPr marL="0" indent="0">
              <a:buNone/>
            </a:pPr>
            <a:r>
              <a:rPr lang="en-US" altLang="en-US" sz="2000" dirty="0"/>
              <a:t>Asserts that a specific exception is expected</a:t>
            </a:r>
            <a:br>
              <a:rPr lang="en-US" altLang="en-US" sz="2000" dirty="0"/>
            </a:br>
            <a:r>
              <a:rPr lang="en-US" sz="1000" i="1" dirty="0"/>
              <a:t>@Test</a:t>
            </a:r>
            <a:endParaRPr lang="en-US" sz="1000" dirty="0"/>
          </a:p>
          <a:p>
            <a:pPr marL="0" indent="0">
              <a:buNone/>
            </a:pPr>
            <a:r>
              <a:rPr lang="en-US" sz="1000" dirty="0"/>
              <a:t>  public void </a:t>
            </a:r>
            <a:r>
              <a:rPr lang="en-US" sz="1000" dirty="0" err="1"/>
              <a:t>testConvertToDoubleThrowException</a:t>
            </a:r>
            <a:r>
              <a:rPr lang="en-US" sz="1000" dirty="0"/>
              <a:t>() {</a:t>
            </a:r>
          </a:p>
          <a:p>
            <a:pPr marL="0" indent="0">
              <a:buNone/>
            </a:pPr>
            <a:r>
              <a:rPr lang="en-US" sz="1000" dirty="0"/>
              <a:t>    String age = "N/A";</a:t>
            </a:r>
          </a:p>
          <a:p>
            <a:pPr marL="0" indent="0">
              <a:buNone/>
            </a:pPr>
            <a:r>
              <a:rPr lang="en-US" sz="1000" dirty="0"/>
              <a:t>    </a:t>
            </a:r>
            <a:r>
              <a:rPr lang="en-US" sz="1000" dirty="0" err="1"/>
              <a:t>assertThrows</a:t>
            </a:r>
            <a:r>
              <a:rPr lang="en-US" sz="1000" dirty="0"/>
              <a:t>(</a:t>
            </a:r>
            <a:r>
              <a:rPr lang="en-US" sz="1000" dirty="0" err="1"/>
              <a:t>NumberFormatException.class</a:t>
            </a:r>
            <a:r>
              <a:rPr lang="en-US" sz="1000" dirty="0"/>
              <a:t>, () -&gt; {</a:t>
            </a:r>
          </a:p>
          <a:p>
            <a:pPr marL="0" indent="0">
              <a:buNone/>
            </a:pPr>
            <a:r>
              <a:rPr lang="en-US" sz="1000" dirty="0"/>
              <a:t>      </a:t>
            </a:r>
            <a:r>
              <a:rPr lang="en-US" sz="1000" dirty="0" err="1"/>
              <a:t>StringUtils.convertToDouble</a:t>
            </a:r>
            <a:r>
              <a:rPr lang="en-US" sz="1000" dirty="0"/>
              <a:t>(age);</a:t>
            </a:r>
          </a:p>
          <a:p>
            <a:pPr marL="0" indent="0">
              <a:buNone/>
            </a:pPr>
            <a:r>
              <a:rPr lang="en-US" sz="1000" dirty="0"/>
              <a:t>    });</a:t>
            </a:r>
          </a:p>
          <a:p>
            <a:pPr marL="0" indent="0">
              <a:buNone/>
            </a:pPr>
            <a:r>
              <a:rPr lang="en-US" sz="1000" dirty="0"/>
              <a:t>}</a:t>
            </a:r>
            <a:endParaRPr lang="en-US" altLang="en-US" sz="2000" dirty="0"/>
          </a:p>
          <a:p>
            <a:r>
              <a:rPr lang="en-US" altLang="en-US" sz="2000" dirty="0" err="1">
                <a:latin typeface="Trebuchet MS" panose="020B0603020202020204" pitchFamily="34" charset="0"/>
              </a:rPr>
              <a:t>assertAll</a:t>
            </a:r>
            <a:r>
              <a:rPr lang="en-US" altLang="en-US" sz="2000" dirty="0"/>
              <a:t> </a:t>
            </a:r>
            <a:endParaRPr lang="en-US" altLang="en-US" sz="2400" dirty="0"/>
          </a:p>
          <a:p>
            <a:pPr lvl="1"/>
            <a:r>
              <a:rPr lang="en-US" altLang="en-US" sz="1600" dirty="0"/>
              <a:t>Allows the grouping of assertions</a:t>
            </a:r>
          </a:p>
          <a:p>
            <a:pPr marL="0" indent="0">
              <a:buNone/>
            </a:pPr>
            <a:r>
              <a:rPr lang="en-US" sz="1050" dirty="0" err="1"/>
              <a:t>assertAll</a:t>
            </a:r>
            <a:r>
              <a:rPr lang="en-US" sz="1050" dirty="0"/>
              <a:t>("Do many assertions.", () -&gt; {</a:t>
            </a:r>
          </a:p>
          <a:p>
            <a:pPr marL="0" indent="0">
              <a:buNone/>
            </a:pPr>
            <a:r>
              <a:rPr lang="en-US" sz="1050" dirty="0"/>
              <a:t>      </a:t>
            </a:r>
            <a:r>
              <a:rPr lang="en-US" sz="1050" dirty="0" err="1"/>
              <a:t>assertNotNull</a:t>
            </a:r>
            <a:r>
              <a:rPr lang="en-US" sz="1050" dirty="0"/>
              <a:t>(actual);</a:t>
            </a:r>
          </a:p>
          <a:p>
            <a:pPr marL="0" indent="0">
              <a:buNone/>
            </a:pPr>
            <a:r>
              <a:rPr lang="en-US" sz="1050" dirty="0"/>
              <a:t>      </a:t>
            </a:r>
            <a:r>
              <a:rPr lang="en-US" sz="1050" dirty="0" err="1"/>
              <a:t>assertEquals</a:t>
            </a:r>
            <a:r>
              <a:rPr lang="en-US" sz="1050" dirty="0"/>
              <a:t>(</a:t>
            </a:r>
            <a:r>
              <a:rPr lang="en-US" sz="1050" dirty="0" err="1"/>
              <a:t>expAge</a:t>
            </a:r>
            <a:r>
              <a:rPr lang="en-US" sz="1050" dirty="0"/>
              <a:t>, actual);</a:t>
            </a:r>
          </a:p>
          <a:p>
            <a:pPr marL="0" indent="0">
              <a:buNone/>
            </a:pPr>
            <a:r>
              <a:rPr lang="en-US" sz="1050" dirty="0"/>
              <a:t>    });</a:t>
            </a:r>
            <a:endParaRPr lang="en-US" altLang="en-US" sz="1600" dirty="0"/>
          </a:p>
          <a:p>
            <a:r>
              <a:rPr lang="en-US" altLang="en-US" sz="2000" dirty="0" err="1">
                <a:latin typeface="Trebuchet MS" panose="020B0603020202020204" pitchFamily="34" charset="0"/>
              </a:rPr>
              <a:t>assertTimeout</a:t>
            </a:r>
            <a:endParaRPr lang="en-US" altLang="en-US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sz="1050" i="1" dirty="0"/>
              <a:t>@Test</a:t>
            </a:r>
            <a:endParaRPr lang="en-US" sz="1050" dirty="0"/>
          </a:p>
          <a:p>
            <a:pPr marL="0" indent="0">
              <a:buNone/>
            </a:pPr>
            <a:r>
              <a:rPr lang="en-US" sz="1050" dirty="0"/>
              <a:t>  public void </a:t>
            </a:r>
            <a:r>
              <a:rPr lang="en-US" sz="1050" dirty="0" err="1"/>
              <a:t>testConvertToDoubleThrowException</a:t>
            </a:r>
            <a:r>
              <a:rPr lang="en-US" sz="1050" dirty="0"/>
              <a:t>() {</a:t>
            </a:r>
          </a:p>
          <a:p>
            <a:pPr marL="0" indent="0">
              <a:buNone/>
            </a:pPr>
            <a:r>
              <a:rPr lang="en-US" sz="1050" dirty="0"/>
              <a:t>    String age = “321.123";</a:t>
            </a:r>
          </a:p>
          <a:p>
            <a:pPr marL="0" indent="0">
              <a:buNone/>
            </a:pPr>
            <a:r>
              <a:rPr lang="en-US" sz="1050" dirty="0"/>
              <a:t>    </a:t>
            </a:r>
            <a:r>
              <a:rPr lang="en-US" sz="1050" dirty="0" err="1"/>
              <a:t>assertTimeout</a:t>
            </a:r>
            <a:r>
              <a:rPr lang="en-US" sz="1050" dirty="0"/>
              <a:t>(</a:t>
            </a:r>
            <a:r>
              <a:rPr lang="en-US" sz="1050" dirty="0" err="1"/>
              <a:t>Duration.ofSeconds</a:t>
            </a:r>
            <a:r>
              <a:rPr lang="en-US" sz="1050" dirty="0"/>
              <a:t>(1), () -&gt; {</a:t>
            </a:r>
          </a:p>
          <a:p>
            <a:pPr marL="0" indent="0">
              <a:buNone/>
            </a:pPr>
            <a:r>
              <a:rPr lang="en-US" sz="1050" dirty="0"/>
              <a:t>      </a:t>
            </a:r>
            <a:r>
              <a:rPr lang="en-US" sz="1050" dirty="0" err="1"/>
              <a:t>StringUtils.convertToDouble</a:t>
            </a:r>
            <a:r>
              <a:rPr lang="en-US" sz="1050" dirty="0"/>
              <a:t>(age);</a:t>
            </a:r>
          </a:p>
          <a:p>
            <a:pPr marL="0" indent="0">
              <a:buNone/>
            </a:pPr>
            <a:r>
              <a:rPr lang="en-US" sz="1050" dirty="0"/>
              <a:t>    });</a:t>
            </a:r>
          </a:p>
          <a:p>
            <a:pPr marL="0" indent="0">
              <a:buNone/>
            </a:pPr>
            <a:r>
              <a:rPr lang="en-US" sz="1050" dirty="0"/>
              <a:t>}</a:t>
            </a:r>
            <a:endParaRPr lang="en-US" altLang="en-US" sz="2400" dirty="0"/>
          </a:p>
          <a:p>
            <a:pPr marL="0" indent="0">
              <a:buNone/>
            </a:pPr>
            <a:endParaRPr lang="en-US" altLang="en-US" sz="2000" dirty="0"/>
          </a:p>
          <a:p>
            <a:pPr lvl="1"/>
            <a:endParaRPr lang="en-US" altLang="en-US" sz="2000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B0BA3E-0819-4A9E-A294-274BD2107547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911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functionality may fail in multiple runs but not necessarily the first time</a:t>
            </a:r>
          </a:p>
          <a:p>
            <a:pPr lvl="1"/>
            <a:r>
              <a:rPr lang="en-US" dirty="0"/>
              <a:t>Examples?</a:t>
            </a:r>
          </a:p>
          <a:p>
            <a:r>
              <a:rPr lang="en-US" dirty="0"/>
              <a:t>JUnit 5 provides repeated test runners</a:t>
            </a:r>
          </a:p>
          <a:p>
            <a:r>
              <a:rPr lang="en-US" dirty="0"/>
              <a:t>@</a:t>
            </a:r>
            <a:r>
              <a:rPr lang="en-US" dirty="0" err="1"/>
              <a:t>RepeatedTest</a:t>
            </a:r>
            <a:r>
              <a:rPr lang="en-US" dirty="0"/>
              <a:t>(100)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9322A-FDFC-4E42-8EA0-2B05962466D8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328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Testing Phases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Unit testing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Test individual components in isolation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Units: Classes, methods,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etc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Usually done by the developer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Module testing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Test a group of components that interact with each other</a:t>
            </a:r>
          </a:p>
          <a:p>
            <a:pPr lvl="2"/>
            <a:r>
              <a:rPr lang="en-US" altLang="en-US" sz="1800" dirty="0">
                <a:ea typeface="ＭＳ Ｐゴシック" panose="020B0600070205080204" pitchFamily="34" charset="-128"/>
              </a:rPr>
              <a:t>Logically related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Interfaces between the components must also be tested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System testing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Test systems and subsystems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Integrated testing</a:t>
            </a:r>
          </a:p>
          <a:p>
            <a:pPr lvl="1"/>
            <a:endParaRPr lang="en-US" altLang="en-US" sz="2000" dirty="0">
              <a:ea typeface="ＭＳ Ｐゴシック" panose="020B0600070205080204" pitchFamily="34" charset="-128"/>
            </a:endParaRPr>
          </a:p>
          <a:p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76200"/>
            <a:ext cx="30003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Unit Testing?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Creating special-purpose test code that exercises specific classes of your application is called Unit Testing</a:t>
            </a:r>
          </a:p>
          <a:p>
            <a:r>
              <a:rPr lang="en-US" altLang="en-US" sz="2800">
                <a:solidFill>
                  <a:srgbClr val="0070C0"/>
                </a:solidFill>
              </a:rPr>
              <a:t>Such test code usually exercises one method at a time whenever possible.</a:t>
            </a:r>
          </a:p>
          <a:p>
            <a:r>
              <a:rPr lang="en-US" altLang="en-US" sz="2800">
                <a:solidFill>
                  <a:srgbClr val="9A0075"/>
                </a:solidFill>
              </a:rPr>
              <a:t>The tests usually include exercising the methods in “boundary conditions” </a:t>
            </a:r>
          </a:p>
          <a:p>
            <a:pPr lvl="1"/>
            <a:r>
              <a:rPr lang="en-US" altLang="en-US" sz="2400">
                <a:solidFill>
                  <a:srgbClr val="9A0075"/>
                </a:solidFill>
              </a:rPr>
              <a:t>“bad” arguments</a:t>
            </a:r>
          </a:p>
          <a:p>
            <a:pPr lvl="1"/>
            <a:r>
              <a:rPr lang="en-US" altLang="en-US" sz="2400">
                <a:solidFill>
                  <a:srgbClr val="9A0075"/>
                </a:solidFill>
              </a:rPr>
              <a:t>Boundary values </a:t>
            </a:r>
          </a:p>
          <a:p>
            <a:pPr lvl="1"/>
            <a:r>
              <a:rPr lang="en-US" altLang="en-US" sz="2400">
                <a:solidFill>
                  <a:srgbClr val="9A0075"/>
                </a:solidFill>
              </a:rPr>
              <a:t>Empty values (such as nulls)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BF9AAE-667B-4226-9B3F-29708716CE80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  <p:pic>
        <p:nvPicPr>
          <p:cNvPr id="15366" name="Picture 2" descr="C:\Users\hornick\AppData\Local\Microsoft\Windows\Temporary Internet Files\Content.IE5\YJL7KI23\MC900018856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"/>
            <a:ext cx="1455738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162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Stubs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/>
              <a:t>In order to run our tests, the methods we are testing have to exist, but they don’t have to be right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Instead of starting with “real” code, we start with </a:t>
            </a:r>
            <a:r>
              <a:rPr lang="en-US" sz="2400" dirty="0">
                <a:solidFill>
                  <a:schemeClr val="tx2"/>
                </a:solidFill>
              </a:rPr>
              <a:t>stubs</a:t>
            </a:r>
            <a:r>
              <a:rPr lang="en-US" sz="2400" dirty="0"/>
              <a:t>—minimal methods that always return the same values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A stub that returns </a:t>
            </a:r>
            <a:r>
              <a:rPr lang="en-US" sz="2000" dirty="0">
                <a:solidFill>
                  <a:schemeClr val="accent2"/>
                </a:solidFill>
                <a:latin typeface="Trebuchet MS" pitchFamily="1" charset="0"/>
              </a:rPr>
              <a:t>void</a:t>
            </a:r>
            <a:r>
              <a:rPr lang="en-US" sz="2000" dirty="0"/>
              <a:t> can be written with an empty body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A stub that returns a number can return </a:t>
            </a:r>
            <a:r>
              <a:rPr lang="en-US" sz="2000" dirty="0">
                <a:solidFill>
                  <a:schemeClr val="accent2"/>
                </a:solidFill>
                <a:latin typeface="Trebuchet MS" pitchFamily="1" charset="0"/>
              </a:rPr>
              <a:t>0</a:t>
            </a:r>
            <a:r>
              <a:rPr lang="en-US" sz="2000" dirty="0"/>
              <a:t> or </a:t>
            </a:r>
            <a:r>
              <a:rPr lang="en-US" sz="2000" dirty="0">
                <a:solidFill>
                  <a:schemeClr val="accent2"/>
                </a:solidFill>
                <a:latin typeface="Trebuchet MS" pitchFamily="1" charset="0"/>
              </a:rPr>
              <a:t>-1</a:t>
            </a:r>
            <a:r>
              <a:rPr lang="en-US" sz="2000" dirty="0"/>
              <a:t> or </a:t>
            </a:r>
            <a:r>
              <a:rPr lang="en-US" sz="2000" dirty="0">
                <a:solidFill>
                  <a:schemeClr val="accent2"/>
                </a:solidFill>
                <a:latin typeface="Trebuchet MS" pitchFamily="1" charset="0"/>
              </a:rPr>
              <a:t>999</a:t>
            </a:r>
            <a:r>
              <a:rPr lang="en-US" sz="2000" dirty="0"/>
              <a:t>, or whatever number is most likely to be </a:t>
            </a:r>
            <a:r>
              <a:rPr lang="en-US" sz="2000" i="1" dirty="0"/>
              <a:t>wrong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A stub that returns a </a:t>
            </a:r>
            <a:r>
              <a:rPr lang="en-US" sz="2000" dirty="0" err="1">
                <a:solidFill>
                  <a:schemeClr val="accent2"/>
                </a:solidFill>
                <a:latin typeface="Trebuchet MS" pitchFamily="1" charset="0"/>
              </a:rPr>
              <a:t>boolean</a:t>
            </a:r>
            <a:r>
              <a:rPr lang="en-US" sz="2000" dirty="0"/>
              <a:t> value should usually return </a:t>
            </a:r>
            <a:r>
              <a:rPr lang="en-US" sz="2000" dirty="0">
                <a:solidFill>
                  <a:schemeClr val="accent2"/>
                </a:solidFill>
                <a:latin typeface="Trebuchet MS" pitchFamily="1" charset="0"/>
              </a:rPr>
              <a:t>false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A stub that returns an object of any kind (including a </a:t>
            </a:r>
            <a:r>
              <a:rPr lang="en-US" sz="2000" dirty="0">
                <a:solidFill>
                  <a:schemeClr val="accent2"/>
                </a:solidFill>
                <a:latin typeface="Trebuchet MS" pitchFamily="1" charset="0"/>
              </a:rPr>
              <a:t>String</a:t>
            </a:r>
            <a:r>
              <a:rPr lang="en-US" sz="2000" dirty="0"/>
              <a:t> or an array) should return </a:t>
            </a:r>
            <a:r>
              <a:rPr lang="en-US" sz="2000" dirty="0">
                <a:solidFill>
                  <a:schemeClr val="accent2"/>
                </a:solidFill>
                <a:latin typeface="Trebuchet MS" pitchFamily="1" charset="0"/>
              </a:rPr>
              <a:t>null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When we run our test methods with these stubs, we want the test methods to </a:t>
            </a:r>
            <a:r>
              <a:rPr lang="en-US" sz="2400" i="1" dirty="0"/>
              <a:t>fail!</a:t>
            </a:r>
            <a:endParaRPr lang="en-US" sz="2400" dirty="0"/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This helps “test the tests”—to help make sure that an incorrect method doesn’t pass the tests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The IDE will generate the test method stubs automatically!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800" dirty="0"/>
              <a:t>EA will do this too...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A60746-5665-49EA-91F0-BAAD628F68E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272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Recommended approach</a:t>
            </a:r>
          </a:p>
        </p:txBody>
      </p:sp>
      <p:sp>
        <p:nvSpPr>
          <p:cNvPr id="542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Write a test for some method you intend to write</a:t>
            </a:r>
          </a:p>
          <a:p>
            <a:pPr lvl="1"/>
            <a:r>
              <a:rPr lang="en-US" altLang="en-US" sz="2000" dirty="0"/>
              <a:t>If the method is fairly complex, test only the simplest case</a:t>
            </a:r>
          </a:p>
          <a:p>
            <a:r>
              <a:rPr lang="en-US" altLang="en-US" sz="2400" dirty="0"/>
              <a:t>Write a stub for the method</a:t>
            </a:r>
          </a:p>
          <a:p>
            <a:r>
              <a:rPr lang="en-US" altLang="en-US" sz="2400" dirty="0"/>
              <a:t>Run the test and make sure it fails</a:t>
            </a:r>
          </a:p>
          <a:p>
            <a:r>
              <a:rPr lang="en-US" altLang="en-US" sz="2400" dirty="0"/>
              <a:t>Replace the stub with code</a:t>
            </a:r>
          </a:p>
          <a:p>
            <a:pPr lvl="1"/>
            <a:r>
              <a:rPr lang="en-US" altLang="en-US" sz="2000" dirty="0"/>
              <a:t>Write just enough code to pass the tests</a:t>
            </a:r>
          </a:p>
          <a:p>
            <a:r>
              <a:rPr lang="en-US" altLang="en-US" sz="2400" dirty="0"/>
              <a:t>Run the test</a:t>
            </a:r>
          </a:p>
          <a:p>
            <a:pPr lvl="1"/>
            <a:r>
              <a:rPr lang="en-US" altLang="en-US" sz="2000" dirty="0"/>
              <a:t>If it fails, debug the method (or maybe debug the test); repeat until the test passes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8ABC27-7154-4AC4-8B0B-D04357596514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543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r>
              <a:rPr lang="en-US" altLang="en-US"/>
              <a:t>Test suites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3820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/>
              <a:t>Obviously you have to test your code to get it working in the first place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You can do </a:t>
            </a:r>
            <a:r>
              <a:rPr lang="en-US" sz="2000" i="1" dirty="0"/>
              <a:t>ad hoc</a:t>
            </a:r>
            <a:r>
              <a:rPr lang="en-US" sz="2000" dirty="0"/>
              <a:t> testing (testing whatever occurs to you at the moment), or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You can build a </a:t>
            </a:r>
            <a:r>
              <a:rPr lang="en-US" sz="2000" dirty="0">
                <a:solidFill>
                  <a:schemeClr val="tx2"/>
                </a:solidFill>
              </a:rPr>
              <a:t>test suite</a:t>
            </a:r>
            <a:r>
              <a:rPr lang="en-US" sz="2000" dirty="0"/>
              <a:t> (a thorough set of tests that can be run at any time)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Advantages/disadvantages???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Disadvantages of writing a test suite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It’s a lot of extra programming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i="1" dirty="0"/>
              <a:t>True</a:t>
            </a:r>
            <a:r>
              <a:rPr lang="en-US" sz="1800" dirty="0"/>
              <a:t>—but use of a good </a:t>
            </a:r>
            <a:r>
              <a:rPr lang="en-US" sz="1800" dirty="0">
                <a:solidFill>
                  <a:schemeClr val="tx2"/>
                </a:solidFill>
              </a:rPr>
              <a:t>test framework</a:t>
            </a:r>
            <a:r>
              <a:rPr lang="en-US" sz="1800" dirty="0"/>
              <a:t> can help quite a bit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You don’t have time to do all that extra work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i="1" dirty="0"/>
              <a:t>False</a:t>
            </a:r>
            <a:r>
              <a:rPr lang="en-US" sz="1800" dirty="0"/>
              <a:t>—Experiments repeatedly show that test suites reduce debugging time more than the amount spent building the test suite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Advantages of having a test suite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Your program will have many fewer bugs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/>
              <a:t>It will be a </a:t>
            </a:r>
            <a:r>
              <a:rPr lang="en-US" sz="2000" b="1" i="1" dirty="0"/>
              <a:t>lot</a:t>
            </a:r>
            <a:r>
              <a:rPr lang="en-US" sz="2000" dirty="0"/>
              <a:t> easier to maintain and modify your program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/>
              <a:t>This is a </a:t>
            </a:r>
            <a:r>
              <a:rPr lang="en-US" sz="1800" i="1" dirty="0"/>
              <a:t>huge</a:t>
            </a:r>
            <a:r>
              <a:rPr lang="en-US" sz="1800" dirty="0"/>
              <a:t> win for programs that, unlike class assignments, get actual use!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5EEDAC-B618-49FD-9C2A-998FFE36A7C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Old way vs. new way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371600"/>
            <a:ext cx="7848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>
                <a:latin typeface="Trebuchet MS" panose="020B0603020202020204" pitchFamily="34" charset="0"/>
              </a:rPr>
              <a:t>int max(int a, int b) {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if (a &gt; b) {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    return a;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} else {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    return b;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    }</a:t>
            </a:r>
            <a:br>
              <a:rPr lang="en-US" altLang="en-US" sz="1800">
                <a:latin typeface="Trebuchet MS" panose="020B0603020202020204" pitchFamily="34" charset="0"/>
              </a:rPr>
            </a:br>
            <a:r>
              <a:rPr lang="en-US" altLang="en-US" sz="1800">
                <a:latin typeface="Trebuchet MS" panose="020B0603020202020204" pitchFamily="34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600">
              <a:latin typeface="Trebuchet MS" panose="020B0603020202020204" pitchFamily="34" charset="0"/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352800" y="1352550"/>
            <a:ext cx="5334000" cy="4591050"/>
          </a:xfrm>
        </p:spPr>
        <p:txBody>
          <a:bodyPr/>
          <a:lstStyle/>
          <a:p>
            <a:r>
              <a:rPr lang="en-US" altLang="en-US" sz="1600" dirty="0">
                <a:latin typeface="Trebuchet MS" panose="020B0603020202020204" pitchFamily="34" charset="0"/>
              </a:rPr>
              <a:t>@Test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void </a:t>
            </a:r>
            <a:r>
              <a:rPr lang="en-US" altLang="en-US" sz="1600" dirty="0" err="1">
                <a:latin typeface="Trebuchet MS" panose="020B0603020202020204" pitchFamily="34" charset="0"/>
              </a:rPr>
              <a:t>testMax</a:t>
            </a:r>
            <a:r>
              <a:rPr lang="en-US" altLang="en-US" sz="1600" dirty="0">
                <a:latin typeface="Trebuchet MS" panose="020B0603020202020204" pitchFamily="34" charset="0"/>
              </a:rPr>
              <a:t>() {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    </a:t>
            </a:r>
            <a:r>
              <a:rPr lang="en-US" altLang="en-US" sz="1600" dirty="0" err="1">
                <a:latin typeface="Trebuchet MS" panose="020B0603020202020204" pitchFamily="34" charset="0"/>
              </a:rPr>
              <a:t>assertEquals</a:t>
            </a:r>
            <a:r>
              <a:rPr lang="en-US" altLang="en-US" sz="1600" dirty="0">
                <a:latin typeface="Trebuchet MS" panose="020B0603020202020204" pitchFamily="34" charset="0"/>
              </a:rPr>
              <a:t>(7, max(3, 7));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    </a:t>
            </a:r>
            <a:r>
              <a:rPr lang="en-US" altLang="en-US" sz="1600" dirty="0" err="1">
                <a:latin typeface="Trebuchet MS" panose="020B0603020202020204" pitchFamily="34" charset="0"/>
              </a:rPr>
              <a:t>assertEquals</a:t>
            </a:r>
            <a:r>
              <a:rPr lang="en-US" altLang="en-US" sz="1600" dirty="0">
                <a:latin typeface="Trebuchet MS" panose="020B0603020202020204" pitchFamily="34" charset="0"/>
              </a:rPr>
              <a:t>(3, max(3, -7));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altLang="en-US" sz="1600" dirty="0">
                <a:latin typeface="Trebuchet MS" panose="020B0603020202020204" pitchFamily="34" charset="0"/>
              </a:rPr>
              <a:t>void </a:t>
            </a:r>
            <a:r>
              <a:rPr lang="en-US" altLang="en-US" sz="1600" dirty="0" err="1">
                <a:latin typeface="Trebuchet MS" panose="020B0603020202020204" pitchFamily="34" charset="0"/>
              </a:rPr>
              <a:t>testMax</a:t>
            </a:r>
            <a:r>
              <a:rPr lang="en-US" altLang="en-US" sz="1600" dirty="0">
                <a:latin typeface="Trebuchet MS" panose="020B0603020202020204" pitchFamily="34" charset="0"/>
              </a:rPr>
              <a:t>() {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    int x = max(3, 7);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    if (x != 7) {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        </a:t>
            </a:r>
            <a:r>
              <a:rPr lang="en-US" altLang="en-US" sz="1600" dirty="0" err="1">
                <a:latin typeface="Trebuchet MS" panose="020B0603020202020204" pitchFamily="34" charset="0"/>
              </a:rPr>
              <a:t>System.out.println</a:t>
            </a:r>
            <a:r>
              <a:rPr lang="en-US" altLang="en-US" sz="1600" dirty="0">
                <a:latin typeface="Trebuchet MS" panose="020B0603020202020204" pitchFamily="34" charset="0"/>
              </a:rPr>
              <a:t>(“</a:t>
            </a:r>
            <a:r>
              <a:rPr lang="en-US" altLang="en-US" sz="1600" dirty="0" err="1">
                <a:latin typeface="Trebuchet MS" panose="020B0603020202020204" pitchFamily="34" charset="0"/>
              </a:rPr>
              <a:t>Err:max</a:t>
            </a:r>
            <a:r>
              <a:rPr lang="en-US" altLang="en-US" sz="1600" dirty="0">
                <a:latin typeface="Trebuchet MS" panose="020B0603020202020204" pitchFamily="34" charset="0"/>
              </a:rPr>
              <a:t>(3, 7) gives " + x);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    }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    x = max(3, -7);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    if (x != 3) {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        </a:t>
            </a:r>
            <a:r>
              <a:rPr lang="en-US" altLang="en-US" sz="1600" dirty="0" err="1">
                <a:latin typeface="Trebuchet MS" panose="020B0603020202020204" pitchFamily="34" charset="0"/>
              </a:rPr>
              <a:t>System.out.println</a:t>
            </a:r>
            <a:r>
              <a:rPr lang="en-US" altLang="en-US" sz="1600" dirty="0">
                <a:latin typeface="Trebuchet MS" panose="020B0603020202020204" pitchFamily="34" charset="0"/>
              </a:rPr>
              <a:t>(“</a:t>
            </a:r>
            <a:r>
              <a:rPr lang="en-US" altLang="en-US" sz="1600" dirty="0" err="1">
                <a:latin typeface="Trebuchet MS" panose="020B0603020202020204" pitchFamily="34" charset="0"/>
              </a:rPr>
              <a:t>Err:max</a:t>
            </a:r>
            <a:r>
              <a:rPr lang="en-US" altLang="en-US" sz="1600" dirty="0">
                <a:latin typeface="Trebuchet MS" panose="020B0603020202020204" pitchFamily="34" charset="0"/>
              </a:rPr>
              <a:t>(3, -7) gives " + x);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    }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altLang="en-US" sz="1600" dirty="0">
                <a:latin typeface="Trebuchet MS" panose="020B0603020202020204" pitchFamily="34" charset="0"/>
              </a:rPr>
              <a:t>public static void main(String[] </a:t>
            </a:r>
            <a:r>
              <a:rPr lang="en-US" altLang="en-US" sz="1600" dirty="0" err="1">
                <a:latin typeface="Trebuchet MS" panose="020B0603020202020204" pitchFamily="34" charset="0"/>
              </a:rPr>
              <a:t>args</a:t>
            </a:r>
            <a:r>
              <a:rPr lang="en-US" altLang="en-US" sz="1600" dirty="0">
                <a:latin typeface="Trebuchet MS" panose="020B0603020202020204" pitchFamily="34" charset="0"/>
              </a:rPr>
              <a:t>) {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    new </a:t>
            </a:r>
            <a:r>
              <a:rPr lang="en-US" altLang="en-US" sz="1600" dirty="0" err="1">
                <a:latin typeface="Trebuchet MS" panose="020B0603020202020204" pitchFamily="34" charset="0"/>
              </a:rPr>
              <a:t>MyClass</a:t>
            </a:r>
            <a:r>
              <a:rPr lang="en-US" altLang="en-US" sz="1600" dirty="0">
                <a:latin typeface="Trebuchet MS" panose="020B0603020202020204" pitchFamily="34" charset="0"/>
              </a:rPr>
              <a:t>().</a:t>
            </a:r>
            <a:r>
              <a:rPr lang="en-US" altLang="en-US" sz="1600" dirty="0" err="1">
                <a:latin typeface="Trebuchet MS" panose="020B0603020202020204" pitchFamily="34" charset="0"/>
              </a:rPr>
              <a:t>testMax</a:t>
            </a:r>
            <a:r>
              <a:rPr lang="en-US" altLang="en-US" sz="1600" dirty="0">
                <a:latin typeface="Trebuchet MS" panose="020B0603020202020204" pitchFamily="34" charset="0"/>
              </a:rPr>
              <a:t>();</a:t>
            </a:r>
            <a:br>
              <a:rPr lang="en-US" altLang="en-US" sz="1600" dirty="0">
                <a:latin typeface="Trebuchet MS" panose="020B0603020202020204" pitchFamily="34" charset="0"/>
              </a:rPr>
            </a:br>
            <a:r>
              <a:rPr lang="en-US" altLang="en-US" sz="1600" dirty="0">
                <a:latin typeface="Trebuchet MS" panose="020B0603020202020204" pitchFamily="34" charset="0"/>
              </a:rPr>
              <a:t>}</a:t>
            </a:r>
            <a:endParaRPr lang="en-US" altLang="en-US" sz="1400" dirty="0">
              <a:latin typeface="Trebuchet MS" panose="020B0603020202020204" pitchFamily="34" charset="0"/>
            </a:endParaRPr>
          </a:p>
          <a:p>
            <a:endParaRPr lang="en-US" altLang="en-US" sz="1600" dirty="0">
              <a:latin typeface="Trebuchet MS" panose="020B0603020202020204" pitchFamily="34" charset="0"/>
            </a:endParaRP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92CA6F-6571-42BB-B6CB-FE3521163F1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Unit Testing?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Creating special-purpose test code that exercises specific classes of your application is called Unit Testing</a:t>
            </a:r>
          </a:p>
          <a:p>
            <a:r>
              <a:rPr lang="en-US" altLang="en-US" sz="2800">
                <a:solidFill>
                  <a:srgbClr val="0070C0"/>
                </a:solidFill>
              </a:rPr>
              <a:t>Such test code usually exercises one method at a time whenever possible.</a:t>
            </a:r>
          </a:p>
          <a:p>
            <a:r>
              <a:rPr lang="en-US" altLang="en-US" sz="2800">
                <a:solidFill>
                  <a:srgbClr val="9A0075"/>
                </a:solidFill>
              </a:rPr>
              <a:t>The tests usually include exercising the methods in “boundary conditions” </a:t>
            </a:r>
          </a:p>
          <a:p>
            <a:pPr lvl="1"/>
            <a:r>
              <a:rPr lang="en-US" altLang="en-US" sz="2400">
                <a:solidFill>
                  <a:srgbClr val="9A0075"/>
                </a:solidFill>
              </a:rPr>
              <a:t>“bad” arguments</a:t>
            </a:r>
          </a:p>
          <a:p>
            <a:pPr lvl="1"/>
            <a:r>
              <a:rPr lang="en-US" altLang="en-US" sz="2400">
                <a:solidFill>
                  <a:srgbClr val="9A0075"/>
                </a:solidFill>
              </a:rPr>
              <a:t>Boundary values </a:t>
            </a:r>
          </a:p>
          <a:p>
            <a:pPr lvl="1"/>
            <a:r>
              <a:rPr lang="en-US" altLang="en-US" sz="2400">
                <a:solidFill>
                  <a:srgbClr val="9A0075"/>
                </a:solidFill>
              </a:rPr>
              <a:t>Empty values (such as nulls)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BF9AAE-667B-4226-9B3F-29708716CE80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/>
          </a:p>
        </p:txBody>
      </p:sp>
      <p:pic>
        <p:nvPicPr>
          <p:cNvPr id="15366" name="Picture 2" descr="C:\Users\hornick\AppData\Local\Microsoft\Windows\Temporary Internet Files\Content.IE5\YJL7KI23\MC900018856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"/>
            <a:ext cx="1455738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Network">
  <a:themeElements>
    <a:clrScheme name="2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15436</TotalTime>
  <Words>1515</Words>
  <Application>Microsoft Office PowerPoint</Application>
  <PresentationFormat>On-screen Show (4:3)</PresentationFormat>
  <Paragraphs>282</Paragraphs>
  <Slides>25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Tahoma</vt:lpstr>
      <vt:lpstr>Times</vt:lpstr>
      <vt:lpstr>Times New Roman</vt:lpstr>
      <vt:lpstr>Trebuchet MS</vt:lpstr>
      <vt:lpstr>Wingdings</vt:lpstr>
      <vt:lpstr>2_Network</vt:lpstr>
      <vt:lpstr>JUNIT </vt:lpstr>
      <vt:lpstr>Review- Testing</vt:lpstr>
      <vt:lpstr>Testing Phases</vt:lpstr>
      <vt:lpstr>What is Unit Testing?</vt:lpstr>
      <vt:lpstr>Stubs</vt:lpstr>
      <vt:lpstr>Recommended approach</vt:lpstr>
      <vt:lpstr>Test suites</vt:lpstr>
      <vt:lpstr>Example: Old way vs. new way</vt:lpstr>
      <vt:lpstr>What is Unit Testing?</vt:lpstr>
      <vt:lpstr>What is JUnit?</vt:lpstr>
      <vt:lpstr>Set up JUnit in IntelliJ</vt:lpstr>
      <vt:lpstr>Terminology</vt:lpstr>
      <vt:lpstr>Once more, in pictures</vt:lpstr>
      <vt:lpstr>Writing a JUnit test class</vt:lpstr>
      <vt:lpstr>A simple example</vt:lpstr>
      <vt:lpstr>Running Tests</vt:lpstr>
      <vt:lpstr>Assert methods</vt:lpstr>
      <vt:lpstr>Example: Counter class</vt:lpstr>
      <vt:lpstr>The Counter class itself</vt:lpstr>
      <vt:lpstr>JUnit tests for Counter </vt:lpstr>
      <vt:lpstr>More assert methods</vt:lpstr>
      <vt:lpstr>Warning: equals</vt:lpstr>
      <vt:lpstr>Assert methods</vt:lpstr>
      <vt:lpstr>More Assert methods</vt:lpstr>
      <vt:lpstr>Repeated Tests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SE-2030</dc:title>
  <dc:subject/>
  <dc:creator>Dr. Mark Hornick;Derek Riley</dc:creator>
  <cp:lastModifiedBy>Yoder, Dr. Josiah</cp:lastModifiedBy>
  <cp:revision>926</cp:revision>
  <cp:lastPrinted>1601-01-01T00:00:00Z</cp:lastPrinted>
  <dcterms:created xsi:type="dcterms:W3CDTF">1999-09-06T21:32:20Z</dcterms:created>
  <dcterms:modified xsi:type="dcterms:W3CDTF">2019-04-16T14:59:51Z</dcterms:modified>
</cp:coreProperties>
</file>