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3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7" r:id="rId10"/>
    <p:sldId id="268" r:id="rId11"/>
    <p:sldId id="269" r:id="rId12"/>
    <p:sldId id="270" r:id="rId13"/>
    <p:sldId id="271" r:id="rId14"/>
    <p:sldId id="273" r:id="rId15"/>
    <p:sldId id="274" r:id="rId16"/>
    <p:sldId id="275" r:id="rId17"/>
    <p:sldId id="276" r:id="rId18"/>
    <p:sldId id="277" r:id="rId19"/>
    <p:sldId id="278" r:id="rId20"/>
    <p:sldId id="272" r:id="rId2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E7B594C-47C7-4E77-A232-C765920AE1B8}">
  <a:tblStyle styleId="{BE7B594C-47C7-4E77-A232-C765920AE1B8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796" autoAdjust="0"/>
  </p:normalViewPr>
  <p:slideViewPr>
    <p:cSldViewPr snapToGrid="0">
      <p:cViewPr varScale="1">
        <p:scale>
          <a:sx n="73" d="100"/>
          <a:sy n="73" d="100"/>
        </p:scale>
        <p:origin x="10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9054573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wtrusts.org/~/media/assets/2015/07/reach-of-debt-report_artfinal.pdf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wtrusts.org/~/media/assets/2015/07/reach-of-debt-report_artfinal.pdf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83237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25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80% includes mortgages: </a:t>
            </a:r>
            <a:r>
              <a:rPr lang="en-US">
                <a:hlinkClick r:id="rId3"/>
              </a:rPr>
              <a:t>http://www.pewtrusts.org/~/media/assets/2015/07/reach-of-debt-report_artfinal.pdf</a:t>
            </a:r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002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terms arrivals and departures are defined on the previous slide. As for “Net” and “Total”: “net” is simply the difference arrivals-departures. “Total” is the integral of net: That is the total number of bug reports that are currently between “Valid” (inclusive) and “Closed” (exclusive).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0383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174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80% includes mortgages: </a:t>
            </a:r>
            <a:r>
              <a:rPr lang="en-US" dirty="0">
                <a:hlinkClick r:id="rId3"/>
              </a:rPr>
              <a:t>http://www.pewtrusts.org/~/media/assets/2015/07/reach-of-debt-report_artfinal.pdf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752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 smtClean="0">
                <a:solidFill>
                  <a:schemeClr val="dk1"/>
                </a:solidFill>
              </a:rPr>
              <a:t>‹#›</a:t>
            </a:fld>
            <a:endParaRPr lang="en" sz="13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76435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 smtClean="0">
                <a:solidFill>
                  <a:schemeClr val="dk1"/>
                </a:solidFill>
              </a:rPr>
              <a:t>‹#›</a:t>
            </a:fld>
            <a:endParaRPr lang="en" sz="13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55890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 smtClean="0">
                <a:solidFill>
                  <a:schemeClr val="dk1"/>
                </a:solidFill>
              </a:rPr>
              <a:t>‹#›</a:t>
            </a:fld>
            <a:endParaRPr lang="en" sz="13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27319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397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 smtClean="0">
                <a:solidFill>
                  <a:schemeClr val="dk1"/>
                </a:solidFill>
              </a:rPr>
              <a:t>‹#›</a:t>
            </a:fld>
            <a:endParaRPr lang="en" sz="13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80333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 smtClean="0">
                <a:solidFill>
                  <a:schemeClr val="dk1"/>
                </a:solidFill>
              </a:rPr>
              <a:t>‹#›</a:t>
            </a:fld>
            <a:endParaRPr lang="en" sz="13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40321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 smtClean="0">
                <a:solidFill>
                  <a:schemeClr val="dk1"/>
                </a:solidFill>
              </a:rPr>
              <a:t>‹#›</a:t>
            </a:fld>
            <a:endParaRPr lang="en" sz="13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81606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 smtClean="0">
                <a:solidFill>
                  <a:schemeClr val="dk1"/>
                </a:solidFill>
              </a:rPr>
              <a:t>‹#›</a:t>
            </a:fld>
            <a:endParaRPr lang="en" sz="13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22051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 smtClean="0">
                <a:solidFill>
                  <a:schemeClr val="dk1"/>
                </a:solidFill>
              </a:rPr>
              <a:t>‹#›</a:t>
            </a:fld>
            <a:endParaRPr lang="en" sz="13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07459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 smtClean="0">
                <a:solidFill>
                  <a:schemeClr val="dk1"/>
                </a:solidFill>
              </a:rPr>
              <a:t>‹#›</a:t>
            </a:fld>
            <a:endParaRPr lang="en" sz="13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25847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 smtClean="0">
                <a:solidFill>
                  <a:schemeClr val="dk1"/>
                </a:solidFill>
              </a:rPr>
              <a:t>‹#›</a:t>
            </a:fld>
            <a:endParaRPr lang="en" sz="13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77118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 smtClean="0">
                <a:solidFill>
                  <a:schemeClr val="dk1"/>
                </a:solidFill>
              </a:rPr>
              <a:t>‹#›</a:t>
            </a:fld>
            <a:endParaRPr lang="en" sz="13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28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ctrTitle"/>
          </p:nvPr>
        </p:nvSpPr>
        <p:spPr>
          <a:xfrm>
            <a:off x="685800" y="0"/>
            <a:ext cx="7772400" cy="196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u</a:t>
            </a:r>
            <a:r>
              <a:rPr lang="en" dirty="0">
                <a:latin typeface="Calibri"/>
                <a:ea typeface="Calibri"/>
                <a:cs typeface="Calibri"/>
                <a:sym typeface="Calibri"/>
              </a:rPr>
              <a:t>g Tracking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6C85-70F1-440E-8C42-772FFD29EEC8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Defect Attribution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Attempting to understand root causes of defects</a:t>
            </a:r>
          </a:p>
          <a:p>
            <a:r>
              <a:rPr lang="en-US" altLang="en-US" dirty="0"/>
              <a:t>Should record time taken to deal with it, or at least a “difficulty” field (high, medium, low)</a:t>
            </a:r>
          </a:p>
          <a:p>
            <a:r>
              <a:rPr lang="en-US" altLang="en-US" dirty="0"/>
              <a:t>Attribute to:</a:t>
            </a:r>
          </a:p>
          <a:p>
            <a:pPr lvl="1"/>
            <a:r>
              <a:rPr lang="en-US" altLang="en-US" dirty="0"/>
              <a:t>where in the source code</a:t>
            </a:r>
          </a:p>
          <a:p>
            <a:pPr lvl="2"/>
            <a:r>
              <a:rPr lang="en-US" altLang="en-US" dirty="0"/>
              <a:t>can identify modules whose re-design will add most bang-for-the-buck</a:t>
            </a:r>
          </a:p>
          <a:p>
            <a:pPr lvl="1"/>
            <a:r>
              <a:rPr lang="en-US" altLang="en-US" dirty="0"/>
              <a:t>which developer introduced it</a:t>
            </a:r>
          </a:p>
          <a:p>
            <a:pPr lvl="2"/>
            <a:r>
              <a:rPr lang="en-US" altLang="en-US" dirty="0"/>
              <a:t>organizationally tricky but very useful</a:t>
            </a:r>
          </a:p>
          <a:p>
            <a:pPr lvl="1"/>
            <a:r>
              <a:rPr lang="en-US" altLang="en-US" dirty="0"/>
              <a:t>during what phase</a:t>
            </a:r>
          </a:p>
          <a:p>
            <a:pPr lvl="2"/>
            <a:r>
              <a:rPr lang="en-US" altLang="en-US" dirty="0"/>
              <a:t>requirements, design, implementation, </a:t>
            </a:r>
            <a:r>
              <a:rPr lang="en-US" altLang="en-US" dirty="0" err="1"/>
              <a:t>etc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07580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6753-C546-4F35-BB31-7FD38889A51E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Customer Issue Tracking (IT)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/>
              <a:t>Customers have many issues:</a:t>
            </a:r>
          </a:p>
          <a:p>
            <a:pPr lvl="1"/>
            <a:r>
              <a:rPr lang="en-US" altLang="en-US" dirty="0"/>
              <a:t>how to use software</a:t>
            </a:r>
          </a:p>
          <a:p>
            <a:pPr lvl="1"/>
            <a:r>
              <a:rPr lang="en-US" altLang="en-US" dirty="0"/>
              <a:t>installation issues</a:t>
            </a:r>
          </a:p>
          <a:p>
            <a:pPr lvl="1"/>
            <a:r>
              <a:rPr lang="en-US" altLang="en-US" dirty="0"/>
              <a:t>perceived problems</a:t>
            </a:r>
          </a:p>
          <a:p>
            <a:pPr lvl="1"/>
            <a:r>
              <a:rPr lang="en-US" altLang="en-US" dirty="0"/>
              <a:t>problems that have already been resolved in a previous patch</a:t>
            </a:r>
          </a:p>
          <a:p>
            <a:pPr lvl="1"/>
            <a:r>
              <a:rPr lang="en-US" altLang="en-US" dirty="0"/>
              <a:t>known issues</a:t>
            </a:r>
          </a:p>
          <a:p>
            <a:pPr lvl="1"/>
            <a:r>
              <a:rPr lang="en-US" altLang="en-US" dirty="0"/>
              <a:t>ship me a manual, please</a:t>
            </a:r>
          </a:p>
          <a:p>
            <a:pPr lvl="1"/>
            <a:r>
              <a:rPr lang="en-US" altLang="en-US" dirty="0"/>
              <a:t>…</a:t>
            </a:r>
          </a:p>
          <a:p>
            <a:r>
              <a:rPr lang="en-US" altLang="en-US" dirty="0"/>
              <a:t>Some of these issues will result in new defect awareness, some may not</a:t>
            </a:r>
          </a:p>
          <a:p>
            <a:r>
              <a:rPr lang="en-US" altLang="en-US" dirty="0"/>
              <a:t>Requirements of issue tracking systems will include:</a:t>
            </a:r>
          </a:p>
          <a:p>
            <a:pPr lvl="1"/>
            <a:r>
              <a:rPr lang="en-US" altLang="en-US" dirty="0"/>
              <a:t>customer relationship management tie-in</a:t>
            </a:r>
          </a:p>
          <a:p>
            <a:pPr lvl="1"/>
            <a:r>
              <a:rPr lang="en-US" altLang="en-US" dirty="0"/>
              <a:t>searchable knowledge bases</a:t>
            </a:r>
          </a:p>
          <a:p>
            <a:pPr lvl="1"/>
            <a:r>
              <a:rPr lang="en-US" altLang="en-US" dirty="0"/>
              <a:t>customer tracking of issue progress</a:t>
            </a:r>
          </a:p>
          <a:p>
            <a:pPr lvl="1"/>
            <a:r>
              <a:rPr lang="en-US" alt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295091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0386E-86CF-455B-855B-73F406FB82E1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Shipping Known Defects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0-defects is not possible in non-trivial software</a:t>
            </a:r>
          </a:p>
          <a:p>
            <a:pPr lvl="1"/>
            <a:r>
              <a:rPr lang="en-US" altLang="en-US" dirty="0"/>
              <a:t>how many defects are acceptable?</a:t>
            </a:r>
          </a:p>
          <a:p>
            <a:pPr lvl="1"/>
            <a:r>
              <a:rPr lang="en-US" altLang="en-US" dirty="0"/>
              <a:t>how many are you shipping?</a:t>
            </a:r>
          </a:p>
          <a:p>
            <a:r>
              <a:rPr lang="en-US" altLang="en-US" dirty="0"/>
              <a:t>Defect seeding</a:t>
            </a:r>
          </a:p>
          <a:p>
            <a:pPr lvl="1"/>
            <a:r>
              <a:rPr lang="en-US" altLang="en-US" dirty="0"/>
              <a:t>inject defects, see how many are found, use the ratio</a:t>
            </a:r>
          </a:p>
          <a:p>
            <a:pPr lvl="1"/>
            <a:r>
              <a:rPr lang="en-US" altLang="en-US" dirty="0"/>
              <a:t>hard to work this in practice</a:t>
            </a:r>
          </a:p>
          <a:p>
            <a:r>
              <a:rPr lang="en-US" altLang="en-US" dirty="0"/>
              <a:t>Must measure customer satisfaction with perceived level of defects and correlate to known defects at ship. e.g.,</a:t>
            </a:r>
          </a:p>
          <a:p>
            <a:pPr lvl="1"/>
            <a:r>
              <a:rPr lang="en-US" altLang="en-US" dirty="0"/>
              <a:t>If we release with 50 known defects measure the issue tracking rate</a:t>
            </a:r>
          </a:p>
          <a:p>
            <a:pPr lvl="1"/>
            <a:r>
              <a:rPr lang="en-US" altLang="en-US" dirty="0"/>
              <a:t>If we ship with 10 and customers say “best release ever” super stable, then it’s good.</a:t>
            </a:r>
          </a:p>
          <a:p>
            <a:pPr lvl="2"/>
            <a:r>
              <a:rPr lang="en-US" altLang="en-US" dirty="0"/>
              <a:t>Might want to use 10 as the shipping threshold, and then gradually lower that over time</a:t>
            </a:r>
          </a:p>
          <a:p>
            <a:pPr marL="342900" lvl="1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86708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61B7-358E-4B27-AC37-8A4EB9F69A3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Testing/Coding Effort Changes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/>
              <a:t>Can only compare across releases if have a consistent testing effort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same number of testers, same productivity, same time, same general size of the release</a:t>
            </a:r>
          </a:p>
          <a:p>
            <a:pPr>
              <a:lnSpc>
                <a:spcPct val="90000"/>
              </a:lnSpc>
            </a:pPr>
            <a:r>
              <a:rPr lang="en-US" altLang="en-US"/>
              <a:t>If increase size of testing team relative to coding team,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ratio of known to unknown defects decreases</a:t>
            </a:r>
          </a:p>
          <a:p>
            <a:pPr lvl="1"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Assume ratio is 50%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ship with 50 known, actually shipping 100 defects</a:t>
            </a:r>
          </a:p>
          <a:p>
            <a:pPr>
              <a:lnSpc>
                <a:spcPct val="90000"/>
              </a:lnSpc>
            </a:pPr>
            <a:r>
              <a:rPr lang="en-US" altLang="en-US"/>
              <a:t>Add testers, raising ratio to 75%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ship with 75 known, actually shipping 100 defects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good to know. If increasing testing effort without increasing coding efforts, will be hard-pressed to meet the old thresholds</a:t>
            </a:r>
          </a:p>
          <a:p>
            <a:pPr>
              <a:lnSpc>
                <a:spcPct val="90000"/>
              </a:lnSpc>
            </a:pPr>
            <a:r>
              <a:rPr lang="en-US" altLang="en-US"/>
              <a:t>Add coders, lowering ratio to 25%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ship with 25 known, actually shipping 100 defects</a:t>
            </a:r>
          </a:p>
          <a:p>
            <a:pPr>
              <a:lnSpc>
                <a:spcPct val="90000"/>
              </a:lnSpc>
            </a:pPr>
            <a:r>
              <a:rPr lang="en-US" altLang="en-US"/>
              <a:t>Add coders and testers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ratios stay the same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but will reach the thresholds faster for the same sized effort</a:t>
            </a:r>
          </a:p>
        </p:txBody>
      </p:sp>
    </p:spTree>
    <p:extLst>
      <p:ext uri="{BB962C8B-B14F-4D97-AF65-F5344CB8AC3E}">
        <p14:creationId xmlns:p14="http://schemas.microsoft.com/office/powerpoint/2010/main" val="2895952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technical deb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164" y="926863"/>
            <a:ext cx="3867671" cy="281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Debt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4051482"/>
            <a:ext cx="6172200" cy="628651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>
                <a:solidFill>
                  <a:srgbClr val="116590"/>
                </a:solidFill>
              </a:rPr>
              <a:t>80% of Americans carry financial debt, </a:t>
            </a:r>
          </a:p>
          <a:p>
            <a:pPr algn="ctr"/>
            <a:r>
              <a:rPr lang="en-US" dirty="0">
                <a:solidFill>
                  <a:srgbClr val="116590"/>
                </a:solidFill>
              </a:rPr>
              <a:t>100% of technical projects have technical debt</a:t>
            </a:r>
          </a:p>
        </p:txBody>
      </p:sp>
    </p:spTree>
    <p:extLst>
      <p:ext uri="{BB962C8B-B14F-4D97-AF65-F5344CB8AC3E}">
        <p14:creationId xmlns:p14="http://schemas.microsoft.com/office/powerpoint/2010/main" val="1847522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mage result for interest compound comparis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11" y="2190614"/>
            <a:ext cx="4424349" cy="2778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Debt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197" y="1268015"/>
            <a:ext cx="4167614" cy="2850073"/>
          </a:xfrm>
        </p:spPr>
        <p:txBody>
          <a:bodyPr>
            <a:normAutofit/>
          </a:bodyPr>
          <a:lstStyle/>
          <a:p>
            <a:pPr lvl="1"/>
            <a:r>
              <a:rPr lang="en-US" sz="1600" dirty="0"/>
              <a:t>What is debt (in a financial sense)?</a:t>
            </a:r>
          </a:p>
          <a:p>
            <a:pPr lvl="2"/>
            <a:r>
              <a:rPr lang="en-US" sz="1400" dirty="0"/>
              <a:t>Principal, interest, payments, compounding</a:t>
            </a:r>
          </a:p>
          <a:p>
            <a:pPr lvl="1"/>
            <a:r>
              <a:rPr lang="en-US" sz="1600" dirty="0"/>
              <a:t>What’s the basic idea of “technical debt”?</a:t>
            </a:r>
          </a:p>
          <a:p>
            <a:pPr lvl="2"/>
            <a:r>
              <a:rPr lang="en-US" sz="1400" dirty="0"/>
              <a:t>Additional effort required to “fix” poor designs</a:t>
            </a:r>
          </a:p>
          <a:p>
            <a:pPr lvl="3"/>
            <a:r>
              <a:rPr lang="en-US" sz="1000" dirty="0"/>
              <a:t>Refactoring time</a:t>
            </a:r>
          </a:p>
          <a:p>
            <a:pPr lvl="1"/>
            <a:r>
              <a:rPr lang="en-US" sz="1600" dirty="0"/>
              <a:t>Kicking the can down the road…</a:t>
            </a:r>
          </a:p>
        </p:txBody>
      </p:sp>
    </p:spTree>
    <p:extLst>
      <p:ext uri="{BB962C8B-B14F-4D97-AF65-F5344CB8AC3E}">
        <p14:creationId xmlns:p14="http://schemas.microsoft.com/office/powerpoint/2010/main" val="34506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Debt Metaphor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would technical debt look like in a building project?</a:t>
            </a:r>
          </a:p>
          <a:p>
            <a:pPr lvl="1"/>
            <a:r>
              <a:rPr lang="en-US" dirty="0"/>
              <a:t>When a new commercial building is built?</a:t>
            </a:r>
          </a:p>
          <a:p>
            <a:pPr lvl="2"/>
            <a:r>
              <a:rPr lang="en-US" dirty="0"/>
              <a:t>What are the phases of the project?</a:t>
            </a:r>
          </a:p>
          <a:p>
            <a:pPr lvl="2"/>
            <a:r>
              <a:rPr lang="en-US" dirty="0"/>
              <a:t>How could debt be accumulated?</a:t>
            </a:r>
          </a:p>
          <a:p>
            <a:pPr lvl="2"/>
            <a:r>
              <a:rPr lang="en-US" dirty="0"/>
              <a:t>How is debt paid back?</a:t>
            </a:r>
          </a:p>
          <a:p>
            <a:pPr lvl="2"/>
            <a:r>
              <a:rPr lang="en-US" dirty="0"/>
              <a:t>How does accumulated debt affect the project?</a:t>
            </a:r>
          </a:p>
        </p:txBody>
      </p:sp>
      <p:pic>
        <p:nvPicPr>
          <p:cNvPr id="1026" name="Picture 2" descr="Image result for construction msoe">
            <a:extLst>
              <a:ext uri="{FF2B5EF4-FFF2-40B4-BE49-F238E27FC236}">
                <a16:creationId xmlns:a16="http://schemas.microsoft.com/office/drawing/2014/main" id="{76435BE9-E5AF-4425-822A-D75202DB1E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699" y="2861612"/>
            <a:ext cx="3539122" cy="1994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0852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Kinds of Technical Debt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1480" y="1268016"/>
            <a:ext cx="2743200" cy="2971801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/>
              <a:t>Unfit (bad) design</a:t>
            </a:r>
          </a:p>
          <a:p>
            <a:pPr lvl="1"/>
            <a:r>
              <a:rPr lang="en-US" dirty="0"/>
              <a:t>Defects</a:t>
            </a:r>
          </a:p>
          <a:p>
            <a:pPr lvl="1"/>
            <a:r>
              <a:rPr lang="en-US" dirty="0"/>
              <a:t>Insufficient test coverage</a:t>
            </a:r>
          </a:p>
          <a:p>
            <a:pPr lvl="1"/>
            <a:r>
              <a:rPr lang="en-US" dirty="0"/>
              <a:t>Excessive manual testing</a:t>
            </a:r>
          </a:p>
          <a:p>
            <a:pPr lvl="1"/>
            <a:r>
              <a:rPr lang="en-US" dirty="0"/>
              <a:t>Poor integration and release management</a:t>
            </a:r>
          </a:p>
          <a:p>
            <a:pPr lvl="1"/>
            <a:r>
              <a:rPr lang="en-US" dirty="0"/>
              <a:t>Lack of platform experience</a:t>
            </a:r>
          </a:p>
          <a:p>
            <a:pPr lvl="1"/>
            <a:r>
              <a:rPr lang="en-US" dirty="0"/>
              <a:t>Other kinds?</a:t>
            </a:r>
          </a:p>
        </p:txBody>
      </p:sp>
      <p:pic>
        <p:nvPicPr>
          <p:cNvPr id="6" name="Picture 2" descr="Image result for technical deb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6459" y="1320206"/>
            <a:ext cx="4368891" cy="3276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4967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blog.crisp.se/wp-content/uploads/2013/10/Screen-Shot-2013-10-11-at-17.28.07-300x2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5522" y="1893361"/>
            <a:ext cx="4581231" cy="3054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Debt 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971551"/>
            <a:ext cx="3486150" cy="800100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en-US" dirty="0"/>
              <a:t>Is old or new debt “better” to carry?</a:t>
            </a:r>
          </a:p>
          <a:p>
            <a:pPr lvl="2"/>
            <a:r>
              <a:rPr lang="en-US" dirty="0"/>
              <a:t>Why?</a:t>
            </a:r>
          </a:p>
          <a:p>
            <a:pPr lvl="1"/>
            <a:r>
              <a:rPr lang="en-US" dirty="0"/>
              <a:t>“A fresh mess is easier to clean”</a:t>
            </a:r>
          </a:p>
        </p:txBody>
      </p:sp>
    </p:spTree>
    <p:extLst>
      <p:ext uri="{BB962C8B-B14F-4D97-AF65-F5344CB8AC3E}">
        <p14:creationId xmlns:p14="http://schemas.microsoft.com/office/powerpoint/2010/main" val="1217600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blog.crisp.se/wp-content/uploads/2013/10/Screen-Shot-2013-10-07-at-13.13.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7740" y="1268016"/>
            <a:ext cx="5131308" cy="268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T. Debt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382" y="2891166"/>
            <a:ext cx="3200400" cy="12573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How do the following types differ?</a:t>
            </a:r>
          </a:p>
          <a:p>
            <a:pPr lvl="1"/>
            <a:r>
              <a:rPr lang="en-US" dirty="0"/>
              <a:t>Naive technical debt</a:t>
            </a:r>
          </a:p>
          <a:p>
            <a:pPr lvl="1"/>
            <a:r>
              <a:rPr lang="en-US" dirty="0"/>
              <a:t>Unavoidable technical debt</a:t>
            </a:r>
          </a:p>
          <a:p>
            <a:pPr lvl="1"/>
            <a:r>
              <a:rPr lang="en-US" dirty="0"/>
              <a:t>Strategic technical debt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96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254794"/>
            <a:ext cx="7886700" cy="994172"/>
          </a:xfrm>
        </p:spPr>
        <p:txBody>
          <a:bodyPr/>
          <a:lstStyle/>
          <a:p>
            <a:r>
              <a:rPr lang="en-US" dirty="0"/>
              <a:t>Bugs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6022" y="1503760"/>
            <a:ext cx="7886700" cy="3263504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What is a bug?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    The original software </a:t>
            </a:r>
            <a:r>
              <a:rPr lang="ja-JP" altLang="en-US" dirty="0">
                <a:ea typeface="ＭＳ Ｐゴシック" panose="020B0600070205080204" pitchFamily="34" charset="-128"/>
              </a:rPr>
              <a:t>“</a:t>
            </a:r>
            <a:r>
              <a:rPr lang="en-US" altLang="ja-JP" dirty="0">
                <a:ea typeface="ＭＳ Ｐゴシック" panose="020B0600070205080204" pitchFamily="34" charset="-128"/>
              </a:rPr>
              <a:t>bug</a:t>
            </a:r>
            <a:r>
              <a:rPr lang="ja-JP" altLang="en-US" dirty="0">
                <a:ea typeface="ＭＳ Ｐゴシック" panose="020B0600070205080204" pitchFamily="34" charset="-128"/>
              </a:rPr>
              <a:t>”</a:t>
            </a:r>
            <a:r>
              <a:rPr lang="en-US" altLang="ja-JP" dirty="0">
                <a:ea typeface="ＭＳ Ｐゴシック" panose="020B0600070205080204" pitchFamily="34" charset="-128"/>
              </a:rPr>
              <a:t> was supposedly a moth that flew into a relay and shorted out a connection in a Mark II computer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    1946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Why call it a defect?</a:t>
            </a:r>
          </a:p>
          <a:p>
            <a:pPr marL="800100" lvl="1" indent="-457200"/>
            <a:r>
              <a:rPr lang="en-US" dirty="0"/>
              <a:t>The implication of a bug is that it accidently incorporated itself</a:t>
            </a:r>
          </a:p>
          <a:p>
            <a:pPr marL="1143000" lvl="2" indent="-457200"/>
            <a:r>
              <a:rPr lang="en-US" dirty="0"/>
              <a:t>Is this ever the case?</a:t>
            </a:r>
          </a:p>
          <a:p>
            <a:pPr marL="800100" lvl="1" indent="-457200"/>
            <a:r>
              <a:rPr lang="en-US" dirty="0"/>
              <a:t>Defect is a better term</a:t>
            </a:r>
          </a:p>
          <a:p>
            <a:pPr marL="457200" indent="-457200"/>
            <a:r>
              <a:rPr lang="en-US" dirty="0"/>
              <a:t>How do you discover defects in your code? </a:t>
            </a:r>
          </a:p>
        </p:txBody>
      </p:sp>
      <p:pic>
        <p:nvPicPr>
          <p:cNvPr id="1026" name="Picture 2" descr="Image result for original bug mot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49" y="0"/>
            <a:ext cx="5019675" cy="1768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8286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B9F31-7F16-4041-A789-49CD47CB8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Tracking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DB97B-B03A-4B88-99BD-3FCA6A0AF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Issue tracking is built into </a:t>
            </a:r>
            <a:r>
              <a:rPr lang="en-US" dirty="0" err="1"/>
              <a:t>Github</a:t>
            </a:r>
            <a:endParaRPr lang="en-US" dirty="0"/>
          </a:p>
          <a:p>
            <a:r>
              <a:rPr lang="en-US" dirty="0"/>
              <a:t>Demo!</a:t>
            </a:r>
          </a:p>
        </p:txBody>
      </p:sp>
    </p:spTree>
    <p:extLst>
      <p:ext uri="{BB962C8B-B14F-4D97-AF65-F5344CB8AC3E}">
        <p14:creationId xmlns:p14="http://schemas.microsoft.com/office/powerpoint/2010/main" val="239897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Defect Tracking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1400" dirty="0"/>
              <a:t>Keeping track of all the defects that have been discovered</a:t>
            </a:r>
          </a:p>
          <a:p>
            <a:pPr>
              <a:lnSpc>
                <a:spcPct val="90000"/>
              </a:lnSpc>
            </a:pPr>
            <a:r>
              <a:rPr lang="en-US" altLang="en-US" sz="1400" dirty="0"/>
              <a:t>Keeping track of all the steps required to validate, correct, and take preventative action for a defect</a:t>
            </a:r>
          </a:p>
          <a:p>
            <a:pPr>
              <a:lnSpc>
                <a:spcPct val="90000"/>
              </a:lnSpc>
            </a:pPr>
            <a:r>
              <a:rPr lang="en-US" altLang="en-US" sz="1400" dirty="0"/>
              <a:t>Necessary</a:t>
            </a:r>
          </a:p>
          <a:p>
            <a:pPr lvl="1">
              <a:lnSpc>
                <a:spcPct val="90000"/>
              </a:lnSpc>
            </a:pPr>
            <a:r>
              <a:rPr lang="en-US" altLang="en-US" sz="1200" dirty="0"/>
              <a:t>to not lose any reported defects</a:t>
            </a:r>
          </a:p>
          <a:p>
            <a:pPr lvl="1">
              <a:lnSpc>
                <a:spcPct val="90000"/>
              </a:lnSpc>
            </a:pPr>
            <a:r>
              <a:rPr lang="en-US" altLang="en-US" sz="1200" dirty="0"/>
              <a:t>to co-ordinate defect resolution</a:t>
            </a:r>
          </a:p>
          <a:p>
            <a:pPr lvl="1">
              <a:lnSpc>
                <a:spcPct val="90000"/>
              </a:lnSpc>
            </a:pPr>
            <a:r>
              <a:rPr lang="en-US" altLang="en-US" sz="1200" dirty="0"/>
              <a:t>to ensure coders don’t work on non-defects</a:t>
            </a:r>
          </a:p>
          <a:p>
            <a:pPr lvl="2">
              <a:lnSpc>
                <a:spcPct val="90000"/>
              </a:lnSpc>
            </a:pPr>
            <a:r>
              <a:rPr lang="en-US" altLang="en-US" sz="1000" dirty="0"/>
              <a:t>Features masquerading as defects</a:t>
            </a:r>
          </a:p>
          <a:p>
            <a:pPr lvl="2">
              <a:lnSpc>
                <a:spcPct val="90000"/>
              </a:lnSpc>
            </a:pPr>
            <a:r>
              <a:rPr lang="en-US" altLang="en-US" sz="1000" dirty="0"/>
              <a:t>Wasting time fixing something that isn’t broken</a:t>
            </a:r>
          </a:p>
          <a:p>
            <a:pPr lvl="2">
              <a:lnSpc>
                <a:spcPct val="90000"/>
              </a:lnSpc>
            </a:pPr>
            <a:r>
              <a:rPr lang="en-US" altLang="en-US" sz="1000" dirty="0"/>
              <a:t>Wasting time chasing down a badly reported defect</a:t>
            </a:r>
          </a:p>
          <a:p>
            <a:pPr lvl="1">
              <a:lnSpc>
                <a:spcPct val="90000"/>
              </a:lnSpc>
            </a:pPr>
            <a:r>
              <a:rPr lang="en-US" altLang="en-US" sz="1200" dirty="0"/>
              <a:t>to control defect correction activity</a:t>
            </a:r>
          </a:p>
          <a:p>
            <a:pPr lvl="2">
              <a:lnSpc>
                <a:spcPct val="90000"/>
              </a:lnSpc>
            </a:pPr>
            <a:r>
              <a:rPr lang="en-US" altLang="en-US" sz="1000" dirty="0"/>
              <a:t>ensure the right defects are being worked on</a:t>
            </a:r>
          </a:p>
          <a:p>
            <a:pPr>
              <a:lnSpc>
                <a:spcPct val="90000"/>
              </a:lnSpc>
            </a:pPr>
            <a:r>
              <a:rPr lang="en-US" altLang="en-US" sz="1400" dirty="0"/>
              <a:t>In practice:</a:t>
            </a:r>
          </a:p>
          <a:p>
            <a:pPr lvl="1">
              <a:lnSpc>
                <a:spcPct val="90000"/>
              </a:lnSpc>
            </a:pPr>
            <a:r>
              <a:rPr lang="en-US" altLang="en-US" sz="1200" dirty="0"/>
              <a:t>A database of defect records</a:t>
            </a:r>
          </a:p>
          <a:p>
            <a:pPr lvl="1">
              <a:lnSpc>
                <a:spcPct val="90000"/>
              </a:lnSpc>
            </a:pPr>
            <a:r>
              <a:rPr lang="en-US" altLang="en-US" sz="1200" dirty="0"/>
              <a:t>A workflow driven by the </a:t>
            </a:r>
            <a:r>
              <a:rPr lang="en-US" altLang="en-US" sz="1200" b="1" u="sng" dirty="0"/>
              <a:t>state</a:t>
            </a:r>
            <a:r>
              <a:rPr lang="en-US" altLang="en-US" sz="1200" dirty="0"/>
              <a:t> and </a:t>
            </a:r>
            <a:r>
              <a:rPr lang="en-US" altLang="en-US" sz="1200" b="1" u="sng" dirty="0"/>
              <a:t>owner</a:t>
            </a:r>
            <a:r>
              <a:rPr lang="en-US" altLang="en-US" sz="1200" dirty="0"/>
              <a:t> fields.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56791" y="4749850"/>
            <a:ext cx="548699" cy="393524"/>
          </a:xfrm>
        </p:spPr>
        <p:txBody>
          <a:bodyPr/>
          <a:lstStyle/>
          <a:p>
            <a:fld id="{DEA764EB-8432-4DC0-AC5D-BE888666252A}" type="slidenum">
              <a:rPr lang="en-US" altLang="en-US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1863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985E-23D6-4890-BD33-64F38A99F75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Defect Information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/>
              <a:t>Where Found</a:t>
            </a:r>
          </a:p>
          <a:p>
            <a:pPr lvl="1"/>
            <a:r>
              <a:rPr lang="en-US" altLang="en-US"/>
              <a:t>product, release, version, hardware, os, drivers, general area</a:t>
            </a:r>
          </a:p>
          <a:p>
            <a:r>
              <a:rPr lang="en-US" altLang="en-US"/>
              <a:t>Who Found It</a:t>
            </a:r>
          </a:p>
          <a:p>
            <a:pPr lvl="1"/>
            <a:r>
              <a:rPr lang="en-US" altLang="en-US"/>
              <a:t>customer, internal, when</a:t>
            </a:r>
          </a:p>
          <a:p>
            <a:r>
              <a:rPr lang="en-US" altLang="en-US"/>
              <a:t>Description of the Defect</a:t>
            </a:r>
          </a:p>
          <a:p>
            <a:pPr lvl="1"/>
            <a:r>
              <a:rPr lang="en-US" altLang="en-US"/>
              <a:t>summary, description, how to reproduce, associated data</a:t>
            </a:r>
          </a:p>
          <a:p>
            <a:pPr lvl="1"/>
            <a:r>
              <a:rPr lang="en-US" altLang="en-US"/>
              <a:t>links to related defects or features</a:t>
            </a:r>
          </a:p>
          <a:p>
            <a:r>
              <a:rPr lang="en-US" altLang="en-US"/>
              <a:t>Triage</a:t>
            </a:r>
          </a:p>
          <a:p>
            <a:pPr lvl="1"/>
            <a:r>
              <a:rPr lang="en-US" altLang="en-US"/>
              <a:t>severity, likelihood </a:t>
            </a:r>
            <a:r>
              <a:rPr lang="en-US" altLang="en-US">
                <a:cs typeface="Arial" panose="020B0604020202020204" pitchFamily="34" charset="0"/>
              </a:rPr>
              <a:t>→ priority</a:t>
            </a:r>
          </a:p>
          <a:p>
            <a:r>
              <a:rPr lang="en-US" altLang="en-US">
                <a:cs typeface="Arial" panose="020B0604020202020204" pitchFamily="34" charset="0"/>
              </a:rPr>
              <a:t>Audit Trail</a:t>
            </a:r>
          </a:p>
          <a:p>
            <a:pPr lvl="1"/>
            <a:r>
              <a:rPr lang="en-US" altLang="en-US">
                <a:cs typeface="Arial" panose="020B0604020202020204" pitchFamily="34" charset="0"/>
              </a:rPr>
              <a:t>all changes to the defect data, by whom, when</a:t>
            </a:r>
          </a:p>
          <a:p>
            <a:r>
              <a:rPr lang="en-US" altLang="en-US">
                <a:cs typeface="Arial" panose="020B0604020202020204" pitchFamily="34" charset="0"/>
              </a:rPr>
              <a:t>State</a:t>
            </a:r>
          </a:p>
          <a:p>
            <a:pPr lvl="1"/>
            <a:r>
              <a:rPr lang="en-US" altLang="en-US">
                <a:cs typeface="Arial" panose="020B0604020202020204" pitchFamily="34" charset="0"/>
              </a:rPr>
              <a:t>state, owner</a:t>
            </a:r>
          </a:p>
        </p:txBody>
      </p:sp>
    </p:spTree>
    <p:extLst>
      <p:ext uri="{BB962C8B-B14F-4D97-AF65-F5344CB8AC3E}">
        <p14:creationId xmlns:p14="http://schemas.microsoft.com/office/powerpoint/2010/main" val="947888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4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15648-640C-4822-B320-57D55B93CFF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Priority Matrix</a:t>
            </a:r>
          </a:p>
        </p:txBody>
      </p:sp>
      <p:graphicFrame>
        <p:nvGraphicFramePr>
          <p:cNvPr id="207045" name="Group 1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435605"/>
              </p:ext>
            </p:extLst>
          </p:nvPr>
        </p:nvGraphicFramePr>
        <p:xfrm>
          <a:off x="1871663" y="272654"/>
          <a:ext cx="4572000" cy="2702719"/>
        </p:xfrm>
        <a:graphic>
          <a:graphicData uri="http://schemas.openxmlformats.org/drawingml/2006/table">
            <a:tbl>
              <a:tblPr/>
              <a:tblGrid>
                <a:gridCol w="833437">
                  <a:extLst>
                    <a:ext uri="{9D8B030D-6E8A-4147-A177-3AD203B41FA5}">
                      <a16:colId xmlns:a16="http://schemas.microsoft.com/office/drawing/2014/main" val="1399966036"/>
                    </a:ext>
                  </a:extLst>
                </a:gridCol>
                <a:gridCol w="995363">
                  <a:extLst>
                    <a:ext uri="{9D8B030D-6E8A-4147-A177-3AD203B41FA5}">
                      <a16:colId xmlns:a16="http://schemas.microsoft.com/office/drawing/2014/main" val="18337517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10042176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09138017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86912967"/>
                    </a:ext>
                  </a:extLst>
                </a:gridCol>
              </a:tblGrid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Likelihood</a:t>
                      </a: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248045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Priority</a:t>
                      </a:r>
                    </a:p>
                  </a:txBody>
                  <a:tcPr marL="68580" marR="68580" marT="34290" marB="3429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Low</a:t>
                      </a: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Medium</a:t>
                      </a: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High</a:t>
                      </a: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0427624"/>
                  </a:ext>
                </a:extLst>
              </a:tr>
              <a:tr h="485775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Severity</a:t>
                      </a:r>
                    </a:p>
                  </a:txBody>
                  <a:tcPr marL="67500" marR="67500" marT="35100" marB="35100" vert="eaVert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Crash, bad data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593647"/>
                  </a:ext>
                </a:extLst>
              </a:tr>
              <a:tr h="4800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Work around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0116022"/>
                  </a:ext>
                </a:extLst>
              </a:tr>
              <a:tr h="4929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Cosmetic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234232"/>
                  </a:ext>
                </a:extLst>
              </a:tr>
            </a:tbl>
          </a:graphicData>
        </a:graphic>
      </p:graphicFrame>
      <p:sp>
        <p:nvSpPr>
          <p:cNvPr id="207031" name="Rectangle 183"/>
          <p:cNvSpPr>
            <a:spLocks noGrp="1" noChangeArrowheads="1"/>
          </p:cNvSpPr>
          <p:nvPr>
            <p:ph type="body" idx="1"/>
          </p:nvPr>
        </p:nvSpPr>
        <p:spPr>
          <a:xfrm>
            <a:off x="1494235" y="3003948"/>
            <a:ext cx="6155531" cy="1835944"/>
          </a:xfrm>
          <a:noFill/>
          <a:ln/>
        </p:spPr>
        <p:txBody>
          <a:bodyPr>
            <a:normAutofit fontScale="92500" lnSpcReduction="20000"/>
          </a:bodyPr>
          <a:lstStyle/>
          <a:p>
            <a:r>
              <a:rPr lang="en-US" altLang="en-US"/>
              <a:t>Submitter of defect chooses severity and likelihood</a:t>
            </a:r>
          </a:p>
          <a:p>
            <a:pPr lvl="1"/>
            <a:r>
              <a:rPr lang="en-US" altLang="en-US"/>
              <a:t>May later correct if determined to be an exaggeration or in error</a:t>
            </a:r>
          </a:p>
          <a:p>
            <a:r>
              <a:rPr lang="en-US" altLang="en-US"/>
              <a:t>System assigns a priority according to the priority matrix</a:t>
            </a:r>
          </a:p>
          <a:p>
            <a:r>
              <a:rPr lang="en-US" altLang="en-US"/>
              <a:t>Humans may change the priority using their judgment</a:t>
            </a:r>
          </a:p>
          <a:p>
            <a:pPr lvl="1"/>
            <a:r>
              <a:rPr lang="en-US" altLang="en-US"/>
              <a:t>No need to stick to “the matrix”, which is after all too simple to account for every contingency</a:t>
            </a:r>
          </a:p>
        </p:txBody>
      </p:sp>
    </p:spTree>
    <p:extLst>
      <p:ext uri="{BB962C8B-B14F-4D97-AF65-F5344CB8AC3E}">
        <p14:creationId xmlns:p14="http://schemas.microsoft.com/office/powerpoint/2010/main" val="2671232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CD6F-1A5C-4521-A480-9323580E19CA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Defect Workflow</a:t>
            </a:r>
          </a:p>
        </p:txBody>
      </p:sp>
      <p:sp>
        <p:nvSpPr>
          <p:cNvPr id="192533" name="Rectangle 21"/>
          <p:cNvSpPr>
            <a:spLocks noChangeArrowheads="1"/>
          </p:cNvSpPr>
          <p:nvPr/>
        </p:nvSpPr>
        <p:spPr bwMode="auto">
          <a:xfrm>
            <a:off x="3574257" y="189902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192531" name="Line 19"/>
          <p:cNvSpPr>
            <a:spLocks noChangeShapeType="1"/>
          </p:cNvSpPr>
          <p:nvPr/>
        </p:nvSpPr>
        <p:spPr bwMode="auto">
          <a:xfrm>
            <a:off x="2101454" y="2339579"/>
            <a:ext cx="1610915" cy="35837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92530" name="Line 18"/>
          <p:cNvSpPr>
            <a:spLocks noChangeShapeType="1"/>
          </p:cNvSpPr>
          <p:nvPr/>
        </p:nvSpPr>
        <p:spPr bwMode="auto">
          <a:xfrm flipV="1">
            <a:off x="2101453" y="1445419"/>
            <a:ext cx="536972" cy="89416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92529" name="Line 17"/>
          <p:cNvSpPr>
            <a:spLocks noChangeShapeType="1"/>
          </p:cNvSpPr>
          <p:nvPr/>
        </p:nvSpPr>
        <p:spPr bwMode="auto">
          <a:xfrm flipV="1">
            <a:off x="2996804" y="908448"/>
            <a:ext cx="1073944" cy="17859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92528" name="Line 16"/>
          <p:cNvSpPr>
            <a:spLocks noChangeShapeType="1"/>
          </p:cNvSpPr>
          <p:nvPr/>
        </p:nvSpPr>
        <p:spPr bwMode="auto">
          <a:xfrm>
            <a:off x="5860256" y="1445419"/>
            <a:ext cx="715566" cy="53697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92527" name="Line 15"/>
          <p:cNvSpPr>
            <a:spLocks noChangeShapeType="1"/>
          </p:cNvSpPr>
          <p:nvPr/>
        </p:nvSpPr>
        <p:spPr bwMode="auto">
          <a:xfrm flipV="1">
            <a:off x="4249341" y="2339578"/>
            <a:ext cx="2147888" cy="53697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92526" name="Oval 14"/>
          <p:cNvSpPr>
            <a:spLocks noChangeArrowheads="1"/>
          </p:cNvSpPr>
          <p:nvPr/>
        </p:nvSpPr>
        <p:spPr bwMode="auto">
          <a:xfrm>
            <a:off x="1564481" y="1982391"/>
            <a:ext cx="895350" cy="536972"/>
          </a:xfrm>
          <a:prstGeom prst="ellipse">
            <a:avLst/>
          </a:prstGeom>
          <a:solidFill>
            <a:srgbClr val="FF99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pPr algn="ctr"/>
            <a:r>
              <a:rPr lang="en-US" altLang="en-US" sz="1050" b="1">
                <a:cs typeface="Times New Roman" panose="02020603050405020304" pitchFamily="18" charset="0"/>
              </a:rPr>
              <a:t>New</a:t>
            </a:r>
            <a:endParaRPr lang="en-US" altLang="en-US" sz="2100"/>
          </a:p>
        </p:txBody>
      </p:sp>
      <p:sp>
        <p:nvSpPr>
          <p:cNvPr id="192524" name="Oval 12"/>
          <p:cNvSpPr>
            <a:spLocks noChangeArrowheads="1"/>
          </p:cNvSpPr>
          <p:nvPr/>
        </p:nvSpPr>
        <p:spPr bwMode="auto">
          <a:xfrm>
            <a:off x="5501879" y="1087041"/>
            <a:ext cx="895350" cy="536972"/>
          </a:xfrm>
          <a:prstGeom prst="ellipse">
            <a:avLst/>
          </a:prstGeom>
          <a:solidFill>
            <a:srgbClr val="FF99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pPr algn="ctr"/>
            <a:r>
              <a:rPr lang="en-US" altLang="en-US" sz="1050" b="1">
                <a:cs typeface="Times New Roman" panose="02020603050405020304" pitchFamily="18" charset="0"/>
              </a:rPr>
              <a:t>Fixed</a:t>
            </a:r>
            <a:endParaRPr lang="en-US" altLang="en-US" sz="2100"/>
          </a:p>
        </p:txBody>
      </p:sp>
      <p:sp>
        <p:nvSpPr>
          <p:cNvPr id="192523" name="Oval 11"/>
          <p:cNvSpPr>
            <a:spLocks noChangeArrowheads="1"/>
          </p:cNvSpPr>
          <p:nvPr/>
        </p:nvSpPr>
        <p:spPr bwMode="auto">
          <a:xfrm>
            <a:off x="6397229" y="1930003"/>
            <a:ext cx="894159" cy="536972"/>
          </a:xfrm>
          <a:prstGeom prst="ellipse">
            <a:avLst/>
          </a:prstGeom>
          <a:solidFill>
            <a:srgbClr val="FF99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pPr algn="ctr"/>
            <a:r>
              <a:rPr lang="en-US" altLang="en-US" sz="1050" b="1">
                <a:cs typeface="Times New Roman" panose="02020603050405020304" pitchFamily="18" charset="0"/>
              </a:rPr>
              <a:t>Closed</a:t>
            </a:r>
            <a:endParaRPr lang="en-US" altLang="en-US" sz="2100"/>
          </a:p>
        </p:txBody>
      </p:sp>
      <p:sp>
        <p:nvSpPr>
          <p:cNvPr id="192521" name="Freeform 9"/>
          <p:cNvSpPr>
            <a:spLocks/>
          </p:cNvSpPr>
          <p:nvPr/>
        </p:nvSpPr>
        <p:spPr bwMode="auto">
          <a:xfrm>
            <a:off x="4607719" y="847725"/>
            <a:ext cx="1037035" cy="267891"/>
          </a:xfrm>
          <a:custGeom>
            <a:avLst/>
            <a:gdLst>
              <a:gd name="T0" fmla="*/ 0 w 1044"/>
              <a:gd name="T1" fmla="*/ 61 h 270"/>
              <a:gd name="T2" fmla="*/ 651 w 1044"/>
              <a:gd name="T3" fmla="*/ 35 h 270"/>
              <a:gd name="T4" fmla="*/ 1044 w 1044"/>
              <a:gd name="T5" fmla="*/ 27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4" h="270">
                <a:moveTo>
                  <a:pt x="0" y="61"/>
                </a:moveTo>
                <a:cubicBezTo>
                  <a:pt x="108" y="57"/>
                  <a:pt x="477" y="0"/>
                  <a:pt x="651" y="35"/>
                </a:cubicBezTo>
                <a:cubicBezTo>
                  <a:pt x="825" y="70"/>
                  <a:pt x="962" y="221"/>
                  <a:pt x="1044" y="27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92520" name="Freeform 8"/>
          <p:cNvSpPr>
            <a:spLocks/>
          </p:cNvSpPr>
          <p:nvPr/>
        </p:nvSpPr>
        <p:spPr bwMode="auto">
          <a:xfrm>
            <a:off x="4681538" y="1129904"/>
            <a:ext cx="820341" cy="315515"/>
          </a:xfrm>
          <a:custGeom>
            <a:avLst/>
            <a:gdLst>
              <a:gd name="T0" fmla="*/ 0 w 825"/>
              <a:gd name="T1" fmla="*/ 0 h 317"/>
              <a:gd name="T2" fmla="*/ 353 w 825"/>
              <a:gd name="T3" fmla="*/ 261 h 317"/>
              <a:gd name="T4" fmla="*/ 825 w 825"/>
              <a:gd name="T5" fmla="*/ 317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25" h="317">
                <a:moveTo>
                  <a:pt x="0" y="0"/>
                </a:moveTo>
                <a:cubicBezTo>
                  <a:pt x="59" y="44"/>
                  <a:pt x="216" y="208"/>
                  <a:pt x="353" y="261"/>
                </a:cubicBezTo>
                <a:cubicBezTo>
                  <a:pt x="490" y="314"/>
                  <a:pt x="727" y="305"/>
                  <a:pt x="825" y="317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92519" name="Oval 7"/>
          <p:cNvSpPr>
            <a:spLocks noChangeArrowheads="1"/>
          </p:cNvSpPr>
          <p:nvPr/>
        </p:nvSpPr>
        <p:spPr bwMode="auto">
          <a:xfrm>
            <a:off x="4070747" y="627460"/>
            <a:ext cx="894159" cy="536972"/>
          </a:xfrm>
          <a:prstGeom prst="ellipse">
            <a:avLst/>
          </a:prstGeom>
          <a:solidFill>
            <a:srgbClr val="FF99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pPr algn="ctr"/>
            <a:r>
              <a:rPr lang="en-US" altLang="en-US" sz="1050" b="1">
                <a:cs typeface="Times New Roman" panose="02020603050405020304" pitchFamily="18" charset="0"/>
              </a:rPr>
              <a:t>WIP</a:t>
            </a:r>
            <a:endParaRPr lang="en-US" altLang="en-US" sz="2100"/>
          </a:p>
        </p:txBody>
      </p:sp>
      <p:sp>
        <p:nvSpPr>
          <p:cNvPr id="192518" name="Freeform 6"/>
          <p:cNvSpPr>
            <a:spLocks/>
          </p:cNvSpPr>
          <p:nvPr/>
        </p:nvSpPr>
        <p:spPr bwMode="auto">
          <a:xfrm>
            <a:off x="3263504" y="1325166"/>
            <a:ext cx="1001315" cy="1379934"/>
          </a:xfrm>
          <a:custGeom>
            <a:avLst/>
            <a:gdLst>
              <a:gd name="T0" fmla="*/ 1008 w 1008"/>
              <a:gd name="T1" fmla="*/ 1388 h 1388"/>
              <a:gd name="T2" fmla="*/ 632 w 1008"/>
              <a:gd name="T3" fmla="*/ 661 h 1388"/>
              <a:gd name="T4" fmla="*/ 0 w 1008"/>
              <a:gd name="T5" fmla="*/ 0 h 13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1388">
                <a:moveTo>
                  <a:pt x="1008" y="1388"/>
                </a:moveTo>
                <a:cubicBezTo>
                  <a:pt x="943" y="1265"/>
                  <a:pt x="800" y="892"/>
                  <a:pt x="632" y="661"/>
                </a:cubicBezTo>
                <a:cubicBezTo>
                  <a:pt x="464" y="430"/>
                  <a:pt x="132" y="138"/>
                  <a:pt x="0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92517" name="Oval 5"/>
          <p:cNvSpPr>
            <a:spLocks noChangeArrowheads="1"/>
          </p:cNvSpPr>
          <p:nvPr/>
        </p:nvSpPr>
        <p:spPr bwMode="auto">
          <a:xfrm>
            <a:off x="3712369" y="2519363"/>
            <a:ext cx="1252538" cy="536972"/>
          </a:xfrm>
          <a:prstGeom prst="ellipse">
            <a:avLst/>
          </a:prstGeom>
          <a:solidFill>
            <a:srgbClr val="FF99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pPr algn="ctr"/>
            <a:r>
              <a:rPr lang="en-US" altLang="en-US" sz="1050" b="1">
                <a:cs typeface="Times New Roman" panose="02020603050405020304" pitchFamily="18" charset="0"/>
              </a:rPr>
              <a:t>Disputed</a:t>
            </a:r>
            <a:endParaRPr lang="en-US" altLang="en-US" sz="2100"/>
          </a:p>
        </p:txBody>
      </p:sp>
      <p:sp>
        <p:nvSpPr>
          <p:cNvPr id="192542" name="Line 30"/>
          <p:cNvSpPr>
            <a:spLocks noChangeShapeType="1"/>
          </p:cNvSpPr>
          <p:nvPr/>
        </p:nvSpPr>
        <p:spPr bwMode="auto">
          <a:xfrm flipH="1" flipV="1">
            <a:off x="2087166" y="2518172"/>
            <a:ext cx="378619" cy="5941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92546" name="Oval 34"/>
          <p:cNvSpPr>
            <a:spLocks noChangeArrowheads="1"/>
          </p:cNvSpPr>
          <p:nvPr/>
        </p:nvSpPr>
        <p:spPr bwMode="auto">
          <a:xfrm>
            <a:off x="3545681" y="3489722"/>
            <a:ext cx="1025129" cy="59412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350"/>
              <a:t>issue</a:t>
            </a:r>
          </a:p>
        </p:txBody>
      </p:sp>
      <p:grpSp>
        <p:nvGrpSpPr>
          <p:cNvPr id="192548" name="Group 36"/>
          <p:cNvGrpSpPr>
            <a:grpSpLocks/>
          </p:cNvGrpSpPr>
          <p:nvPr/>
        </p:nvGrpSpPr>
        <p:grpSpPr bwMode="auto">
          <a:xfrm>
            <a:off x="5057774" y="3598069"/>
            <a:ext cx="1226344" cy="839391"/>
            <a:chOff x="2562" y="3022"/>
            <a:chExt cx="1030" cy="705"/>
          </a:xfrm>
        </p:grpSpPr>
        <p:pic>
          <p:nvPicPr>
            <p:cNvPr id="192543" name="Picture 31" descr="j007871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62" y="3022"/>
              <a:ext cx="375" cy="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2547" name="Text Box 35"/>
            <p:cNvSpPr txBox="1">
              <a:spLocks noChangeArrowheads="1"/>
            </p:cNvSpPr>
            <p:nvPr/>
          </p:nvSpPr>
          <p:spPr bwMode="auto">
            <a:xfrm>
              <a:off x="2880" y="3475"/>
              <a:ext cx="71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350"/>
                <a:t>customer</a:t>
              </a:r>
            </a:p>
          </p:txBody>
        </p:sp>
      </p:grpSp>
      <p:grpSp>
        <p:nvGrpSpPr>
          <p:cNvPr id="192550" name="Group 38"/>
          <p:cNvGrpSpPr>
            <a:grpSpLocks/>
          </p:cNvGrpSpPr>
          <p:nvPr/>
        </p:nvGrpSpPr>
        <p:grpSpPr bwMode="auto">
          <a:xfrm>
            <a:off x="1733551" y="2875359"/>
            <a:ext cx="1326356" cy="1827609"/>
            <a:chOff x="0" y="2296"/>
            <a:chExt cx="1114" cy="1535"/>
          </a:xfrm>
        </p:grpSpPr>
        <p:pic>
          <p:nvPicPr>
            <p:cNvPr id="192540" name="Picture 28" descr="j007870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" y="2795"/>
              <a:ext cx="502" cy="7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2544" name="Picture 32" descr="j007870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" y="2387"/>
              <a:ext cx="502" cy="7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2545" name="Picture 33" descr="j007870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296"/>
              <a:ext cx="502" cy="7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2549" name="Text Box 37"/>
            <p:cNvSpPr txBox="1">
              <a:spLocks noChangeArrowheads="1"/>
            </p:cNvSpPr>
            <p:nvPr/>
          </p:nvSpPr>
          <p:spPr bwMode="auto">
            <a:xfrm>
              <a:off x="282" y="3579"/>
              <a:ext cx="33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350"/>
                <a:t>QA</a:t>
              </a:r>
            </a:p>
          </p:txBody>
        </p:sp>
      </p:grpSp>
      <p:sp>
        <p:nvSpPr>
          <p:cNvPr id="192551" name="Line 39"/>
          <p:cNvSpPr>
            <a:spLocks noChangeShapeType="1"/>
          </p:cNvSpPr>
          <p:nvPr/>
        </p:nvSpPr>
        <p:spPr bwMode="auto">
          <a:xfrm flipH="1" flipV="1">
            <a:off x="4464844" y="3975498"/>
            <a:ext cx="539354" cy="2166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92552" name="Line 40"/>
          <p:cNvSpPr>
            <a:spLocks noChangeShapeType="1"/>
          </p:cNvSpPr>
          <p:nvPr/>
        </p:nvSpPr>
        <p:spPr bwMode="auto">
          <a:xfrm flipH="1" flipV="1">
            <a:off x="2897981" y="3436144"/>
            <a:ext cx="647700" cy="2702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92553" name="Freeform 41"/>
          <p:cNvSpPr>
            <a:spLocks/>
          </p:cNvSpPr>
          <p:nvPr/>
        </p:nvSpPr>
        <p:spPr bwMode="auto">
          <a:xfrm>
            <a:off x="4563667" y="2456260"/>
            <a:ext cx="2126456" cy="1154906"/>
          </a:xfrm>
          <a:custGeom>
            <a:avLst/>
            <a:gdLst>
              <a:gd name="T0" fmla="*/ 1786 w 1786"/>
              <a:gd name="T1" fmla="*/ 0 h 970"/>
              <a:gd name="T2" fmla="*/ 1276 w 1786"/>
              <a:gd name="T3" fmla="*/ 460 h 970"/>
              <a:gd name="T4" fmla="*/ 0 w 1786"/>
              <a:gd name="T5" fmla="*/ 970 h 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86" h="970">
                <a:moveTo>
                  <a:pt x="1786" y="0"/>
                </a:moveTo>
                <a:cubicBezTo>
                  <a:pt x="1701" y="75"/>
                  <a:pt x="1574" y="298"/>
                  <a:pt x="1276" y="460"/>
                </a:cubicBezTo>
                <a:cubicBezTo>
                  <a:pt x="978" y="622"/>
                  <a:pt x="266" y="864"/>
                  <a:pt x="0" y="97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92554" name="Line 42"/>
          <p:cNvSpPr>
            <a:spLocks noChangeShapeType="1"/>
          </p:cNvSpPr>
          <p:nvPr/>
        </p:nvSpPr>
        <p:spPr bwMode="auto">
          <a:xfrm>
            <a:off x="4572000" y="3813573"/>
            <a:ext cx="485775" cy="2166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92555" name="Freeform 43"/>
          <p:cNvSpPr>
            <a:spLocks/>
          </p:cNvSpPr>
          <p:nvPr/>
        </p:nvSpPr>
        <p:spPr bwMode="auto">
          <a:xfrm flipH="1" flipV="1">
            <a:off x="2844404" y="1245394"/>
            <a:ext cx="1001315" cy="1379935"/>
          </a:xfrm>
          <a:custGeom>
            <a:avLst/>
            <a:gdLst>
              <a:gd name="T0" fmla="*/ 1008 w 1008"/>
              <a:gd name="T1" fmla="*/ 1388 h 1388"/>
              <a:gd name="T2" fmla="*/ 632 w 1008"/>
              <a:gd name="T3" fmla="*/ 661 h 1388"/>
              <a:gd name="T4" fmla="*/ 0 w 1008"/>
              <a:gd name="T5" fmla="*/ 0 h 13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1388">
                <a:moveTo>
                  <a:pt x="1008" y="1388"/>
                </a:moveTo>
                <a:cubicBezTo>
                  <a:pt x="943" y="1265"/>
                  <a:pt x="800" y="892"/>
                  <a:pt x="632" y="661"/>
                </a:cubicBezTo>
                <a:cubicBezTo>
                  <a:pt x="464" y="430"/>
                  <a:pt x="132" y="138"/>
                  <a:pt x="0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92525" name="Oval 13"/>
          <p:cNvSpPr>
            <a:spLocks noChangeArrowheads="1"/>
          </p:cNvSpPr>
          <p:nvPr/>
        </p:nvSpPr>
        <p:spPr bwMode="auto">
          <a:xfrm>
            <a:off x="2459832" y="908447"/>
            <a:ext cx="894160" cy="536972"/>
          </a:xfrm>
          <a:prstGeom prst="ellipse">
            <a:avLst/>
          </a:prstGeom>
          <a:solidFill>
            <a:srgbClr val="FF99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pPr algn="ctr"/>
            <a:r>
              <a:rPr lang="en-US" altLang="en-US" sz="1050" b="1">
                <a:cs typeface="Times New Roman" panose="02020603050405020304" pitchFamily="18" charset="0"/>
              </a:rPr>
              <a:t>Valid</a:t>
            </a:r>
            <a:endParaRPr lang="en-US" altLang="en-US" sz="2100"/>
          </a:p>
        </p:txBody>
      </p:sp>
    </p:spTree>
    <p:extLst>
      <p:ext uri="{BB962C8B-B14F-4D97-AF65-F5344CB8AC3E}">
        <p14:creationId xmlns:p14="http://schemas.microsoft.com/office/powerpoint/2010/main" val="142556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9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2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9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9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9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92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2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92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92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92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9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9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92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92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92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192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92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19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9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26" grpId="0" animBg="1"/>
      <p:bldP spid="192524" grpId="0" animBg="1"/>
      <p:bldP spid="192523" grpId="0" animBg="1"/>
      <p:bldP spid="192519" grpId="0" animBg="1"/>
      <p:bldP spid="192517" grpId="0" animBg="1"/>
      <p:bldP spid="192546" grpId="0" animBg="1"/>
      <p:bldP spid="1925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DB596-37A1-4D0B-B610-4685DCEAED96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Management Controls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/>
              <a:t>One of main purposes is to provide defect visibility to enable management to ensure defects are appropriately prioritized.</a:t>
            </a:r>
          </a:p>
          <a:p>
            <a:endParaRPr lang="en-US" altLang="en-US"/>
          </a:p>
          <a:p>
            <a:r>
              <a:rPr lang="en-US" altLang="en-US"/>
              <a:t>Management must:</a:t>
            </a:r>
          </a:p>
          <a:p>
            <a:pPr lvl="1"/>
            <a:r>
              <a:rPr lang="en-US" altLang="en-US"/>
              <a:t>overview all active defect records</a:t>
            </a:r>
          </a:p>
          <a:p>
            <a:pPr lvl="1"/>
            <a:r>
              <a:rPr lang="en-US" altLang="en-US"/>
              <a:t>ensure priorities are good</a:t>
            </a:r>
          </a:p>
          <a:p>
            <a:pPr lvl="1"/>
            <a:r>
              <a:rPr lang="en-US" altLang="en-US"/>
              <a:t>if languishing too long in a given state, act</a:t>
            </a:r>
          </a:p>
          <a:p>
            <a:pPr lvl="1"/>
            <a:r>
              <a:rPr lang="en-US" altLang="en-US"/>
              <a:t>ensure coders are working on defects of appropriate priority at any given time</a:t>
            </a:r>
          </a:p>
          <a:p>
            <a:pPr lvl="1"/>
            <a:endParaRPr lang="en-US" altLang="en-US"/>
          </a:p>
          <a:p>
            <a:r>
              <a:rPr lang="en-US" altLang="en-US"/>
              <a:t>System Support</a:t>
            </a:r>
          </a:p>
          <a:p>
            <a:pPr lvl="1"/>
            <a:r>
              <a:rPr lang="en-US" altLang="en-US"/>
              <a:t>Most systems can be configured to</a:t>
            </a:r>
          </a:p>
          <a:p>
            <a:pPr lvl="2"/>
            <a:r>
              <a:rPr lang="en-US" altLang="en-US"/>
              <a:t>send e-mail and/or re-assign to manager when certain conditional action thresholds are reached</a:t>
            </a:r>
          </a:p>
          <a:p>
            <a:pPr lvl="3"/>
            <a:r>
              <a:rPr lang="en-US" altLang="en-US"/>
              <a:t>E.g., prio 1 defect with state unchanged for 24 hrs.</a:t>
            </a:r>
          </a:p>
          <a:p>
            <a:pPr lvl="2"/>
            <a:r>
              <a:rPr lang="en-US" altLang="en-US"/>
              <a:t>Post daily reports of overdue defects</a:t>
            </a:r>
          </a:p>
        </p:txBody>
      </p:sp>
    </p:spTree>
    <p:extLst>
      <p:ext uri="{BB962C8B-B14F-4D97-AF65-F5344CB8AC3E}">
        <p14:creationId xmlns:p14="http://schemas.microsoft.com/office/powerpoint/2010/main" val="3257602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E703-7F72-42A0-93DE-B595EAE64A7B}" type="slidenum">
              <a:rPr lang="en-US" altLang="en-US"/>
              <a:pPr/>
              <a:t>8</a:t>
            </a:fld>
            <a:endParaRPr lang="en-US" altLang="en-US" dirty="0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Metrics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975360"/>
            <a:ext cx="7886700" cy="36573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1400" dirty="0"/>
              <a:t>Another purpose for defect tracking is to enable gathering of good, clean defect arrival/departure data.</a:t>
            </a:r>
          </a:p>
          <a:p>
            <a:pPr>
              <a:lnSpc>
                <a:spcPct val="90000"/>
              </a:lnSpc>
            </a:pPr>
            <a:r>
              <a:rPr lang="en-US" altLang="en-US" sz="1400" dirty="0"/>
              <a:t>Gives insight into productivity of</a:t>
            </a:r>
          </a:p>
          <a:p>
            <a:pPr lvl="1">
              <a:lnSpc>
                <a:spcPct val="90000"/>
              </a:lnSpc>
            </a:pPr>
            <a:r>
              <a:rPr lang="en-US" altLang="en-US" sz="1200" dirty="0"/>
              <a:t>coders fixing defects</a:t>
            </a:r>
          </a:p>
          <a:p>
            <a:pPr lvl="1">
              <a:lnSpc>
                <a:spcPct val="90000"/>
              </a:lnSpc>
            </a:pPr>
            <a:r>
              <a:rPr lang="en-US" altLang="en-US" sz="1200" dirty="0"/>
              <a:t>testers finding defects</a:t>
            </a:r>
          </a:p>
          <a:p>
            <a:r>
              <a:rPr lang="en-US" altLang="en-US" sz="1400" dirty="0"/>
              <a:t>Arrivals:</a:t>
            </a:r>
          </a:p>
          <a:p>
            <a:pPr lvl="1"/>
            <a:r>
              <a:rPr lang="en-US" altLang="en-US" sz="1200" dirty="0"/>
              <a:t>defects per day entering into </a:t>
            </a:r>
            <a:r>
              <a:rPr lang="en-US" altLang="en-US" sz="1200" b="1" u="sng" dirty="0"/>
              <a:t>Valid</a:t>
            </a:r>
          </a:p>
          <a:p>
            <a:r>
              <a:rPr lang="en-US" altLang="en-US" sz="1400" dirty="0"/>
              <a:t>Departures:</a:t>
            </a:r>
          </a:p>
          <a:p>
            <a:pPr lvl="1"/>
            <a:r>
              <a:rPr lang="en-US" altLang="en-US" sz="1200" dirty="0"/>
              <a:t>defects per day going from </a:t>
            </a:r>
            <a:r>
              <a:rPr lang="en-US" altLang="en-US" sz="1200" b="1" u="sng" dirty="0"/>
              <a:t>Fixed</a:t>
            </a:r>
            <a:r>
              <a:rPr lang="en-US" altLang="en-US" sz="1200" dirty="0"/>
              <a:t> to </a:t>
            </a:r>
            <a:r>
              <a:rPr lang="en-US" altLang="en-US" sz="1200" b="1" u="sng" dirty="0"/>
              <a:t>Closed</a:t>
            </a:r>
          </a:p>
          <a:p>
            <a:r>
              <a:rPr lang="en-US" altLang="en-US" sz="1400" dirty="0"/>
              <a:t>Total:</a:t>
            </a:r>
          </a:p>
          <a:p>
            <a:pPr lvl="1"/>
            <a:r>
              <a:rPr lang="en-US" altLang="en-US" sz="1200" dirty="0"/>
              <a:t>sum of defects in states </a:t>
            </a:r>
            <a:r>
              <a:rPr lang="en-US" altLang="en-US" sz="1200" b="1" u="sng" dirty="0"/>
              <a:t>Valid</a:t>
            </a:r>
            <a:r>
              <a:rPr lang="en-US" altLang="en-US" sz="1200" dirty="0"/>
              <a:t>, </a:t>
            </a:r>
            <a:r>
              <a:rPr lang="en-US" altLang="en-US" sz="1200" b="1" u="sng" dirty="0"/>
              <a:t>WIP</a:t>
            </a:r>
            <a:r>
              <a:rPr lang="en-US" altLang="en-US" sz="1200" dirty="0"/>
              <a:t>, and </a:t>
            </a:r>
            <a:r>
              <a:rPr lang="en-US" altLang="en-US" sz="1200" b="1" u="sng" dirty="0"/>
              <a:t>Fixed</a:t>
            </a:r>
            <a:r>
              <a:rPr lang="en-US" altLang="en-US" sz="1200" dirty="0"/>
              <a:t>.</a:t>
            </a:r>
            <a:endParaRPr lang="en-US" altLang="en-US" sz="1400" dirty="0"/>
          </a:p>
          <a:p>
            <a:pPr>
              <a:lnSpc>
                <a:spcPct val="90000"/>
              </a:lnSpc>
            </a:pPr>
            <a:r>
              <a:rPr lang="en-US" altLang="en-US" sz="1400" dirty="0"/>
              <a:t>Clean data is essential</a:t>
            </a:r>
          </a:p>
          <a:p>
            <a:pPr lvl="1">
              <a:lnSpc>
                <a:spcPct val="90000"/>
              </a:lnSpc>
            </a:pPr>
            <a:r>
              <a:rPr lang="en-US" altLang="en-US" sz="1200" dirty="0"/>
              <a:t>e.g., if no way to validate defects</a:t>
            </a:r>
          </a:p>
          <a:p>
            <a:pPr lvl="2">
              <a:lnSpc>
                <a:spcPct val="90000"/>
              </a:lnSpc>
            </a:pPr>
            <a:r>
              <a:rPr lang="en-US" altLang="en-US" sz="1000" dirty="0"/>
              <a:t>lots of arrivals may be due to bad code or to bad defect triage</a:t>
            </a:r>
          </a:p>
          <a:p>
            <a:pPr lvl="2">
              <a:lnSpc>
                <a:spcPct val="90000"/>
              </a:lnSpc>
            </a:pPr>
            <a:r>
              <a:rPr lang="en-US" altLang="en-US" sz="1000" dirty="0"/>
              <a:t>may expend a lot of effort on coding initiatives and numbers will go the wrong way!</a:t>
            </a:r>
          </a:p>
          <a:p>
            <a:pPr lvl="1">
              <a:lnSpc>
                <a:spcPct val="90000"/>
              </a:lnSpc>
            </a:pPr>
            <a:r>
              <a:rPr lang="en-US" altLang="en-US" sz="1200" dirty="0"/>
              <a:t>Must quickly get defects out of </a:t>
            </a:r>
            <a:r>
              <a:rPr lang="en-US" altLang="en-US" sz="1200" b="1" u="sng" dirty="0"/>
              <a:t>New</a:t>
            </a:r>
            <a:r>
              <a:rPr lang="en-US" altLang="en-US" sz="1200" dirty="0"/>
              <a:t> and </a:t>
            </a:r>
            <a:r>
              <a:rPr lang="en-US" altLang="en-US" sz="1200" b="1" u="sng" dirty="0"/>
              <a:t>Fixed</a:t>
            </a:r>
            <a:r>
              <a:rPr lang="en-US" altLang="en-US" sz="1200" dirty="0"/>
              <a:t>.</a:t>
            </a:r>
          </a:p>
          <a:p>
            <a:pPr>
              <a:lnSpc>
                <a:spcPct val="90000"/>
              </a:lnSpc>
            </a:pP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061334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18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1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46CB2-7890-4151-90D1-83897FFDE7E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Metrics Example</a:t>
            </a:r>
          </a:p>
        </p:txBody>
      </p:sp>
      <p:sp>
        <p:nvSpPr>
          <p:cNvPr id="195589" name="Rectangle 5"/>
          <p:cNvSpPr>
            <a:spLocks noChangeArrowheads="1"/>
          </p:cNvSpPr>
          <p:nvPr/>
        </p:nvSpPr>
        <p:spPr bwMode="auto">
          <a:xfrm>
            <a:off x="4432698" y="259315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grpSp>
        <p:nvGrpSpPr>
          <p:cNvPr id="195770" name="Group 186"/>
          <p:cNvGrpSpPr>
            <a:grpSpLocks/>
          </p:cNvGrpSpPr>
          <p:nvPr/>
        </p:nvGrpSpPr>
        <p:grpSpPr bwMode="auto">
          <a:xfrm>
            <a:off x="1372843" y="1114638"/>
            <a:ext cx="6398313" cy="3772065"/>
            <a:chOff x="450" y="1010"/>
            <a:chExt cx="4937" cy="2783"/>
          </a:xfrm>
        </p:grpSpPr>
        <p:sp>
          <p:nvSpPr>
            <p:cNvPr id="195593" name="Rectangle 9"/>
            <p:cNvSpPr>
              <a:spLocks noChangeArrowheads="1"/>
            </p:cNvSpPr>
            <p:nvPr/>
          </p:nvSpPr>
          <p:spPr bwMode="auto">
            <a:xfrm>
              <a:off x="979" y="1080"/>
              <a:ext cx="3413" cy="243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594" name="Line 10"/>
            <p:cNvSpPr>
              <a:spLocks noChangeShapeType="1"/>
            </p:cNvSpPr>
            <p:nvPr/>
          </p:nvSpPr>
          <p:spPr bwMode="auto">
            <a:xfrm>
              <a:off x="979" y="3518"/>
              <a:ext cx="341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595" name="Line 11"/>
            <p:cNvSpPr>
              <a:spLocks noChangeShapeType="1"/>
            </p:cNvSpPr>
            <p:nvPr/>
          </p:nvSpPr>
          <p:spPr bwMode="auto">
            <a:xfrm>
              <a:off x="979" y="2703"/>
              <a:ext cx="341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596" name="Line 12"/>
            <p:cNvSpPr>
              <a:spLocks noChangeShapeType="1"/>
            </p:cNvSpPr>
            <p:nvPr/>
          </p:nvSpPr>
          <p:spPr bwMode="auto">
            <a:xfrm>
              <a:off x="979" y="2299"/>
              <a:ext cx="341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597" name="Line 13"/>
            <p:cNvSpPr>
              <a:spLocks noChangeShapeType="1"/>
            </p:cNvSpPr>
            <p:nvPr/>
          </p:nvSpPr>
          <p:spPr bwMode="auto">
            <a:xfrm>
              <a:off x="979" y="1895"/>
              <a:ext cx="341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598" name="Line 14"/>
            <p:cNvSpPr>
              <a:spLocks noChangeShapeType="1"/>
            </p:cNvSpPr>
            <p:nvPr/>
          </p:nvSpPr>
          <p:spPr bwMode="auto">
            <a:xfrm>
              <a:off x="979" y="1484"/>
              <a:ext cx="341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599" name="Line 15"/>
            <p:cNvSpPr>
              <a:spLocks noChangeShapeType="1"/>
            </p:cNvSpPr>
            <p:nvPr/>
          </p:nvSpPr>
          <p:spPr bwMode="auto">
            <a:xfrm>
              <a:off x="979" y="1080"/>
              <a:ext cx="341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00" name="Rectangle 16"/>
            <p:cNvSpPr>
              <a:spLocks noChangeArrowheads="1"/>
            </p:cNvSpPr>
            <p:nvPr/>
          </p:nvSpPr>
          <p:spPr bwMode="auto">
            <a:xfrm>
              <a:off x="979" y="1080"/>
              <a:ext cx="3413" cy="2438"/>
            </a:xfrm>
            <a:prstGeom prst="rect">
              <a:avLst/>
            </a:prstGeom>
            <a:noFill/>
            <a:ln w="12700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01" name="Line 17"/>
            <p:cNvSpPr>
              <a:spLocks noChangeShapeType="1"/>
            </p:cNvSpPr>
            <p:nvPr/>
          </p:nvSpPr>
          <p:spPr bwMode="auto">
            <a:xfrm>
              <a:off x="979" y="1080"/>
              <a:ext cx="1" cy="24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02" name="Line 18"/>
            <p:cNvSpPr>
              <a:spLocks noChangeShapeType="1"/>
            </p:cNvSpPr>
            <p:nvPr/>
          </p:nvSpPr>
          <p:spPr bwMode="auto">
            <a:xfrm>
              <a:off x="940" y="3518"/>
              <a:ext cx="3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03" name="Line 19"/>
            <p:cNvSpPr>
              <a:spLocks noChangeShapeType="1"/>
            </p:cNvSpPr>
            <p:nvPr/>
          </p:nvSpPr>
          <p:spPr bwMode="auto">
            <a:xfrm>
              <a:off x="940" y="3114"/>
              <a:ext cx="3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04" name="Line 20"/>
            <p:cNvSpPr>
              <a:spLocks noChangeShapeType="1"/>
            </p:cNvSpPr>
            <p:nvPr/>
          </p:nvSpPr>
          <p:spPr bwMode="auto">
            <a:xfrm>
              <a:off x="940" y="2703"/>
              <a:ext cx="3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05" name="Line 21"/>
            <p:cNvSpPr>
              <a:spLocks noChangeShapeType="1"/>
            </p:cNvSpPr>
            <p:nvPr/>
          </p:nvSpPr>
          <p:spPr bwMode="auto">
            <a:xfrm>
              <a:off x="940" y="2299"/>
              <a:ext cx="3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06" name="Line 22"/>
            <p:cNvSpPr>
              <a:spLocks noChangeShapeType="1"/>
            </p:cNvSpPr>
            <p:nvPr/>
          </p:nvSpPr>
          <p:spPr bwMode="auto">
            <a:xfrm>
              <a:off x="940" y="1895"/>
              <a:ext cx="3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07" name="Line 23"/>
            <p:cNvSpPr>
              <a:spLocks noChangeShapeType="1"/>
            </p:cNvSpPr>
            <p:nvPr/>
          </p:nvSpPr>
          <p:spPr bwMode="auto">
            <a:xfrm>
              <a:off x="940" y="1484"/>
              <a:ext cx="3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08" name="Line 24"/>
            <p:cNvSpPr>
              <a:spLocks noChangeShapeType="1"/>
            </p:cNvSpPr>
            <p:nvPr/>
          </p:nvSpPr>
          <p:spPr bwMode="auto">
            <a:xfrm>
              <a:off x="940" y="1080"/>
              <a:ext cx="3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09" name="Line 25"/>
            <p:cNvSpPr>
              <a:spLocks noChangeShapeType="1"/>
            </p:cNvSpPr>
            <p:nvPr/>
          </p:nvSpPr>
          <p:spPr bwMode="auto">
            <a:xfrm>
              <a:off x="979" y="3114"/>
              <a:ext cx="341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10" name="Line 26"/>
            <p:cNvSpPr>
              <a:spLocks noChangeShapeType="1"/>
            </p:cNvSpPr>
            <p:nvPr/>
          </p:nvSpPr>
          <p:spPr bwMode="auto">
            <a:xfrm flipV="1">
              <a:off x="979" y="3114"/>
              <a:ext cx="1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11" name="Line 27"/>
            <p:cNvSpPr>
              <a:spLocks noChangeShapeType="1"/>
            </p:cNvSpPr>
            <p:nvPr/>
          </p:nvSpPr>
          <p:spPr bwMode="auto">
            <a:xfrm flipV="1">
              <a:off x="1111" y="3114"/>
              <a:ext cx="1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12" name="Line 28"/>
            <p:cNvSpPr>
              <a:spLocks noChangeShapeType="1"/>
            </p:cNvSpPr>
            <p:nvPr/>
          </p:nvSpPr>
          <p:spPr bwMode="auto">
            <a:xfrm flipV="1">
              <a:off x="1243" y="3114"/>
              <a:ext cx="1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13" name="Line 29"/>
            <p:cNvSpPr>
              <a:spLocks noChangeShapeType="1"/>
            </p:cNvSpPr>
            <p:nvPr/>
          </p:nvSpPr>
          <p:spPr bwMode="auto">
            <a:xfrm flipV="1">
              <a:off x="1376" y="3114"/>
              <a:ext cx="1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14" name="Line 30"/>
            <p:cNvSpPr>
              <a:spLocks noChangeShapeType="1"/>
            </p:cNvSpPr>
            <p:nvPr/>
          </p:nvSpPr>
          <p:spPr bwMode="auto">
            <a:xfrm flipV="1">
              <a:off x="1508" y="3114"/>
              <a:ext cx="1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15" name="Line 31"/>
            <p:cNvSpPr>
              <a:spLocks noChangeShapeType="1"/>
            </p:cNvSpPr>
            <p:nvPr/>
          </p:nvSpPr>
          <p:spPr bwMode="auto">
            <a:xfrm flipV="1">
              <a:off x="1632" y="3114"/>
              <a:ext cx="1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16" name="Line 32"/>
            <p:cNvSpPr>
              <a:spLocks noChangeShapeType="1"/>
            </p:cNvSpPr>
            <p:nvPr/>
          </p:nvSpPr>
          <p:spPr bwMode="auto">
            <a:xfrm flipV="1">
              <a:off x="1764" y="3114"/>
              <a:ext cx="1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17" name="Line 33"/>
            <p:cNvSpPr>
              <a:spLocks noChangeShapeType="1"/>
            </p:cNvSpPr>
            <p:nvPr/>
          </p:nvSpPr>
          <p:spPr bwMode="auto">
            <a:xfrm flipV="1">
              <a:off x="1897" y="3114"/>
              <a:ext cx="1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18" name="Line 34"/>
            <p:cNvSpPr>
              <a:spLocks noChangeShapeType="1"/>
            </p:cNvSpPr>
            <p:nvPr/>
          </p:nvSpPr>
          <p:spPr bwMode="auto">
            <a:xfrm flipV="1">
              <a:off x="2029" y="3114"/>
              <a:ext cx="1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19" name="Line 35"/>
            <p:cNvSpPr>
              <a:spLocks noChangeShapeType="1"/>
            </p:cNvSpPr>
            <p:nvPr/>
          </p:nvSpPr>
          <p:spPr bwMode="auto">
            <a:xfrm flipV="1">
              <a:off x="2161" y="3114"/>
              <a:ext cx="1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20" name="Line 36"/>
            <p:cNvSpPr>
              <a:spLocks noChangeShapeType="1"/>
            </p:cNvSpPr>
            <p:nvPr/>
          </p:nvSpPr>
          <p:spPr bwMode="auto">
            <a:xfrm flipV="1">
              <a:off x="2293" y="3114"/>
              <a:ext cx="1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21" name="Line 37"/>
            <p:cNvSpPr>
              <a:spLocks noChangeShapeType="1"/>
            </p:cNvSpPr>
            <p:nvPr/>
          </p:nvSpPr>
          <p:spPr bwMode="auto">
            <a:xfrm flipV="1">
              <a:off x="2425" y="3114"/>
              <a:ext cx="1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22" name="Line 38"/>
            <p:cNvSpPr>
              <a:spLocks noChangeShapeType="1"/>
            </p:cNvSpPr>
            <p:nvPr/>
          </p:nvSpPr>
          <p:spPr bwMode="auto">
            <a:xfrm flipV="1">
              <a:off x="2557" y="3114"/>
              <a:ext cx="1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23" name="Line 39"/>
            <p:cNvSpPr>
              <a:spLocks noChangeShapeType="1"/>
            </p:cNvSpPr>
            <p:nvPr/>
          </p:nvSpPr>
          <p:spPr bwMode="auto">
            <a:xfrm flipV="1">
              <a:off x="2690" y="3114"/>
              <a:ext cx="1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24" name="Line 40"/>
            <p:cNvSpPr>
              <a:spLocks noChangeShapeType="1"/>
            </p:cNvSpPr>
            <p:nvPr/>
          </p:nvSpPr>
          <p:spPr bwMode="auto">
            <a:xfrm flipV="1">
              <a:off x="2814" y="3114"/>
              <a:ext cx="1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25" name="Line 41"/>
            <p:cNvSpPr>
              <a:spLocks noChangeShapeType="1"/>
            </p:cNvSpPr>
            <p:nvPr/>
          </p:nvSpPr>
          <p:spPr bwMode="auto">
            <a:xfrm flipV="1">
              <a:off x="2946" y="3114"/>
              <a:ext cx="1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26" name="Line 42"/>
            <p:cNvSpPr>
              <a:spLocks noChangeShapeType="1"/>
            </p:cNvSpPr>
            <p:nvPr/>
          </p:nvSpPr>
          <p:spPr bwMode="auto">
            <a:xfrm flipV="1">
              <a:off x="3078" y="3114"/>
              <a:ext cx="1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27" name="Line 43"/>
            <p:cNvSpPr>
              <a:spLocks noChangeShapeType="1"/>
            </p:cNvSpPr>
            <p:nvPr/>
          </p:nvSpPr>
          <p:spPr bwMode="auto">
            <a:xfrm flipV="1">
              <a:off x="3210" y="3114"/>
              <a:ext cx="1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28" name="Line 44"/>
            <p:cNvSpPr>
              <a:spLocks noChangeShapeType="1"/>
            </p:cNvSpPr>
            <p:nvPr/>
          </p:nvSpPr>
          <p:spPr bwMode="auto">
            <a:xfrm flipV="1">
              <a:off x="3343" y="3114"/>
              <a:ext cx="1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29" name="Line 45"/>
            <p:cNvSpPr>
              <a:spLocks noChangeShapeType="1"/>
            </p:cNvSpPr>
            <p:nvPr/>
          </p:nvSpPr>
          <p:spPr bwMode="auto">
            <a:xfrm flipV="1">
              <a:off x="3475" y="3114"/>
              <a:ext cx="1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30" name="Line 46"/>
            <p:cNvSpPr>
              <a:spLocks noChangeShapeType="1"/>
            </p:cNvSpPr>
            <p:nvPr/>
          </p:nvSpPr>
          <p:spPr bwMode="auto">
            <a:xfrm flipV="1">
              <a:off x="3607" y="3114"/>
              <a:ext cx="1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31" name="Line 47"/>
            <p:cNvSpPr>
              <a:spLocks noChangeShapeType="1"/>
            </p:cNvSpPr>
            <p:nvPr/>
          </p:nvSpPr>
          <p:spPr bwMode="auto">
            <a:xfrm flipV="1">
              <a:off x="3739" y="3114"/>
              <a:ext cx="1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32" name="Line 48"/>
            <p:cNvSpPr>
              <a:spLocks noChangeShapeType="1"/>
            </p:cNvSpPr>
            <p:nvPr/>
          </p:nvSpPr>
          <p:spPr bwMode="auto">
            <a:xfrm flipV="1">
              <a:off x="3863" y="3114"/>
              <a:ext cx="1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33" name="Line 49"/>
            <p:cNvSpPr>
              <a:spLocks noChangeShapeType="1"/>
            </p:cNvSpPr>
            <p:nvPr/>
          </p:nvSpPr>
          <p:spPr bwMode="auto">
            <a:xfrm flipV="1">
              <a:off x="3996" y="3114"/>
              <a:ext cx="1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34" name="Line 50"/>
            <p:cNvSpPr>
              <a:spLocks noChangeShapeType="1"/>
            </p:cNvSpPr>
            <p:nvPr/>
          </p:nvSpPr>
          <p:spPr bwMode="auto">
            <a:xfrm flipV="1">
              <a:off x="4128" y="3114"/>
              <a:ext cx="1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35" name="Line 51"/>
            <p:cNvSpPr>
              <a:spLocks noChangeShapeType="1"/>
            </p:cNvSpPr>
            <p:nvPr/>
          </p:nvSpPr>
          <p:spPr bwMode="auto">
            <a:xfrm flipV="1">
              <a:off x="4260" y="3114"/>
              <a:ext cx="1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36" name="Line 52"/>
            <p:cNvSpPr>
              <a:spLocks noChangeShapeType="1"/>
            </p:cNvSpPr>
            <p:nvPr/>
          </p:nvSpPr>
          <p:spPr bwMode="auto">
            <a:xfrm flipV="1">
              <a:off x="4392" y="3114"/>
              <a:ext cx="1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37" name="Freeform 53"/>
            <p:cNvSpPr>
              <a:spLocks/>
            </p:cNvSpPr>
            <p:nvPr/>
          </p:nvSpPr>
          <p:spPr bwMode="auto">
            <a:xfrm>
              <a:off x="1041" y="1833"/>
              <a:ext cx="133" cy="39"/>
            </a:xfrm>
            <a:custGeom>
              <a:avLst/>
              <a:gdLst>
                <a:gd name="T0" fmla="*/ 0 w 133"/>
                <a:gd name="T1" fmla="*/ 0 h 39"/>
                <a:gd name="T2" fmla="*/ 31 w 133"/>
                <a:gd name="T3" fmla="*/ 16 h 39"/>
                <a:gd name="T4" fmla="*/ 63 w 133"/>
                <a:gd name="T5" fmla="*/ 31 h 39"/>
                <a:gd name="T6" fmla="*/ 101 w 133"/>
                <a:gd name="T7" fmla="*/ 39 h 39"/>
                <a:gd name="T8" fmla="*/ 133 w 133"/>
                <a:gd name="T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39">
                  <a:moveTo>
                    <a:pt x="0" y="0"/>
                  </a:moveTo>
                  <a:lnTo>
                    <a:pt x="31" y="16"/>
                  </a:lnTo>
                  <a:lnTo>
                    <a:pt x="63" y="31"/>
                  </a:lnTo>
                  <a:lnTo>
                    <a:pt x="101" y="39"/>
                  </a:lnTo>
                  <a:lnTo>
                    <a:pt x="133" y="39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38" name="Freeform 54"/>
            <p:cNvSpPr>
              <a:spLocks/>
            </p:cNvSpPr>
            <p:nvPr/>
          </p:nvSpPr>
          <p:spPr bwMode="auto">
            <a:xfrm>
              <a:off x="1174" y="1771"/>
              <a:ext cx="132" cy="101"/>
            </a:xfrm>
            <a:custGeom>
              <a:avLst/>
              <a:gdLst>
                <a:gd name="T0" fmla="*/ 0 w 132"/>
                <a:gd name="T1" fmla="*/ 101 h 101"/>
                <a:gd name="T2" fmla="*/ 15 w 132"/>
                <a:gd name="T3" fmla="*/ 93 h 101"/>
                <a:gd name="T4" fmla="*/ 31 w 132"/>
                <a:gd name="T5" fmla="*/ 86 h 101"/>
                <a:gd name="T6" fmla="*/ 62 w 132"/>
                <a:gd name="T7" fmla="*/ 47 h 101"/>
                <a:gd name="T8" fmla="*/ 101 w 132"/>
                <a:gd name="T9" fmla="*/ 16 h 101"/>
                <a:gd name="T10" fmla="*/ 116 w 132"/>
                <a:gd name="T11" fmla="*/ 8 h 101"/>
                <a:gd name="T12" fmla="*/ 132 w 132"/>
                <a:gd name="T13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" h="101">
                  <a:moveTo>
                    <a:pt x="0" y="101"/>
                  </a:moveTo>
                  <a:lnTo>
                    <a:pt x="15" y="93"/>
                  </a:lnTo>
                  <a:lnTo>
                    <a:pt x="31" y="86"/>
                  </a:lnTo>
                  <a:lnTo>
                    <a:pt x="62" y="47"/>
                  </a:lnTo>
                  <a:lnTo>
                    <a:pt x="101" y="16"/>
                  </a:lnTo>
                  <a:lnTo>
                    <a:pt x="116" y="8"/>
                  </a:lnTo>
                  <a:lnTo>
                    <a:pt x="132" y="0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39" name="Freeform 55"/>
            <p:cNvSpPr>
              <a:spLocks/>
            </p:cNvSpPr>
            <p:nvPr/>
          </p:nvSpPr>
          <p:spPr bwMode="auto">
            <a:xfrm>
              <a:off x="1306" y="1771"/>
              <a:ext cx="132" cy="62"/>
            </a:xfrm>
            <a:custGeom>
              <a:avLst/>
              <a:gdLst>
                <a:gd name="T0" fmla="*/ 0 w 132"/>
                <a:gd name="T1" fmla="*/ 0 h 62"/>
                <a:gd name="T2" fmla="*/ 31 w 132"/>
                <a:gd name="T3" fmla="*/ 8 h 62"/>
                <a:gd name="T4" fmla="*/ 62 w 132"/>
                <a:gd name="T5" fmla="*/ 23 h 62"/>
                <a:gd name="T6" fmla="*/ 101 w 132"/>
                <a:gd name="T7" fmla="*/ 47 h 62"/>
                <a:gd name="T8" fmla="*/ 132 w 132"/>
                <a:gd name="T9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62">
                  <a:moveTo>
                    <a:pt x="0" y="0"/>
                  </a:moveTo>
                  <a:lnTo>
                    <a:pt x="31" y="8"/>
                  </a:lnTo>
                  <a:lnTo>
                    <a:pt x="62" y="23"/>
                  </a:lnTo>
                  <a:lnTo>
                    <a:pt x="101" y="47"/>
                  </a:lnTo>
                  <a:lnTo>
                    <a:pt x="132" y="62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40" name="Freeform 56"/>
            <p:cNvSpPr>
              <a:spLocks/>
            </p:cNvSpPr>
            <p:nvPr/>
          </p:nvSpPr>
          <p:spPr bwMode="auto">
            <a:xfrm>
              <a:off x="1438" y="1833"/>
              <a:ext cx="132" cy="62"/>
            </a:xfrm>
            <a:custGeom>
              <a:avLst/>
              <a:gdLst>
                <a:gd name="T0" fmla="*/ 0 w 132"/>
                <a:gd name="T1" fmla="*/ 0 h 62"/>
                <a:gd name="T2" fmla="*/ 31 w 132"/>
                <a:gd name="T3" fmla="*/ 16 h 62"/>
                <a:gd name="T4" fmla="*/ 62 w 132"/>
                <a:gd name="T5" fmla="*/ 39 h 62"/>
                <a:gd name="T6" fmla="*/ 101 w 132"/>
                <a:gd name="T7" fmla="*/ 55 h 62"/>
                <a:gd name="T8" fmla="*/ 132 w 132"/>
                <a:gd name="T9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62">
                  <a:moveTo>
                    <a:pt x="0" y="0"/>
                  </a:moveTo>
                  <a:lnTo>
                    <a:pt x="31" y="16"/>
                  </a:lnTo>
                  <a:lnTo>
                    <a:pt x="62" y="39"/>
                  </a:lnTo>
                  <a:lnTo>
                    <a:pt x="101" y="55"/>
                  </a:lnTo>
                  <a:lnTo>
                    <a:pt x="132" y="62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41" name="Freeform 57"/>
            <p:cNvSpPr>
              <a:spLocks/>
            </p:cNvSpPr>
            <p:nvPr/>
          </p:nvSpPr>
          <p:spPr bwMode="auto">
            <a:xfrm>
              <a:off x="1570" y="1810"/>
              <a:ext cx="132" cy="85"/>
            </a:xfrm>
            <a:custGeom>
              <a:avLst/>
              <a:gdLst>
                <a:gd name="T0" fmla="*/ 0 w 132"/>
                <a:gd name="T1" fmla="*/ 85 h 85"/>
                <a:gd name="T2" fmla="*/ 31 w 132"/>
                <a:gd name="T3" fmla="*/ 78 h 85"/>
                <a:gd name="T4" fmla="*/ 62 w 132"/>
                <a:gd name="T5" fmla="*/ 47 h 85"/>
                <a:gd name="T6" fmla="*/ 101 w 132"/>
                <a:gd name="T7" fmla="*/ 23 h 85"/>
                <a:gd name="T8" fmla="*/ 132 w 132"/>
                <a:gd name="T9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85">
                  <a:moveTo>
                    <a:pt x="0" y="85"/>
                  </a:moveTo>
                  <a:lnTo>
                    <a:pt x="31" y="78"/>
                  </a:lnTo>
                  <a:lnTo>
                    <a:pt x="62" y="47"/>
                  </a:lnTo>
                  <a:lnTo>
                    <a:pt x="101" y="23"/>
                  </a:lnTo>
                  <a:lnTo>
                    <a:pt x="132" y="0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42" name="Freeform 58"/>
            <p:cNvSpPr>
              <a:spLocks/>
            </p:cNvSpPr>
            <p:nvPr/>
          </p:nvSpPr>
          <p:spPr bwMode="auto">
            <a:xfrm>
              <a:off x="1702" y="1748"/>
              <a:ext cx="132" cy="62"/>
            </a:xfrm>
            <a:custGeom>
              <a:avLst/>
              <a:gdLst>
                <a:gd name="T0" fmla="*/ 0 w 132"/>
                <a:gd name="T1" fmla="*/ 62 h 62"/>
                <a:gd name="T2" fmla="*/ 62 w 132"/>
                <a:gd name="T3" fmla="*/ 31 h 62"/>
                <a:gd name="T4" fmla="*/ 132 w 132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2" h="62">
                  <a:moveTo>
                    <a:pt x="0" y="62"/>
                  </a:moveTo>
                  <a:lnTo>
                    <a:pt x="62" y="31"/>
                  </a:lnTo>
                  <a:lnTo>
                    <a:pt x="132" y="0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43" name="Freeform 59"/>
            <p:cNvSpPr>
              <a:spLocks/>
            </p:cNvSpPr>
            <p:nvPr/>
          </p:nvSpPr>
          <p:spPr bwMode="auto">
            <a:xfrm>
              <a:off x="1834" y="1709"/>
              <a:ext cx="133" cy="39"/>
            </a:xfrm>
            <a:custGeom>
              <a:avLst/>
              <a:gdLst>
                <a:gd name="T0" fmla="*/ 0 w 133"/>
                <a:gd name="T1" fmla="*/ 39 h 39"/>
                <a:gd name="T2" fmla="*/ 31 w 133"/>
                <a:gd name="T3" fmla="*/ 31 h 39"/>
                <a:gd name="T4" fmla="*/ 63 w 133"/>
                <a:gd name="T5" fmla="*/ 23 h 39"/>
                <a:gd name="T6" fmla="*/ 101 w 133"/>
                <a:gd name="T7" fmla="*/ 16 h 39"/>
                <a:gd name="T8" fmla="*/ 133 w 133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39">
                  <a:moveTo>
                    <a:pt x="0" y="39"/>
                  </a:moveTo>
                  <a:lnTo>
                    <a:pt x="31" y="31"/>
                  </a:lnTo>
                  <a:lnTo>
                    <a:pt x="63" y="23"/>
                  </a:lnTo>
                  <a:lnTo>
                    <a:pt x="101" y="16"/>
                  </a:lnTo>
                  <a:lnTo>
                    <a:pt x="133" y="0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44" name="Freeform 60"/>
            <p:cNvSpPr>
              <a:spLocks/>
            </p:cNvSpPr>
            <p:nvPr/>
          </p:nvSpPr>
          <p:spPr bwMode="auto">
            <a:xfrm>
              <a:off x="1967" y="1608"/>
              <a:ext cx="132" cy="101"/>
            </a:xfrm>
            <a:custGeom>
              <a:avLst/>
              <a:gdLst>
                <a:gd name="T0" fmla="*/ 0 w 132"/>
                <a:gd name="T1" fmla="*/ 101 h 101"/>
                <a:gd name="T2" fmla="*/ 31 w 132"/>
                <a:gd name="T3" fmla="*/ 78 h 101"/>
                <a:gd name="T4" fmla="*/ 69 w 132"/>
                <a:gd name="T5" fmla="*/ 54 h 101"/>
                <a:gd name="T6" fmla="*/ 132 w 132"/>
                <a:gd name="T7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101">
                  <a:moveTo>
                    <a:pt x="0" y="101"/>
                  </a:moveTo>
                  <a:lnTo>
                    <a:pt x="31" y="78"/>
                  </a:lnTo>
                  <a:lnTo>
                    <a:pt x="69" y="54"/>
                  </a:lnTo>
                  <a:lnTo>
                    <a:pt x="132" y="0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45" name="Freeform 61"/>
            <p:cNvSpPr>
              <a:spLocks/>
            </p:cNvSpPr>
            <p:nvPr/>
          </p:nvSpPr>
          <p:spPr bwMode="auto">
            <a:xfrm>
              <a:off x="2099" y="1507"/>
              <a:ext cx="124" cy="101"/>
            </a:xfrm>
            <a:custGeom>
              <a:avLst/>
              <a:gdLst>
                <a:gd name="T0" fmla="*/ 0 w 124"/>
                <a:gd name="T1" fmla="*/ 101 h 101"/>
                <a:gd name="T2" fmla="*/ 62 w 124"/>
                <a:gd name="T3" fmla="*/ 47 h 101"/>
                <a:gd name="T4" fmla="*/ 93 w 124"/>
                <a:gd name="T5" fmla="*/ 24 h 101"/>
                <a:gd name="T6" fmla="*/ 124 w 124"/>
                <a:gd name="T7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4" h="101">
                  <a:moveTo>
                    <a:pt x="0" y="101"/>
                  </a:moveTo>
                  <a:lnTo>
                    <a:pt x="62" y="47"/>
                  </a:lnTo>
                  <a:lnTo>
                    <a:pt x="93" y="24"/>
                  </a:lnTo>
                  <a:lnTo>
                    <a:pt x="124" y="0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46" name="Freeform 62"/>
            <p:cNvSpPr>
              <a:spLocks/>
            </p:cNvSpPr>
            <p:nvPr/>
          </p:nvSpPr>
          <p:spPr bwMode="auto">
            <a:xfrm>
              <a:off x="2223" y="1468"/>
              <a:ext cx="132" cy="39"/>
            </a:xfrm>
            <a:custGeom>
              <a:avLst/>
              <a:gdLst>
                <a:gd name="T0" fmla="*/ 0 w 132"/>
                <a:gd name="T1" fmla="*/ 39 h 39"/>
                <a:gd name="T2" fmla="*/ 62 w 132"/>
                <a:gd name="T3" fmla="*/ 8 h 39"/>
                <a:gd name="T4" fmla="*/ 101 w 132"/>
                <a:gd name="T5" fmla="*/ 0 h 39"/>
                <a:gd name="T6" fmla="*/ 132 w 132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39">
                  <a:moveTo>
                    <a:pt x="0" y="39"/>
                  </a:moveTo>
                  <a:lnTo>
                    <a:pt x="62" y="8"/>
                  </a:lnTo>
                  <a:lnTo>
                    <a:pt x="101" y="0"/>
                  </a:lnTo>
                  <a:lnTo>
                    <a:pt x="132" y="0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47" name="Freeform 63"/>
            <p:cNvSpPr>
              <a:spLocks/>
            </p:cNvSpPr>
            <p:nvPr/>
          </p:nvSpPr>
          <p:spPr bwMode="auto">
            <a:xfrm>
              <a:off x="2355" y="1468"/>
              <a:ext cx="132" cy="78"/>
            </a:xfrm>
            <a:custGeom>
              <a:avLst/>
              <a:gdLst>
                <a:gd name="T0" fmla="*/ 0 w 132"/>
                <a:gd name="T1" fmla="*/ 0 h 78"/>
                <a:gd name="T2" fmla="*/ 31 w 132"/>
                <a:gd name="T3" fmla="*/ 8 h 78"/>
                <a:gd name="T4" fmla="*/ 62 w 132"/>
                <a:gd name="T5" fmla="*/ 24 h 78"/>
                <a:gd name="T6" fmla="*/ 101 w 132"/>
                <a:gd name="T7" fmla="*/ 47 h 78"/>
                <a:gd name="T8" fmla="*/ 132 w 132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78">
                  <a:moveTo>
                    <a:pt x="0" y="0"/>
                  </a:moveTo>
                  <a:lnTo>
                    <a:pt x="31" y="8"/>
                  </a:lnTo>
                  <a:lnTo>
                    <a:pt x="62" y="24"/>
                  </a:lnTo>
                  <a:lnTo>
                    <a:pt x="101" y="47"/>
                  </a:lnTo>
                  <a:lnTo>
                    <a:pt x="132" y="78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48" name="Freeform 64"/>
            <p:cNvSpPr>
              <a:spLocks/>
            </p:cNvSpPr>
            <p:nvPr/>
          </p:nvSpPr>
          <p:spPr bwMode="auto">
            <a:xfrm>
              <a:off x="2487" y="1546"/>
              <a:ext cx="133" cy="186"/>
            </a:xfrm>
            <a:custGeom>
              <a:avLst/>
              <a:gdLst>
                <a:gd name="T0" fmla="*/ 0 w 133"/>
                <a:gd name="T1" fmla="*/ 0 h 186"/>
                <a:gd name="T2" fmla="*/ 16 w 133"/>
                <a:gd name="T3" fmla="*/ 23 h 186"/>
                <a:gd name="T4" fmla="*/ 31 w 133"/>
                <a:gd name="T5" fmla="*/ 47 h 186"/>
                <a:gd name="T6" fmla="*/ 63 w 133"/>
                <a:gd name="T7" fmla="*/ 101 h 186"/>
                <a:gd name="T8" fmla="*/ 101 w 133"/>
                <a:gd name="T9" fmla="*/ 155 h 186"/>
                <a:gd name="T10" fmla="*/ 117 w 133"/>
                <a:gd name="T11" fmla="*/ 171 h 186"/>
                <a:gd name="T12" fmla="*/ 133 w 133"/>
                <a:gd name="T13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186">
                  <a:moveTo>
                    <a:pt x="0" y="0"/>
                  </a:moveTo>
                  <a:lnTo>
                    <a:pt x="16" y="23"/>
                  </a:lnTo>
                  <a:lnTo>
                    <a:pt x="31" y="47"/>
                  </a:lnTo>
                  <a:lnTo>
                    <a:pt x="63" y="101"/>
                  </a:lnTo>
                  <a:lnTo>
                    <a:pt x="101" y="155"/>
                  </a:lnTo>
                  <a:lnTo>
                    <a:pt x="117" y="171"/>
                  </a:lnTo>
                  <a:lnTo>
                    <a:pt x="133" y="186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49" name="Freeform 65"/>
            <p:cNvSpPr>
              <a:spLocks/>
            </p:cNvSpPr>
            <p:nvPr/>
          </p:nvSpPr>
          <p:spPr bwMode="auto">
            <a:xfrm>
              <a:off x="2620" y="1694"/>
              <a:ext cx="132" cy="46"/>
            </a:xfrm>
            <a:custGeom>
              <a:avLst/>
              <a:gdLst>
                <a:gd name="T0" fmla="*/ 0 w 132"/>
                <a:gd name="T1" fmla="*/ 38 h 46"/>
                <a:gd name="T2" fmla="*/ 15 w 132"/>
                <a:gd name="T3" fmla="*/ 46 h 46"/>
                <a:gd name="T4" fmla="*/ 31 w 132"/>
                <a:gd name="T5" fmla="*/ 38 h 46"/>
                <a:gd name="T6" fmla="*/ 62 w 132"/>
                <a:gd name="T7" fmla="*/ 31 h 46"/>
                <a:gd name="T8" fmla="*/ 101 w 132"/>
                <a:gd name="T9" fmla="*/ 7 h 46"/>
                <a:gd name="T10" fmla="*/ 116 w 132"/>
                <a:gd name="T11" fmla="*/ 0 h 46"/>
                <a:gd name="T12" fmla="*/ 132 w 132"/>
                <a:gd name="T1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" h="46">
                  <a:moveTo>
                    <a:pt x="0" y="38"/>
                  </a:moveTo>
                  <a:lnTo>
                    <a:pt x="15" y="46"/>
                  </a:lnTo>
                  <a:lnTo>
                    <a:pt x="31" y="38"/>
                  </a:lnTo>
                  <a:lnTo>
                    <a:pt x="62" y="31"/>
                  </a:lnTo>
                  <a:lnTo>
                    <a:pt x="101" y="7"/>
                  </a:lnTo>
                  <a:lnTo>
                    <a:pt x="116" y="0"/>
                  </a:lnTo>
                  <a:lnTo>
                    <a:pt x="132" y="0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50" name="Freeform 66"/>
            <p:cNvSpPr>
              <a:spLocks/>
            </p:cNvSpPr>
            <p:nvPr/>
          </p:nvSpPr>
          <p:spPr bwMode="auto">
            <a:xfrm>
              <a:off x="2752" y="1694"/>
              <a:ext cx="132" cy="54"/>
            </a:xfrm>
            <a:custGeom>
              <a:avLst/>
              <a:gdLst>
                <a:gd name="T0" fmla="*/ 0 w 132"/>
                <a:gd name="T1" fmla="*/ 0 h 54"/>
                <a:gd name="T2" fmla="*/ 31 w 132"/>
                <a:gd name="T3" fmla="*/ 7 h 54"/>
                <a:gd name="T4" fmla="*/ 62 w 132"/>
                <a:gd name="T5" fmla="*/ 23 h 54"/>
                <a:gd name="T6" fmla="*/ 132 w 132"/>
                <a:gd name="T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54">
                  <a:moveTo>
                    <a:pt x="0" y="0"/>
                  </a:moveTo>
                  <a:lnTo>
                    <a:pt x="31" y="7"/>
                  </a:lnTo>
                  <a:lnTo>
                    <a:pt x="62" y="23"/>
                  </a:lnTo>
                  <a:lnTo>
                    <a:pt x="132" y="54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51" name="Freeform 67"/>
            <p:cNvSpPr>
              <a:spLocks/>
            </p:cNvSpPr>
            <p:nvPr/>
          </p:nvSpPr>
          <p:spPr bwMode="auto">
            <a:xfrm>
              <a:off x="2884" y="1748"/>
              <a:ext cx="132" cy="62"/>
            </a:xfrm>
            <a:custGeom>
              <a:avLst/>
              <a:gdLst>
                <a:gd name="T0" fmla="*/ 0 w 132"/>
                <a:gd name="T1" fmla="*/ 0 h 62"/>
                <a:gd name="T2" fmla="*/ 62 w 132"/>
                <a:gd name="T3" fmla="*/ 31 h 62"/>
                <a:gd name="T4" fmla="*/ 132 w 132"/>
                <a:gd name="T5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2" h="62">
                  <a:moveTo>
                    <a:pt x="0" y="0"/>
                  </a:moveTo>
                  <a:lnTo>
                    <a:pt x="62" y="31"/>
                  </a:lnTo>
                  <a:lnTo>
                    <a:pt x="132" y="62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52" name="Freeform 68"/>
            <p:cNvSpPr>
              <a:spLocks/>
            </p:cNvSpPr>
            <p:nvPr/>
          </p:nvSpPr>
          <p:spPr bwMode="auto">
            <a:xfrm>
              <a:off x="3016" y="1810"/>
              <a:ext cx="132" cy="85"/>
            </a:xfrm>
            <a:custGeom>
              <a:avLst/>
              <a:gdLst>
                <a:gd name="T0" fmla="*/ 0 w 132"/>
                <a:gd name="T1" fmla="*/ 0 h 85"/>
                <a:gd name="T2" fmla="*/ 70 w 132"/>
                <a:gd name="T3" fmla="*/ 39 h 85"/>
                <a:gd name="T4" fmla="*/ 101 w 132"/>
                <a:gd name="T5" fmla="*/ 54 h 85"/>
                <a:gd name="T6" fmla="*/ 132 w 132"/>
                <a:gd name="T7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85">
                  <a:moveTo>
                    <a:pt x="0" y="0"/>
                  </a:moveTo>
                  <a:lnTo>
                    <a:pt x="70" y="39"/>
                  </a:lnTo>
                  <a:lnTo>
                    <a:pt x="101" y="54"/>
                  </a:lnTo>
                  <a:lnTo>
                    <a:pt x="132" y="85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53" name="Freeform 69"/>
            <p:cNvSpPr>
              <a:spLocks/>
            </p:cNvSpPr>
            <p:nvPr/>
          </p:nvSpPr>
          <p:spPr bwMode="auto">
            <a:xfrm>
              <a:off x="3148" y="1895"/>
              <a:ext cx="125" cy="179"/>
            </a:xfrm>
            <a:custGeom>
              <a:avLst/>
              <a:gdLst>
                <a:gd name="T0" fmla="*/ 0 w 125"/>
                <a:gd name="T1" fmla="*/ 0 h 179"/>
                <a:gd name="T2" fmla="*/ 31 w 125"/>
                <a:gd name="T3" fmla="*/ 39 h 179"/>
                <a:gd name="T4" fmla="*/ 62 w 125"/>
                <a:gd name="T5" fmla="*/ 78 h 179"/>
                <a:gd name="T6" fmla="*/ 125 w 125"/>
                <a:gd name="T7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5" h="179">
                  <a:moveTo>
                    <a:pt x="0" y="0"/>
                  </a:moveTo>
                  <a:lnTo>
                    <a:pt x="31" y="39"/>
                  </a:lnTo>
                  <a:lnTo>
                    <a:pt x="62" y="78"/>
                  </a:lnTo>
                  <a:lnTo>
                    <a:pt x="125" y="179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54" name="Freeform 70"/>
            <p:cNvSpPr>
              <a:spLocks/>
            </p:cNvSpPr>
            <p:nvPr/>
          </p:nvSpPr>
          <p:spPr bwMode="auto">
            <a:xfrm>
              <a:off x="3273" y="2074"/>
              <a:ext cx="132" cy="248"/>
            </a:xfrm>
            <a:custGeom>
              <a:avLst/>
              <a:gdLst>
                <a:gd name="T0" fmla="*/ 0 w 132"/>
                <a:gd name="T1" fmla="*/ 0 h 248"/>
                <a:gd name="T2" fmla="*/ 31 w 132"/>
                <a:gd name="T3" fmla="*/ 54 h 248"/>
                <a:gd name="T4" fmla="*/ 62 w 132"/>
                <a:gd name="T5" fmla="*/ 116 h 248"/>
                <a:gd name="T6" fmla="*/ 132 w 132"/>
                <a:gd name="T7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248">
                  <a:moveTo>
                    <a:pt x="0" y="0"/>
                  </a:moveTo>
                  <a:lnTo>
                    <a:pt x="31" y="54"/>
                  </a:lnTo>
                  <a:lnTo>
                    <a:pt x="62" y="116"/>
                  </a:lnTo>
                  <a:lnTo>
                    <a:pt x="132" y="248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55" name="Freeform 71"/>
            <p:cNvSpPr>
              <a:spLocks/>
            </p:cNvSpPr>
            <p:nvPr/>
          </p:nvSpPr>
          <p:spPr bwMode="auto">
            <a:xfrm>
              <a:off x="3405" y="2322"/>
              <a:ext cx="132" cy="241"/>
            </a:xfrm>
            <a:custGeom>
              <a:avLst/>
              <a:gdLst>
                <a:gd name="T0" fmla="*/ 0 w 132"/>
                <a:gd name="T1" fmla="*/ 0 h 241"/>
                <a:gd name="T2" fmla="*/ 62 w 132"/>
                <a:gd name="T3" fmla="*/ 125 h 241"/>
                <a:gd name="T4" fmla="*/ 101 w 132"/>
                <a:gd name="T5" fmla="*/ 187 h 241"/>
                <a:gd name="T6" fmla="*/ 132 w 132"/>
                <a:gd name="T7" fmla="*/ 241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241">
                  <a:moveTo>
                    <a:pt x="0" y="0"/>
                  </a:moveTo>
                  <a:lnTo>
                    <a:pt x="62" y="125"/>
                  </a:lnTo>
                  <a:lnTo>
                    <a:pt x="101" y="187"/>
                  </a:lnTo>
                  <a:lnTo>
                    <a:pt x="132" y="241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56" name="Freeform 72"/>
            <p:cNvSpPr>
              <a:spLocks/>
            </p:cNvSpPr>
            <p:nvPr/>
          </p:nvSpPr>
          <p:spPr bwMode="auto">
            <a:xfrm>
              <a:off x="3537" y="2563"/>
              <a:ext cx="132" cy="163"/>
            </a:xfrm>
            <a:custGeom>
              <a:avLst/>
              <a:gdLst>
                <a:gd name="T0" fmla="*/ 0 w 132"/>
                <a:gd name="T1" fmla="*/ 0 h 163"/>
                <a:gd name="T2" fmla="*/ 62 w 132"/>
                <a:gd name="T3" fmla="*/ 93 h 163"/>
                <a:gd name="T4" fmla="*/ 101 w 132"/>
                <a:gd name="T5" fmla="*/ 132 h 163"/>
                <a:gd name="T6" fmla="*/ 132 w 132"/>
                <a:gd name="T7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163">
                  <a:moveTo>
                    <a:pt x="0" y="0"/>
                  </a:moveTo>
                  <a:lnTo>
                    <a:pt x="62" y="93"/>
                  </a:lnTo>
                  <a:lnTo>
                    <a:pt x="101" y="132"/>
                  </a:lnTo>
                  <a:lnTo>
                    <a:pt x="132" y="163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57" name="Freeform 73"/>
            <p:cNvSpPr>
              <a:spLocks/>
            </p:cNvSpPr>
            <p:nvPr/>
          </p:nvSpPr>
          <p:spPr bwMode="auto">
            <a:xfrm>
              <a:off x="3669" y="2726"/>
              <a:ext cx="132" cy="62"/>
            </a:xfrm>
            <a:custGeom>
              <a:avLst/>
              <a:gdLst>
                <a:gd name="T0" fmla="*/ 0 w 132"/>
                <a:gd name="T1" fmla="*/ 0 h 62"/>
                <a:gd name="T2" fmla="*/ 31 w 132"/>
                <a:gd name="T3" fmla="*/ 23 h 62"/>
                <a:gd name="T4" fmla="*/ 62 w 132"/>
                <a:gd name="T5" fmla="*/ 39 h 62"/>
                <a:gd name="T6" fmla="*/ 132 w 132"/>
                <a:gd name="T7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62">
                  <a:moveTo>
                    <a:pt x="0" y="0"/>
                  </a:moveTo>
                  <a:lnTo>
                    <a:pt x="31" y="23"/>
                  </a:lnTo>
                  <a:lnTo>
                    <a:pt x="62" y="39"/>
                  </a:lnTo>
                  <a:lnTo>
                    <a:pt x="132" y="62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58" name="Freeform 74"/>
            <p:cNvSpPr>
              <a:spLocks/>
            </p:cNvSpPr>
            <p:nvPr/>
          </p:nvSpPr>
          <p:spPr bwMode="auto">
            <a:xfrm>
              <a:off x="3801" y="2788"/>
              <a:ext cx="132" cy="16"/>
            </a:xfrm>
            <a:custGeom>
              <a:avLst/>
              <a:gdLst>
                <a:gd name="T0" fmla="*/ 0 w 132"/>
                <a:gd name="T1" fmla="*/ 0 h 16"/>
                <a:gd name="T2" fmla="*/ 31 w 132"/>
                <a:gd name="T3" fmla="*/ 8 h 16"/>
                <a:gd name="T4" fmla="*/ 62 w 132"/>
                <a:gd name="T5" fmla="*/ 8 h 16"/>
                <a:gd name="T6" fmla="*/ 101 w 132"/>
                <a:gd name="T7" fmla="*/ 8 h 16"/>
                <a:gd name="T8" fmla="*/ 132 w 132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6">
                  <a:moveTo>
                    <a:pt x="0" y="0"/>
                  </a:moveTo>
                  <a:lnTo>
                    <a:pt x="31" y="8"/>
                  </a:lnTo>
                  <a:lnTo>
                    <a:pt x="62" y="8"/>
                  </a:lnTo>
                  <a:lnTo>
                    <a:pt x="101" y="8"/>
                  </a:lnTo>
                  <a:lnTo>
                    <a:pt x="132" y="16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59" name="Freeform 75"/>
            <p:cNvSpPr>
              <a:spLocks/>
            </p:cNvSpPr>
            <p:nvPr/>
          </p:nvSpPr>
          <p:spPr bwMode="auto">
            <a:xfrm>
              <a:off x="3933" y="2804"/>
              <a:ext cx="133" cy="46"/>
            </a:xfrm>
            <a:custGeom>
              <a:avLst/>
              <a:gdLst>
                <a:gd name="T0" fmla="*/ 0 w 133"/>
                <a:gd name="T1" fmla="*/ 0 h 46"/>
                <a:gd name="T2" fmla="*/ 63 w 133"/>
                <a:gd name="T3" fmla="*/ 23 h 46"/>
                <a:gd name="T4" fmla="*/ 133 w 133"/>
                <a:gd name="T5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46">
                  <a:moveTo>
                    <a:pt x="0" y="0"/>
                  </a:moveTo>
                  <a:lnTo>
                    <a:pt x="63" y="23"/>
                  </a:lnTo>
                  <a:lnTo>
                    <a:pt x="133" y="46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60" name="Freeform 76"/>
            <p:cNvSpPr>
              <a:spLocks/>
            </p:cNvSpPr>
            <p:nvPr/>
          </p:nvSpPr>
          <p:spPr bwMode="auto">
            <a:xfrm>
              <a:off x="4066" y="2850"/>
              <a:ext cx="132" cy="78"/>
            </a:xfrm>
            <a:custGeom>
              <a:avLst/>
              <a:gdLst>
                <a:gd name="T0" fmla="*/ 0 w 132"/>
                <a:gd name="T1" fmla="*/ 0 h 78"/>
                <a:gd name="T2" fmla="*/ 31 w 132"/>
                <a:gd name="T3" fmla="*/ 16 h 78"/>
                <a:gd name="T4" fmla="*/ 62 w 132"/>
                <a:gd name="T5" fmla="*/ 39 h 78"/>
                <a:gd name="T6" fmla="*/ 101 w 132"/>
                <a:gd name="T7" fmla="*/ 62 h 78"/>
                <a:gd name="T8" fmla="*/ 132 w 132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78">
                  <a:moveTo>
                    <a:pt x="0" y="0"/>
                  </a:moveTo>
                  <a:lnTo>
                    <a:pt x="31" y="16"/>
                  </a:lnTo>
                  <a:lnTo>
                    <a:pt x="62" y="39"/>
                  </a:lnTo>
                  <a:lnTo>
                    <a:pt x="101" y="62"/>
                  </a:lnTo>
                  <a:lnTo>
                    <a:pt x="132" y="78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61" name="Freeform 77"/>
            <p:cNvSpPr>
              <a:spLocks/>
            </p:cNvSpPr>
            <p:nvPr/>
          </p:nvSpPr>
          <p:spPr bwMode="auto">
            <a:xfrm>
              <a:off x="4198" y="2928"/>
              <a:ext cx="132" cy="23"/>
            </a:xfrm>
            <a:custGeom>
              <a:avLst/>
              <a:gdLst>
                <a:gd name="T0" fmla="*/ 0 w 132"/>
                <a:gd name="T1" fmla="*/ 0 h 23"/>
                <a:gd name="T2" fmla="*/ 31 w 132"/>
                <a:gd name="T3" fmla="*/ 8 h 23"/>
                <a:gd name="T4" fmla="*/ 62 w 132"/>
                <a:gd name="T5" fmla="*/ 15 h 23"/>
                <a:gd name="T6" fmla="*/ 132 w 132"/>
                <a:gd name="T7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23">
                  <a:moveTo>
                    <a:pt x="0" y="0"/>
                  </a:moveTo>
                  <a:lnTo>
                    <a:pt x="31" y="8"/>
                  </a:lnTo>
                  <a:lnTo>
                    <a:pt x="62" y="15"/>
                  </a:lnTo>
                  <a:lnTo>
                    <a:pt x="132" y="23"/>
                  </a:lnTo>
                </a:path>
              </a:pathLst>
            </a:custGeom>
            <a:noFill/>
            <a:ln w="12700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62" name="Freeform 78"/>
            <p:cNvSpPr>
              <a:spLocks/>
            </p:cNvSpPr>
            <p:nvPr/>
          </p:nvSpPr>
          <p:spPr bwMode="auto">
            <a:xfrm>
              <a:off x="1041" y="2889"/>
              <a:ext cx="133" cy="23"/>
            </a:xfrm>
            <a:custGeom>
              <a:avLst/>
              <a:gdLst>
                <a:gd name="T0" fmla="*/ 0 w 133"/>
                <a:gd name="T1" fmla="*/ 23 h 23"/>
                <a:gd name="T2" fmla="*/ 63 w 133"/>
                <a:gd name="T3" fmla="*/ 8 h 23"/>
                <a:gd name="T4" fmla="*/ 101 w 133"/>
                <a:gd name="T5" fmla="*/ 0 h 23"/>
                <a:gd name="T6" fmla="*/ 133 w 133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3" h="23">
                  <a:moveTo>
                    <a:pt x="0" y="23"/>
                  </a:moveTo>
                  <a:lnTo>
                    <a:pt x="63" y="8"/>
                  </a:lnTo>
                  <a:lnTo>
                    <a:pt x="101" y="0"/>
                  </a:lnTo>
                  <a:lnTo>
                    <a:pt x="133" y="0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63" name="Freeform 79"/>
            <p:cNvSpPr>
              <a:spLocks/>
            </p:cNvSpPr>
            <p:nvPr/>
          </p:nvSpPr>
          <p:spPr bwMode="auto">
            <a:xfrm>
              <a:off x="1174" y="2889"/>
              <a:ext cx="132" cy="39"/>
            </a:xfrm>
            <a:custGeom>
              <a:avLst/>
              <a:gdLst>
                <a:gd name="T0" fmla="*/ 0 w 132"/>
                <a:gd name="T1" fmla="*/ 0 h 39"/>
                <a:gd name="T2" fmla="*/ 31 w 132"/>
                <a:gd name="T3" fmla="*/ 8 h 39"/>
                <a:gd name="T4" fmla="*/ 62 w 132"/>
                <a:gd name="T5" fmla="*/ 16 h 39"/>
                <a:gd name="T6" fmla="*/ 101 w 132"/>
                <a:gd name="T7" fmla="*/ 31 h 39"/>
                <a:gd name="T8" fmla="*/ 132 w 132"/>
                <a:gd name="T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39">
                  <a:moveTo>
                    <a:pt x="0" y="0"/>
                  </a:moveTo>
                  <a:lnTo>
                    <a:pt x="31" y="8"/>
                  </a:lnTo>
                  <a:lnTo>
                    <a:pt x="62" y="16"/>
                  </a:lnTo>
                  <a:lnTo>
                    <a:pt x="101" y="31"/>
                  </a:lnTo>
                  <a:lnTo>
                    <a:pt x="132" y="39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64" name="Freeform 80"/>
            <p:cNvSpPr>
              <a:spLocks/>
            </p:cNvSpPr>
            <p:nvPr/>
          </p:nvSpPr>
          <p:spPr bwMode="auto">
            <a:xfrm>
              <a:off x="1306" y="2928"/>
              <a:ext cx="132" cy="23"/>
            </a:xfrm>
            <a:custGeom>
              <a:avLst/>
              <a:gdLst>
                <a:gd name="T0" fmla="*/ 0 w 132"/>
                <a:gd name="T1" fmla="*/ 0 h 23"/>
                <a:gd name="T2" fmla="*/ 62 w 132"/>
                <a:gd name="T3" fmla="*/ 15 h 23"/>
                <a:gd name="T4" fmla="*/ 101 w 132"/>
                <a:gd name="T5" fmla="*/ 23 h 23"/>
                <a:gd name="T6" fmla="*/ 132 w 132"/>
                <a:gd name="T7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23">
                  <a:moveTo>
                    <a:pt x="0" y="0"/>
                  </a:moveTo>
                  <a:lnTo>
                    <a:pt x="62" y="15"/>
                  </a:lnTo>
                  <a:lnTo>
                    <a:pt x="101" y="23"/>
                  </a:lnTo>
                  <a:lnTo>
                    <a:pt x="132" y="23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65" name="Freeform 81"/>
            <p:cNvSpPr>
              <a:spLocks/>
            </p:cNvSpPr>
            <p:nvPr/>
          </p:nvSpPr>
          <p:spPr bwMode="auto">
            <a:xfrm>
              <a:off x="1438" y="2866"/>
              <a:ext cx="132" cy="85"/>
            </a:xfrm>
            <a:custGeom>
              <a:avLst/>
              <a:gdLst>
                <a:gd name="T0" fmla="*/ 0 w 132"/>
                <a:gd name="T1" fmla="*/ 85 h 85"/>
                <a:gd name="T2" fmla="*/ 31 w 132"/>
                <a:gd name="T3" fmla="*/ 70 h 85"/>
                <a:gd name="T4" fmla="*/ 62 w 132"/>
                <a:gd name="T5" fmla="*/ 46 h 85"/>
                <a:gd name="T6" fmla="*/ 101 w 132"/>
                <a:gd name="T7" fmla="*/ 23 h 85"/>
                <a:gd name="T8" fmla="*/ 132 w 132"/>
                <a:gd name="T9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85">
                  <a:moveTo>
                    <a:pt x="0" y="85"/>
                  </a:moveTo>
                  <a:lnTo>
                    <a:pt x="31" y="70"/>
                  </a:lnTo>
                  <a:lnTo>
                    <a:pt x="62" y="46"/>
                  </a:lnTo>
                  <a:lnTo>
                    <a:pt x="101" y="23"/>
                  </a:lnTo>
                  <a:lnTo>
                    <a:pt x="132" y="0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66" name="Freeform 82"/>
            <p:cNvSpPr>
              <a:spLocks/>
            </p:cNvSpPr>
            <p:nvPr/>
          </p:nvSpPr>
          <p:spPr bwMode="auto">
            <a:xfrm>
              <a:off x="1570" y="2827"/>
              <a:ext cx="132" cy="39"/>
            </a:xfrm>
            <a:custGeom>
              <a:avLst/>
              <a:gdLst>
                <a:gd name="T0" fmla="*/ 0 w 132"/>
                <a:gd name="T1" fmla="*/ 39 h 39"/>
                <a:gd name="T2" fmla="*/ 31 w 132"/>
                <a:gd name="T3" fmla="*/ 23 h 39"/>
                <a:gd name="T4" fmla="*/ 62 w 132"/>
                <a:gd name="T5" fmla="*/ 15 h 39"/>
                <a:gd name="T6" fmla="*/ 132 w 132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39">
                  <a:moveTo>
                    <a:pt x="0" y="39"/>
                  </a:moveTo>
                  <a:lnTo>
                    <a:pt x="31" y="23"/>
                  </a:lnTo>
                  <a:lnTo>
                    <a:pt x="62" y="15"/>
                  </a:lnTo>
                  <a:lnTo>
                    <a:pt x="132" y="0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67" name="Freeform 83"/>
            <p:cNvSpPr>
              <a:spLocks/>
            </p:cNvSpPr>
            <p:nvPr/>
          </p:nvSpPr>
          <p:spPr bwMode="auto">
            <a:xfrm>
              <a:off x="1702" y="2765"/>
              <a:ext cx="132" cy="62"/>
            </a:xfrm>
            <a:custGeom>
              <a:avLst/>
              <a:gdLst>
                <a:gd name="T0" fmla="*/ 0 w 132"/>
                <a:gd name="T1" fmla="*/ 62 h 62"/>
                <a:gd name="T2" fmla="*/ 62 w 132"/>
                <a:gd name="T3" fmla="*/ 39 h 62"/>
                <a:gd name="T4" fmla="*/ 132 w 132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2" h="62">
                  <a:moveTo>
                    <a:pt x="0" y="62"/>
                  </a:moveTo>
                  <a:lnTo>
                    <a:pt x="62" y="39"/>
                  </a:lnTo>
                  <a:lnTo>
                    <a:pt x="132" y="0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68" name="Freeform 84"/>
            <p:cNvSpPr>
              <a:spLocks/>
            </p:cNvSpPr>
            <p:nvPr/>
          </p:nvSpPr>
          <p:spPr bwMode="auto">
            <a:xfrm>
              <a:off x="1834" y="2664"/>
              <a:ext cx="133" cy="101"/>
            </a:xfrm>
            <a:custGeom>
              <a:avLst/>
              <a:gdLst>
                <a:gd name="T0" fmla="*/ 0 w 133"/>
                <a:gd name="T1" fmla="*/ 101 h 101"/>
                <a:gd name="T2" fmla="*/ 31 w 133"/>
                <a:gd name="T3" fmla="*/ 78 h 101"/>
                <a:gd name="T4" fmla="*/ 63 w 133"/>
                <a:gd name="T5" fmla="*/ 46 h 101"/>
                <a:gd name="T6" fmla="*/ 101 w 133"/>
                <a:gd name="T7" fmla="*/ 15 h 101"/>
                <a:gd name="T8" fmla="*/ 133 w 133"/>
                <a:gd name="T9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101">
                  <a:moveTo>
                    <a:pt x="0" y="101"/>
                  </a:moveTo>
                  <a:lnTo>
                    <a:pt x="31" y="78"/>
                  </a:lnTo>
                  <a:lnTo>
                    <a:pt x="63" y="46"/>
                  </a:lnTo>
                  <a:lnTo>
                    <a:pt x="101" y="15"/>
                  </a:lnTo>
                  <a:lnTo>
                    <a:pt x="133" y="0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69" name="Freeform 85"/>
            <p:cNvSpPr>
              <a:spLocks/>
            </p:cNvSpPr>
            <p:nvPr/>
          </p:nvSpPr>
          <p:spPr bwMode="auto">
            <a:xfrm>
              <a:off x="1967" y="2664"/>
              <a:ext cx="132" cy="39"/>
            </a:xfrm>
            <a:custGeom>
              <a:avLst/>
              <a:gdLst>
                <a:gd name="T0" fmla="*/ 0 w 132"/>
                <a:gd name="T1" fmla="*/ 0 h 39"/>
                <a:gd name="T2" fmla="*/ 31 w 132"/>
                <a:gd name="T3" fmla="*/ 0 h 39"/>
                <a:gd name="T4" fmla="*/ 69 w 132"/>
                <a:gd name="T5" fmla="*/ 15 h 39"/>
                <a:gd name="T6" fmla="*/ 101 w 132"/>
                <a:gd name="T7" fmla="*/ 23 h 39"/>
                <a:gd name="T8" fmla="*/ 132 w 132"/>
                <a:gd name="T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39">
                  <a:moveTo>
                    <a:pt x="0" y="0"/>
                  </a:moveTo>
                  <a:lnTo>
                    <a:pt x="31" y="0"/>
                  </a:lnTo>
                  <a:lnTo>
                    <a:pt x="69" y="15"/>
                  </a:lnTo>
                  <a:lnTo>
                    <a:pt x="101" y="23"/>
                  </a:lnTo>
                  <a:lnTo>
                    <a:pt x="132" y="39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70" name="Freeform 86"/>
            <p:cNvSpPr>
              <a:spLocks/>
            </p:cNvSpPr>
            <p:nvPr/>
          </p:nvSpPr>
          <p:spPr bwMode="auto">
            <a:xfrm>
              <a:off x="2099" y="2703"/>
              <a:ext cx="124" cy="23"/>
            </a:xfrm>
            <a:custGeom>
              <a:avLst/>
              <a:gdLst>
                <a:gd name="T0" fmla="*/ 0 w 124"/>
                <a:gd name="T1" fmla="*/ 0 h 23"/>
                <a:gd name="T2" fmla="*/ 31 w 124"/>
                <a:gd name="T3" fmla="*/ 7 h 23"/>
                <a:gd name="T4" fmla="*/ 62 w 124"/>
                <a:gd name="T5" fmla="*/ 7 h 23"/>
                <a:gd name="T6" fmla="*/ 93 w 124"/>
                <a:gd name="T7" fmla="*/ 15 h 23"/>
                <a:gd name="T8" fmla="*/ 124 w 124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4" h="23">
                  <a:moveTo>
                    <a:pt x="0" y="0"/>
                  </a:moveTo>
                  <a:lnTo>
                    <a:pt x="31" y="7"/>
                  </a:lnTo>
                  <a:lnTo>
                    <a:pt x="62" y="7"/>
                  </a:lnTo>
                  <a:lnTo>
                    <a:pt x="93" y="15"/>
                  </a:lnTo>
                  <a:lnTo>
                    <a:pt x="124" y="23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71" name="Freeform 87"/>
            <p:cNvSpPr>
              <a:spLocks/>
            </p:cNvSpPr>
            <p:nvPr/>
          </p:nvSpPr>
          <p:spPr bwMode="auto">
            <a:xfrm>
              <a:off x="2223" y="2726"/>
              <a:ext cx="132" cy="101"/>
            </a:xfrm>
            <a:custGeom>
              <a:avLst/>
              <a:gdLst>
                <a:gd name="T0" fmla="*/ 0 w 132"/>
                <a:gd name="T1" fmla="*/ 0 h 101"/>
                <a:gd name="T2" fmla="*/ 31 w 132"/>
                <a:gd name="T3" fmla="*/ 23 h 101"/>
                <a:gd name="T4" fmla="*/ 62 w 132"/>
                <a:gd name="T5" fmla="*/ 47 h 101"/>
                <a:gd name="T6" fmla="*/ 101 w 132"/>
                <a:gd name="T7" fmla="*/ 78 h 101"/>
                <a:gd name="T8" fmla="*/ 132 w 132"/>
                <a:gd name="T9" fmla="*/ 10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01">
                  <a:moveTo>
                    <a:pt x="0" y="0"/>
                  </a:moveTo>
                  <a:lnTo>
                    <a:pt x="31" y="23"/>
                  </a:lnTo>
                  <a:lnTo>
                    <a:pt x="62" y="47"/>
                  </a:lnTo>
                  <a:lnTo>
                    <a:pt x="101" y="78"/>
                  </a:lnTo>
                  <a:lnTo>
                    <a:pt x="132" y="101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72" name="Freeform 88"/>
            <p:cNvSpPr>
              <a:spLocks/>
            </p:cNvSpPr>
            <p:nvPr/>
          </p:nvSpPr>
          <p:spPr bwMode="auto">
            <a:xfrm>
              <a:off x="2355" y="2827"/>
              <a:ext cx="132" cy="39"/>
            </a:xfrm>
            <a:custGeom>
              <a:avLst/>
              <a:gdLst>
                <a:gd name="T0" fmla="*/ 0 w 132"/>
                <a:gd name="T1" fmla="*/ 0 h 39"/>
                <a:gd name="T2" fmla="*/ 31 w 132"/>
                <a:gd name="T3" fmla="*/ 15 h 39"/>
                <a:gd name="T4" fmla="*/ 62 w 132"/>
                <a:gd name="T5" fmla="*/ 31 h 39"/>
                <a:gd name="T6" fmla="*/ 101 w 132"/>
                <a:gd name="T7" fmla="*/ 39 h 39"/>
                <a:gd name="T8" fmla="*/ 132 w 132"/>
                <a:gd name="T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39">
                  <a:moveTo>
                    <a:pt x="0" y="0"/>
                  </a:moveTo>
                  <a:lnTo>
                    <a:pt x="31" y="15"/>
                  </a:lnTo>
                  <a:lnTo>
                    <a:pt x="62" y="31"/>
                  </a:lnTo>
                  <a:lnTo>
                    <a:pt x="101" y="39"/>
                  </a:lnTo>
                  <a:lnTo>
                    <a:pt x="132" y="39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73" name="Freeform 89"/>
            <p:cNvSpPr>
              <a:spLocks/>
            </p:cNvSpPr>
            <p:nvPr/>
          </p:nvSpPr>
          <p:spPr bwMode="auto">
            <a:xfrm>
              <a:off x="2487" y="2765"/>
              <a:ext cx="133" cy="101"/>
            </a:xfrm>
            <a:custGeom>
              <a:avLst/>
              <a:gdLst>
                <a:gd name="T0" fmla="*/ 0 w 133"/>
                <a:gd name="T1" fmla="*/ 101 h 101"/>
                <a:gd name="T2" fmla="*/ 16 w 133"/>
                <a:gd name="T3" fmla="*/ 93 h 101"/>
                <a:gd name="T4" fmla="*/ 31 w 133"/>
                <a:gd name="T5" fmla="*/ 77 h 101"/>
                <a:gd name="T6" fmla="*/ 63 w 133"/>
                <a:gd name="T7" fmla="*/ 46 h 101"/>
                <a:gd name="T8" fmla="*/ 101 w 133"/>
                <a:gd name="T9" fmla="*/ 15 h 101"/>
                <a:gd name="T10" fmla="*/ 117 w 133"/>
                <a:gd name="T11" fmla="*/ 0 h 101"/>
                <a:gd name="T12" fmla="*/ 133 w 133"/>
                <a:gd name="T13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101">
                  <a:moveTo>
                    <a:pt x="0" y="101"/>
                  </a:moveTo>
                  <a:lnTo>
                    <a:pt x="16" y="93"/>
                  </a:lnTo>
                  <a:lnTo>
                    <a:pt x="31" y="77"/>
                  </a:lnTo>
                  <a:lnTo>
                    <a:pt x="63" y="46"/>
                  </a:lnTo>
                  <a:lnTo>
                    <a:pt x="101" y="15"/>
                  </a:lnTo>
                  <a:lnTo>
                    <a:pt x="117" y="0"/>
                  </a:lnTo>
                  <a:lnTo>
                    <a:pt x="133" y="0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74" name="Freeform 90"/>
            <p:cNvSpPr>
              <a:spLocks/>
            </p:cNvSpPr>
            <p:nvPr/>
          </p:nvSpPr>
          <p:spPr bwMode="auto">
            <a:xfrm>
              <a:off x="2620" y="2765"/>
              <a:ext cx="132" cy="124"/>
            </a:xfrm>
            <a:custGeom>
              <a:avLst/>
              <a:gdLst>
                <a:gd name="T0" fmla="*/ 0 w 132"/>
                <a:gd name="T1" fmla="*/ 0 h 124"/>
                <a:gd name="T2" fmla="*/ 15 w 132"/>
                <a:gd name="T3" fmla="*/ 8 h 124"/>
                <a:gd name="T4" fmla="*/ 31 w 132"/>
                <a:gd name="T5" fmla="*/ 15 h 124"/>
                <a:gd name="T6" fmla="*/ 62 w 132"/>
                <a:gd name="T7" fmla="*/ 54 h 124"/>
                <a:gd name="T8" fmla="*/ 101 w 132"/>
                <a:gd name="T9" fmla="*/ 93 h 124"/>
                <a:gd name="T10" fmla="*/ 116 w 132"/>
                <a:gd name="T11" fmla="*/ 108 h 124"/>
                <a:gd name="T12" fmla="*/ 132 w 132"/>
                <a:gd name="T13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" h="124">
                  <a:moveTo>
                    <a:pt x="0" y="0"/>
                  </a:moveTo>
                  <a:lnTo>
                    <a:pt x="15" y="8"/>
                  </a:lnTo>
                  <a:lnTo>
                    <a:pt x="31" y="15"/>
                  </a:lnTo>
                  <a:lnTo>
                    <a:pt x="62" y="54"/>
                  </a:lnTo>
                  <a:lnTo>
                    <a:pt x="101" y="93"/>
                  </a:lnTo>
                  <a:lnTo>
                    <a:pt x="116" y="108"/>
                  </a:lnTo>
                  <a:lnTo>
                    <a:pt x="132" y="124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75" name="Freeform 91"/>
            <p:cNvSpPr>
              <a:spLocks/>
            </p:cNvSpPr>
            <p:nvPr/>
          </p:nvSpPr>
          <p:spPr bwMode="auto">
            <a:xfrm>
              <a:off x="2752" y="2889"/>
              <a:ext cx="132" cy="23"/>
            </a:xfrm>
            <a:custGeom>
              <a:avLst/>
              <a:gdLst>
                <a:gd name="T0" fmla="*/ 0 w 132"/>
                <a:gd name="T1" fmla="*/ 0 h 23"/>
                <a:gd name="T2" fmla="*/ 31 w 132"/>
                <a:gd name="T3" fmla="*/ 16 h 23"/>
                <a:gd name="T4" fmla="*/ 62 w 132"/>
                <a:gd name="T5" fmla="*/ 16 h 23"/>
                <a:gd name="T6" fmla="*/ 101 w 132"/>
                <a:gd name="T7" fmla="*/ 16 h 23"/>
                <a:gd name="T8" fmla="*/ 132 w 132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23">
                  <a:moveTo>
                    <a:pt x="0" y="0"/>
                  </a:moveTo>
                  <a:lnTo>
                    <a:pt x="31" y="16"/>
                  </a:lnTo>
                  <a:lnTo>
                    <a:pt x="62" y="16"/>
                  </a:lnTo>
                  <a:lnTo>
                    <a:pt x="101" y="16"/>
                  </a:lnTo>
                  <a:lnTo>
                    <a:pt x="132" y="23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76" name="Freeform 92"/>
            <p:cNvSpPr>
              <a:spLocks/>
            </p:cNvSpPr>
            <p:nvPr/>
          </p:nvSpPr>
          <p:spPr bwMode="auto">
            <a:xfrm>
              <a:off x="2884" y="2912"/>
              <a:ext cx="132" cy="39"/>
            </a:xfrm>
            <a:custGeom>
              <a:avLst/>
              <a:gdLst>
                <a:gd name="T0" fmla="*/ 0 w 132"/>
                <a:gd name="T1" fmla="*/ 0 h 39"/>
                <a:gd name="T2" fmla="*/ 62 w 132"/>
                <a:gd name="T3" fmla="*/ 16 h 39"/>
                <a:gd name="T4" fmla="*/ 132 w 132"/>
                <a:gd name="T5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2" h="39">
                  <a:moveTo>
                    <a:pt x="0" y="0"/>
                  </a:moveTo>
                  <a:lnTo>
                    <a:pt x="62" y="16"/>
                  </a:lnTo>
                  <a:lnTo>
                    <a:pt x="132" y="39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77" name="Freeform 93"/>
            <p:cNvSpPr>
              <a:spLocks/>
            </p:cNvSpPr>
            <p:nvPr/>
          </p:nvSpPr>
          <p:spPr bwMode="auto">
            <a:xfrm>
              <a:off x="3016" y="2951"/>
              <a:ext cx="132" cy="62"/>
            </a:xfrm>
            <a:custGeom>
              <a:avLst/>
              <a:gdLst>
                <a:gd name="T0" fmla="*/ 0 w 132"/>
                <a:gd name="T1" fmla="*/ 0 h 62"/>
                <a:gd name="T2" fmla="*/ 70 w 132"/>
                <a:gd name="T3" fmla="*/ 31 h 62"/>
                <a:gd name="T4" fmla="*/ 132 w 132"/>
                <a:gd name="T5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2" h="62">
                  <a:moveTo>
                    <a:pt x="0" y="0"/>
                  </a:moveTo>
                  <a:lnTo>
                    <a:pt x="70" y="31"/>
                  </a:lnTo>
                  <a:lnTo>
                    <a:pt x="132" y="62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78" name="Freeform 94"/>
            <p:cNvSpPr>
              <a:spLocks/>
            </p:cNvSpPr>
            <p:nvPr/>
          </p:nvSpPr>
          <p:spPr bwMode="auto">
            <a:xfrm>
              <a:off x="3148" y="3013"/>
              <a:ext cx="125" cy="39"/>
            </a:xfrm>
            <a:custGeom>
              <a:avLst/>
              <a:gdLst>
                <a:gd name="T0" fmla="*/ 0 w 125"/>
                <a:gd name="T1" fmla="*/ 0 h 39"/>
                <a:gd name="T2" fmla="*/ 62 w 125"/>
                <a:gd name="T3" fmla="*/ 23 h 39"/>
                <a:gd name="T4" fmla="*/ 125 w 125"/>
                <a:gd name="T5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5" h="39">
                  <a:moveTo>
                    <a:pt x="0" y="0"/>
                  </a:moveTo>
                  <a:lnTo>
                    <a:pt x="62" y="23"/>
                  </a:lnTo>
                  <a:lnTo>
                    <a:pt x="125" y="39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79" name="Freeform 95"/>
            <p:cNvSpPr>
              <a:spLocks/>
            </p:cNvSpPr>
            <p:nvPr/>
          </p:nvSpPr>
          <p:spPr bwMode="auto">
            <a:xfrm>
              <a:off x="3273" y="3052"/>
              <a:ext cx="132" cy="39"/>
            </a:xfrm>
            <a:custGeom>
              <a:avLst/>
              <a:gdLst>
                <a:gd name="T0" fmla="*/ 0 w 132"/>
                <a:gd name="T1" fmla="*/ 0 h 39"/>
                <a:gd name="T2" fmla="*/ 62 w 132"/>
                <a:gd name="T3" fmla="*/ 23 h 39"/>
                <a:gd name="T4" fmla="*/ 132 w 132"/>
                <a:gd name="T5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2" h="39">
                  <a:moveTo>
                    <a:pt x="0" y="0"/>
                  </a:moveTo>
                  <a:lnTo>
                    <a:pt x="62" y="23"/>
                  </a:lnTo>
                  <a:lnTo>
                    <a:pt x="132" y="39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80" name="Freeform 96"/>
            <p:cNvSpPr>
              <a:spLocks/>
            </p:cNvSpPr>
            <p:nvPr/>
          </p:nvSpPr>
          <p:spPr bwMode="auto">
            <a:xfrm>
              <a:off x="3405" y="3091"/>
              <a:ext cx="132" cy="23"/>
            </a:xfrm>
            <a:custGeom>
              <a:avLst/>
              <a:gdLst>
                <a:gd name="T0" fmla="*/ 0 w 132"/>
                <a:gd name="T1" fmla="*/ 0 h 23"/>
                <a:gd name="T2" fmla="*/ 62 w 132"/>
                <a:gd name="T3" fmla="*/ 15 h 23"/>
                <a:gd name="T4" fmla="*/ 132 w 132"/>
                <a:gd name="T5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2" h="23">
                  <a:moveTo>
                    <a:pt x="0" y="0"/>
                  </a:moveTo>
                  <a:lnTo>
                    <a:pt x="62" y="15"/>
                  </a:lnTo>
                  <a:lnTo>
                    <a:pt x="132" y="23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81" name="Freeform 97"/>
            <p:cNvSpPr>
              <a:spLocks/>
            </p:cNvSpPr>
            <p:nvPr/>
          </p:nvSpPr>
          <p:spPr bwMode="auto">
            <a:xfrm>
              <a:off x="3537" y="3091"/>
              <a:ext cx="132" cy="23"/>
            </a:xfrm>
            <a:custGeom>
              <a:avLst/>
              <a:gdLst>
                <a:gd name="T0" fmla="*/ 0 w 132"/>
                <a:gd name="T1" fmla="*/ 23 h 23"/>
                <a:gd name="T2" fmla="*/ 31 w 132"/>
                <a:gd name="T3" fmla="*/ 23 h 23"/>
                <a:gd name="T4" fmla="*/ 62 w 132"/>
                <a:gd name="T5" fmla="*/ 15 h 23"/>
                <a:gd name="T6" fmla="*/ 132 w 132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23">
                  <a:moveTo>
                    <a:pt x="0" y="23"/>
                  </a:moveTo>
                  <a:lnTo>
                    <a:pt x="31" y="23"/>
                  </a:lnTo>
                  <a:lnTo>
                    <a:pt x="62" y="15"/>
                  </a:lnTo>
                  <a:lnTo>
                    <a:pt x="132" y="0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82" name="Line 98"/>
            <p:cNvSpPr>
              <a:spLocks noChangeShapeType="1"/>
            </p:cNvSpPr>
            <p:nvPr/>
          </p:nvSpPr>
          <p:spPr bwMode="auto">
            <a:xfrm>
              <a:off x="3669" y="3091"/>
              <a:ext cx="132" cy="1"/>
            </a:xfrm>
            <a:prstGeom prst="line">
              <a:avLst/>
            </a:prstGeom>
            <a:noFill/>
            <a:ln w="12700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83" name="Freeform 99"/>
            <p:cNvSpPr>
              <a:spLocks/>
            </p:cNvSpPr>
            <p:nvPr/>
          </p:nvSpPr>
          <p:spPr bwMode="auto">
            <a:xfrm>
              <a:off x="3801" y="3091"/>
              <a:ext cx="132" cy="23"/>
            </a:xfrm>
            <a:custGeom>
              <a:avLst/>
              <a:gdLst>
                <a:gd name="T0" fmla="*/ 0 w 132"/>
                <a:gd name="T1" fmla="*/ 0 h 23"/>
                <a:gd name="T2" fmla="*/ 62 w 132"/>
                <a:gd name="T3" fmla="*/ 8 h 23"/>
                <a:gd name="T4" fmla="*/ 132 w 132"/>
                <a:gd name="T5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2" h="23">
                  <a:moveTo>
                    <a:pt x="0" y="0"/>
                  </a:moveTo>
                  <a:lnTo>
                    <a:pt x="62" y="8"/>
                  </a:lnTo>
                  <a:lnTo>
                    <a:pt x="132" y="23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84" name="Freeform 100"/>
            <p:cNvSpPr>
              <a:spLocks/>
            </p:cNvSpPr>
            <p:nvPr/>
          </p:nvSpPr>
          <p:spPr bwMode="auto">
            <a:xfrm>
              <a:off x="3933" y="3114"/>
              <a:ext cx="133" cy="1"/>
            </a:xfrm>
            <a:custGeom>
              <a:avLst/>
              <a:gdLst>
                <a:gd name="T0" fmla="*/ 0 w 133"/>
                <a:gd name="T1" fmla="*/ 63 w 133"/>
                <a:gd name="T2" fmla="*/ 133 w 13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33">
                  <a:moveTo>
                    <a:pt x="0" y="0"/>
                  </a:moveTo>
                  <a:lnTo>
                    <a:pt x="63" y="0"/>
                  </a:lnTo>
                  <a:lnTo>
                    <a:pt x="133" y="0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85" name="Freeform 101"/>
            <p:cNvSpPr>
              <a:spLocks/>
            </p:cNvSpPr>
            <p:nvPr/>
          </p:nvSpPr>
          <p:spPr bwMode="auto">
            <a:xfrm>
              <a:off x="4066" y="3114"/>
              <a:ext cx="132" cy="1"/>
            </a:xfrm>
            <a:custGeom>
              <a:avLst/>
              <a:gdLst>
                <a:gd name="T0" fmla="*/ 0 w 132"/>
                <a:gd name="T1" fmla="*/ 62 w 132"/>
                <a:gd name="T2" fmla="*/ 132 w 13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32">
                  <a:moveTo>
                    <a:pt x="0" y="0"/>
                  </a:moveTo>
                  <a:lnTo>
                    <a:pt x="62" y="0"/>
                  </a:lnTo>
                  <a:lnTo>
                    <a:pt x="132" y="0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86" name="Freeform 102"/>
            <p:cNvSpPr>
              <a:spLocks/>
            </p:cNvSpPr>
            <p:nvPr/>
          </p:nvSpPr>
          <p:spPr bwMode="auto">
            <a:xfrm>
              <a:off x="4198" y="3091"/>
              <a:ext cx="132" cy="23"/>
            </a:xfrm>
            <a:custGeom>
              <a:avLst/>
              <a:gdLst>
                <a:gd name="T0" fmla="*/ 0 w 132"/>
                <a:gd name="T1" fmla="*/ 23 h 23"/>
                <a:gd name="T2" fmla="*/ 62 w 132"/>
                <a:gd name="T3" fmla="*/ 15 h 23"/>
                <a:gd name="T4" fmla="*/ 132 w 132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2" h="23">
                  <a:moveTo>
                    <a:pt x="0" y="23"/>
                  </a:moveTo>
                  <a:lnTo>
                    <a:pt x="62" y="15"/>
                  </a:lnTo>
                  <a:lnTo>
                    <a:pt x="132" y="0"/>
                  </a:lnTo>
                </a:path>
              </a:pathLst>
            </a:custGeom>
            <a:noFill/>
            <a:ln w="12700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87" name="Freeform 103"/>
            <p:cNvSpPr>
              <a:spLocks/>
            </p:cNvSpPr>
            <p:nvPr/>
          </p:nvSpPr>
          <p:spPr bwMode="auto">
            <a:xfrm>
              <a:off x="1041" y="2866"/>
              <a:ext cx="133" cy="124"/>
            </a:xfrm>
            <a:custGeom>
              <a:avLst/>
              <a:gdLst>
                <a:gd name="T0" fmla="*/ 0 w 133"/>
                <a:gd name="T1" fmla="*/ 0 h 124"/>
                <a:gd name="T2" fmla="*/ 31 w 133"/>
                <a:gd name="T3" fmla="*/ 39 h 124"/>
                <a:gd name="T4" fmla="*/ 63 w 133"/>
                <a:gd name="T5" fmla="*/ 77 h 124"/>
                <a:gd name="T6" fmla="*/ 101 w 133"/>
                <a:gd name="T7" fmla="*/ 108 h 124"/>
                <a:gd name="T8" fmla="*/ 117 w 133"/>
                <a:gd name="T9" fmla="*/ 124 h 124"/>
                <a:gd name="T10" fmla="*/ 133 w 133"/>
                <a:gd name="T11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3" h="124">
                  <a:moveTo>
                    <a:pt x="0" y="0"/>
                  </a:moveTo>
                  <a:lnTo>
                    <a:pt x="31" y="39"/>
                  </a:lnTo>
                  <a:lnTo>
                    <a:pt x="63" y="77"/>
                  </a:lnTo>
                  <a:lnTo>
                    <a:pt x="101" y="108"/>
                  </a:lnTo>
                  <a:lnTo>
                    <a:pt x="117" y="124"/>
                  </a:lnTo>
                  <a:lnTo>
                    <a:pt x="133" y="124"/>
                  </a:lnTo>
                </a:path>
              </a:pathLst>
            </a:custGeom>
            <a:noFill/>
            <a:ln w="1270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88" name="Freeform 104"/>
            <p:cNvSpPr>
              <a:spLocks/>
            </p:cNvSpPr>
            <p:nvPr/>
          </p:nvSpPr>
          <p:spPr bwMode="auto">
            <a:xfrm>
              <a:off x="1174" y="2866"/>
              <a:ext cx="132" cy="124"/>
            </a:xfrm>
            <a:custGeom>
              <a:avLst/>
              <a:gdLst>
                <a:gd name="T0" fmla="*/ 0 w 132"/>
                <a:gd name="T1" fmla="*/ 124 h 124"/>
                <a:gd name="T2" fmla="*/ 15 w 132"/>
                <a:gd name="T3" fmla="*/ 116 h 124"/>
                <a:gd name="T4" fmla="*/ 31 w 132"/>
                <a:gd name="T5" fmla="*/ 108 h 124"/>
                <a:gd name="T6" fmla="*/ 62 w 132"/>
                <a:gd name="T7" fmla="*/ 70 h 124"/>
                <a:gd name="T8" fmla="*/ 101 w 132"/>
                <a:gd name="T9" fmla="*/ 23 h 124"/>
                <a:gd name="T10" fmla="*/ 116 w 132"/>
                <a:gd name="T11" fmla="*/ 7 h 124"/>
                <a:gd name="T12" fmla="*/ 132 w 132"/>
                <a:gd name="T13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" h="124">
                  <a:moveTo>
                    <a:pt x="0" y="124"/>
                  </a:moveTo>
                  <a:lnTo>
                    <a:pt x="15" y="116"/>
                  </a:lnTo>
                  <a:lnTo>
                    <a:pt x="31" y="108"/>
                  </a:lnTo>
                  <a:lnTo>
                    <a:pt x="62" y="70"/>
                  </a:lnTo>
                  <a:lnTo>
                    <a:pt x="101" y="23"/>
                  </a:lnTo>
                  <a:lnTo>
                    <a:pt x="116" y="7"/>
                  </a:lnTo>
                  <a:lnTo>
                    <a:pt x="132" y="0"/>
                  </a:lnTo>
                </a:path>
              </a:pathLst>
            </a:custGeom>
            <a:noFill/>
            <a:ln w="1270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89" name="Freeform 105"/>
            <p:cNvSpPr>
              <a:spLocks/>
            </p:cNvSpPr>
            <p:nvPr/>
          </p:nvSpPr>
          <p:spPr bwMode="auto">
            <a:xfrm>
              <a:off x="1306" y="2858"/>
              <a:ext cx="132" cy="31"/>
            </a:xfrm>
            <a:custGeom>
              <a:avLst/>
              <a:gdLst>
                <a:gd name="T0" fmla="*/ 0 w 132"/>
                <a:gd name="T1" fmla="*/ 8 h 31"/>
                <a:gd name="T2" fmla="*/ 31 w 132"/>
                <a:gd name="T3" fmla="*/ 0 h 31"/>
                <a:gd name="T4" fmla="*/ 62 w 132"/>
                <a:gd name="T5" fmla="*/ 8 h 31"/>
                <a:gd name="T6" fmla="*/ 132 w 132"/>
                <a:gd name="T7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31">
                  <a:moveTo>
                    <a:pt x="0" y="8"/>
                  </a:moveTo>
                  <a:lnTo>
                    <a:pt x="31" y="0"/>
                  </a:lnTo>
                  <a:lnTo>
                    <a:pt x="62" y="8"/>
                  </a:lnTo>
                  <a:lnTo>
                    <a:pt x="132" y="31"/>
                  </a:lnTo>
                </a:path>
              </a:pathLst>
            </a:custGeom>
            <a:noFill/>
            <a:ln w="1270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90" name="Freeform 106"/>
            <p:cNvSpPr>
              <a:spLocks/>
            </p:cNvSpPr>
            <p:nvPr/>
          </p:nvSpPr>
          <p:spPr bwMode="auto">
            <a:xfrm>
              <a:off x="1438" y="2889"/>
              <a:ext cx="132" cy="62"/>
            </a:xfrm>
            <a:custGeom>
              <a:avLst/>
              <a:gdLst>
                <a:gd name="T0" fmla="*/ 0 w 132"/>
                <a:gd name="T1" fmla="*/ 0 h 62"/>
                <a:gd name="T2" fmla="*/ 31 w 132"/>
                <a:gd name="T3" fmla="*/ 16 h 62"/>
                <a:gd name="T4" fmla="*/ 62 w 132"/>
                <a:gd name="T5" fmla="*/ 39 h 62"/>
                <a:gd name="T6" fmla="*/ 101 w 132"/>
                <a:gd name="T7" fmla="*/ 54 h 62"/>
                <a:gd name="T8" fmla="*/ 132 w 132"/>
                <a:gd name="T9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62">
                  <a:moveTo>
                    <a:pt x="0" y="0"/>
                  </a:moveTo>
                  <a:lnTo>
                    <a:pt x="31" y="16"/>
                  </a:lnTo>
                  <a:lnTo>
                    <a:pt x="62" y="39"/>
                  </a:lnTo>
                  <a:lnTo>
                    <a:pt x="101" y="54"/>
                  </a:lnTo>
                  <a:lnTo>
                    <a:pt x="132" y="62"/>
                  </a:lnTo>
                </a:path>
              </a:pathLst>
            </a:custGeom>
            <a:noFill/>
            <a:ln w="1270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91" name="Freeform 107"/>
            <p:cNvSpPr>
              <a:spLocks/>
            </p:cNvSpPr>
            <p:nvPr/>
          </p:nvSpPr>
          <p:spPr bwMode="auto">
            <a:xfrm>
              <a:off x="1570" y="2889"/>
              <a:ext cx="132" cy="62"/>
            </a:xfrm>
            <a:custGeom>
              <a:avLst/>
              <a:gdLst>
                <a:gd name="T0" fmla="*/ 0 w 132"/>
                <a:gd name="T1" fmla="*/ 62 h 62"/>
                <a:gd name="T2" fmla="*/ 31 w 132"/>
                <a:gd name="T3" fmla="*/ 54 h 62"/>
                <a:gd name="T4" fmla="*/ 62 w 132"/>
                <a:gd name="T5" fmla="*/ 39 h 62"/>
                <a:gd name="T6" fmla="*/ 132 w 132"/>
                <a:gd name="T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62">
                  <a:moveTo>
                    <a:pt x="0" y="62"/>
                  </a:moveTo>
                  <a:lnTo>
                    <a:pt x="31" y="54"/>
                  </a:lnTo>
                  <a:lnTo>
                    <a:pt x="62" y="39"/>
                  </a:lnTo>
                  <a:lnTo>
                    <a:pt x="132" y="0"/>
                  </a:lnTo>
                </a:path>
              </a:pathLst>
            </a:custGeom>
            <a:noFill/>
            <a:ln w="1270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92" name="Freeform 108"/>
            <p:cNvSpPr>
              <a:spLocks/>
            </p:cNvSpPr>
            <p:nvPr/>
          </p:nvSpPr>
          <p:spPr bwMode="auto">
            <a:xfrm>
              <a:off x="1702" y="2804"/>
              <a:ext cx="132" cy="85"/>
            </a:xfrm>
            <a:custGeom>
              <a:avLst/>
              <a:gdLst>
                <a:gd name="T0" fmla="*/ 0 w 132"/>
                <a:gd name="T1" fmla="*/ 85 h 85"/>
                <a:gd name="T2" fmla="*/ 31 w 132"/>
                <a:gd name="T3" fmla="*/ 62 h 85"/>
                <a:gd name="T4" fmla="*/ 62 w 132"/>
                <a:gd name="T5" fmla="*/ 38 h 85"/>
                <a:gd name="T6" fmla="*/ 101 w 132"/>
                <a:gd name="T7" fmla="*/ 15 h 85"/>
                <a:gd name="T8" fmla="*/ 132 w 132"/>
                <a:gd name="T9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85">
                  <a:moveTo>
                    <a:pt x="0" y="85"/>
                  </a:moveTo>
                  <a:lnTo>
                    <a:pt x="31" y="62"/>
                  </a:lnTo>
                  <a:lnTo>
                    <a:pt x="62" y="38"/>
                  </a:lnTo>
                  <a:lnTo>
                    <a:pt x="101" y="15"/>
                  </a:lnTo>
                  <a:lnTo>
                    <a:pt x="132" y="0"/>
                  </a:lnTo>
                </a:path>
              </a:pathLst>
            </a:custGeom>
            <a:noFill/>
            <a:ln w="1270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93" name="Freeform 109"/>
            <p:cNvSpPr>
              <a:spLocks/>
            </p:cNvSpPr>
            <p:nvPr/>
          </p:nvSpPr>
          <p:spPr bwMode="auto">
            <a:xfrm>
              <a:off x="1834" y="2765"/>
              <a:ext cx="133" cy="39"/>
            </a:xfrm>
            <a:custGeom>
              <a:avLst/>
              <a:gdLst>
                <a:gd name="T0" fmla="*/ 0 w 133"/>
                <a:gd name="T1" fmla="*/ 39 h 39"/>
                <a:gd name="T2" fmla="*/ 63 w 133"/>
                <a:gd name="T3" fmla="*/ 15 h 39"/>
                <a:gd name="T4" fmla="*/ 101 w 133"/>
                <a:gd name="T5" fmla="*/ 0 h 39"/>
                <a:gd name="T6" fmla="*/ 133 w 133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3" h="39">
                  <a:moveTo>
                    <a:pt x="0" y="39"/>
                  </a:moveTo>
                  <a:lnTo>
                    <a:pt x="63" y="15"/>
                  </a:lnTo>
                  <a:lnTo>
                    <a:pt x="101" y="0"/>
                  </a:lnTo>
                  <a:lnTo>
                    <a:pt x="133" y="0"/>
                  </a:lnTo>
                </a:path>
              </a:pathLst>
            </a:custGeom>
            <a:noFill/>
            <a:ln w="1270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94" name="Freeform 110"/>
            <p:cNvSpPr>
              <a:spLocks/>
            </p:cNvSpPr>
            <p:nvPr/>
          </p:nvSpPr>
          <p:spPr bwMode="auto">
            <a:xfrm>
              <a:off x="1967" y="2765"/>
              <a:ext cx="132" cy="39"/>
            </a:xfrm>
            <a:custGeom>
              <a:avLst/>
              <a:gdLst>
                <a:gd name="T0" fmla="*/ 0 w 132"/>
                <a:gd name="T1" fmla="*/ 0 h 39"/>
                <a:gd name="T2" fmla="*/ 31 w 132"/>
                <a:gd name="T3" fmla="*/ 8 h 39"/>
                <a:gd name="T4" fmla="*/ 69 w 132"/>
                <a:gd name="T5" fmla="*/ 15 h 39"/>
                <a:gd name="T6" fmla="*/ 101 w 132"/>
                <a:gd name="T7" fmla="*/ 31 h 39"/>
                <a:gd name="T8" fmla="*/ 132 w 132"/>
                <a:gd name="T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39">
                  <a:moveTo>
                    <a:pt x="0" y="0"/>
                  </a:moveTo>
                  <a:lnTo>
                    <a:pt x="31" y="8"/>
                  </a:lnTo>
                  <a:lnTo>
                    <a:pt x="69" y="15"/>
                  </a:lnTo>
                  <a:lnTo>
                    <a:pt x="101" y="31"/>
                  </a:lnTo>
                  <a:lnTo>
                    <a:pt x="132" y="39"/>
                  </a:lnTo>
                </a:path>
              </a:pathLst>
            </a:custGeom>
            <a:noFill/>
            <a:ln w="1270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95" name="Freeform 111"/>
            <p:cNvSpPr>
              <a:spLocks/>
            </p:cNvSpPr>
            <p:nvPr/>
          </p:nvSpPr>
          <p:spPr bwMode="auto">
            <a:xfrm>
              <a:off x="2099" y="2765"/>
              <a:ext cx="124" cy="39"/>
            </a:xfrm>
            <a:custGeom>
              <a:avLst/>
              <a:gdLst>
                <a:gd name="T0" fmla="*/ 0 w 124"/>
                <a:gd name="T1" fmla="*/ 39 h 39"/>
                <a:gd name="T2" fmla="*/ 31 w 124"/>
                <a:gd name="T3" fmla="*/ 31 h 39"/>
                <a:gd name="T4" fmla="*/ 62 w 124"/>
                <a:gd name="T5" fmla="*/ 23 h 39"/>
                <a:gd name="T6" fmla="*/ 93 w 124"/>
                <a:gd name="T7" fmla="*/ 8 h 39"/>
                <a:gd name="T8" fmla="*/ 124 w 124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4" h="39">
                  <a:moveTo>
                    <a:pt x="0" y="39"/>
                  </a:moveTo>
                  <a:lnTo>
                    <a:pt x="31" y="31"/>
                  </a:lnTo>
                  <a:lnTo>
                    <a:pt x="62" y="23"/>
                  </a:lnTo>
                  <a:lnTo>
                    <a:pt x="93" y="8"/>
                  </a:lnTo>
                  <a:lnTo>
                    <a:pt x="124" y="0"/>
                  </a:lnTo>
                </a:path>
              </a:pathLst>
            </a:custGeom>
            <a:noFill/>
            <a:ln w="1270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96" name="Freeform 112"/>
            <p:cNvSpPr>
              <a:spLocks/>
            </p:cNvSpPr>
            <p:nvPr/>
          </p:nvSpPr>
          <p:spPr bwMode="auto">
            <a:xfrm>
              <a:off x="2223" y="2749"/>
              <a:ext cx="132" cy="16"/>
            </a:xfrm>
            <a:custGeom>
              <a:avLst/>
              <a:gdLst>
                <a:gd name="T0" fmla="*/ 0 w 132"/>
                <a:gd name="T1" fmla="*/ 16 h 16"/>
                <a:gd name="T2" fmla="*/ 62 w 132"/>
                <a:gd name="T3" fmla="*/ 8 h 16"/>
                <a:gd name="T4" fmla="*/ 101 w 132"/>
                <a:gd name="T5" fmla="*/ 8 h 16"/>
                <a:gd name="T6" fmla="*/ 132 w 132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16">
                  <a:moveTo>
                    <a:pt x="0" y="16"/>
                  </a:moveTo>
                  <a:lnTo>
                    <a:pt x="62" y="8"/>
                  </a:lnTo>
                  <a:lnTo>
                    <a:pt x="101" y="8"/>
                  </a:lnTo>
                  <a:lnTo>
                    <a:pt x="132" y="0"/>
                  </a:lnTo>
                </a:path>
              </a:pathLst>
            </a:custGeom>
            <a:noFill/>
            <a:ln w="1270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97" name="Freeform 113"/>
            <p:cNvSpPr>
              <a:spLocks/>
            </p:cNvSpPr>
            <p:nvPr/>
          </p:nvSpPr>
          <p:spPr bwMode="auto">
            <a:xfrm>
              <a:off x="2355" y="2687"/>
              <a:ext cx="132" cy="62"/>
            </a:xfrm>
            <a:custGeom>
              <a:avLst/>
              <a:gdLst>
                <a:gd name="T0" fmla="*/ 0 w 132"/>
                <a:gd name="T1" fmla="*/ 62 h 62"/>
                <a:gd name="T2" fmla="*/ 31 w 132"/>
                <a:gd name="T3" fmla="*/ 47 h 62"/>
                <a:gd name="T4" fmla="*/ 62 w 132"/>
                <a:gd name="T5" fmla="*/ 23 h 62"/>
                <a:gd name="T6" fmla="*/ 101 w 132"/>
                <a:gd name="T7" fmla="*/ 8 h 62"/>
                <a:gd name="T8" fmla="*/ 117 w 132"/>
                <a:gd name="T9" fmla="*/ 0 h 62"/>
                <a:gd name="T10" fmla="*/ 132 w 132"/>
                <a:gd name="T11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2" h="62">
                  <a:moveTo>
                    <a:pt x="0" y="62"/>
                  </a:moveTo>
                  <a:lnTo>
                    <a:pt x="31" y="47"/>
                  </a:lnTo>
                  <a:lnTo>
                    <a:pt x="62" y="23"/>
                  </a:lnTo>
                  <a:lnTo>
                    <a:pt x="101" y="8"/>
                  </a:lnTo>
                  <a:lnTo>
                    <a:pt x="117" y="0"/>
                  </a:lnTo>
                  <a:lnTo>
                    <a:pt x="132" y="0"/>
                  </a:lnTo>
                </a:path>
              </a:pathLst>
            </a:custGeom>
            <a:noFill/>
            <a:ln w="1270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98" name="Freeform 114"/>
            <p:cNvSpPr>
              <a:spLocks/>
            </p:cNvSpPr>
            <p:nvPr/>
          </p:nvSpPr>
          <p:spPr bwMode="auto">
            <a:xfrm>
              <a:off x="2487" y="2687"/>
              <a:ext cx="133" cy="117"/>
            </a:xfrm>
            <a:custGeom>
              <a:avLst/>
              <a:gdLst>
                <a:gd name="T0" fmla="*/ 0 w 133"/>
                <a:gd name="T1" fmla="*/ 0 h 117"/>
                <a:gd name="T2" fmla="*/ 16 w 133"/>
                <a:gd name="T3" fmla="*/ 8 h 117"/>
                <a:gd name="T4" fmla="*/ 31 w 133"/>
                <a:gd name="T5" fmla="*/ 16 h 117"/>
                <a:gd name="T6" fmla="*/ 63 w 133"/>
                <a:gd name="T7" fmla="*/ 55 h 117"/>
                <a:gd name="T8" fmla="*/ 101 w 133"/>
                <a:gd name="T9" fmla="*/ 93 h 117"/>
                <a:gd name="T10" fmla="*/ 133 w 133"/>
                <a:gd name="T11" fmla="*/ 11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3" h="117">
                  <a:moveTo>
                    <a:pt x="0" y="0"/>
                  </a:moveTo>
                  <a:lnTo>
                    <a:pt x="16" y="8"/>
                  </a:lnTo>
                  <a:lnTo>
                    <a:pt x="31" y="16"/>
                  </a:lnTo>
                  <a:lnTo>
                    <a:pt x="63" y="55"/>
                  </a:lnTo>
                  <a:lnTo>
                    <a:pt x="101" y="93"/>
                  </a:lnTo>
                  <a:lnTo>
                    <a:pt x="133" y="117"/>
                  </a:lnTo>
                </a:path>
              </a:pathLst>
            </a:custGeom>
            <a:noFill/>
            <a:ln w="1270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699" name="Freeform 115"/>
            <p:cNvSpPr>
              <a:spLocks/>
            </p:cNvSpPr>
            <p:nvPr/>
          </p:nvSpPr>
          <p:spPr bwMode="auto">
            <a:xfrm>
              <a:off x="2620" y="2804"/>
              <a:ext cx="132" cy="23"/>
            </a:xfrm>
            <a:custGeom>
              <a:avLst/>
              <a:gdLst>
                <a:gd name="T0" fmla="*/ 0 w 132"/>
                <a:gd name="T1" fmla="*/ 0 h 23"/>
                <a:gd name="T2" fmla="*/ 31 w 132"/>
                <a:gd name="T3" fmla="*/ 15 h 23"/>
                <a:gd name="T4" fmla="*/ 62 w 132"/>
                <a:gd name="T5" fmla="*/ 15 h 23"/>
                <a:gd name="T6" fmla="*/ 132 w 132"/>
                <a:gd name="T7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23">
                  <a:moveTo>
                    <a:pt x="0" y="0"/>
                  </a:moveTo>
                  <a:lnTo>
                    <a:pt x="31" y="15"/>
                  </a:lnTo>
                  <a:lnTo>
                    <a:pt x="62" y="15"/>
                  </a:lnTo>
                  <a:lnTo>
                    <a:pt x="132" y="23"/>
                  </a:lnTo>
                </a:path>
              </a:pathLst>
            </a:custGeom>
            <a:noFill/>
            <a:ln w="1270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00" name="Line 116"/>
            <p:cNvSpPr>
              <a:spLocks noChangeShapeType="1"/>
            </p:cNvSpPr>
            <p:nvPr/>
          </p:nvSpPr>
          <p:spPr bwMode="auto">
            <a:xfrm>
              <a:off x="2752" y="2827"/>
              <a:ext cx="132" cy="23"/>
            </a:xfrm>
            <a:prstGeom prst="line">
              <a:avLst/>
            </a:prstGeom>
            <a:noFill/>
            <a:ln w="127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01" name="Freeform 117"/>
            <p:cNvSpPr>
              <a:spLocks/>
            </p:cNvSpPr>
            <p:nvPr/>
          </p:nvSpPr>
          <p:spPr bwMode="auto">
            <a:xfrm>
              <a:off x="2884" y="2850"/>
              <a:ext cx="132" cy="16"/>
            </a:xfrm>
            <a:custGeom>
              <a:avLst/>
              <a:gdLst>
                <a:gd name="T0" fmla="*/ 0 w 132"/>
                <a:gd name="T1" fmla="*/ 0 h 16"/>
                <a:gd name="T2" fmla="*/ 62 w 132"/>
                <a:gd name="T3" fmla="*/ 8 h 16"/>
                <a:gd name="T4" fmla="*/ 101 w 132"/>
                <a:gd name="T5" fmla="*/ 16 h 16"/>
                <a:gd name="T6" fmla="*/ 132 w 132"/>
                <a:gd name="T7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16">
                  <a:moveTo>
                    <a:pt x="0" y="0"/>
                  </a:moveTo>
                  <a:lnTo>
                    <a:pt x="62" y="8"/>
                  </a:lnTo>
                  <a:lnTo>
                    <a:pt x="101" y="16"/>
                  </a:lnTo>
                  <a:lnTo>
                    <a:pt x="132" y="16"/>
                  </a:lnTo>
                </a:path>
              </a:pathLst>
            </a:custGeom>
            <a:noFill/>
            <a:ln w="1270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02" name="Freeform 118"/>
            <p:cNvSpPr>
              <a:spLocks/>
            </p:cNvSpPr>
            <p:nvPr/>
          </p:nvSpPr>
          <p:spPr bwMode="auto">
            <a:xfrm>
              <a:off x="3016" y="2827"/>
              <a:ext cx="132" cy="39"/>
            </a:xfrm>
            <a:custGeom>
              <a:avLst/>
              <a:gdLst>
                <a:gd name="T0" fmla="*/ 0 w 132"/>
                <a:gd name="T1" fmla="*/ 39 h 39"/>
                <a:gd name="T2" fmla="*/ 31 w 132"/>
                <a:gd name="T3" fmla="*/ 31 h 39"/>
                <a:gd name="T4" fmla="*/ 70 w 132"/>
                <a:gd name="T5" fmla="*/ 23 h 39"/>
                <a:gd name="T6" fmla="*/ 132 w 132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39">
                  <a:moveTo>
                    <a:pt x="0" y="39"/>
                  </a:moveTo>
                  <a:lnTo>
                    <a:pt x="31" y="31"/>
                  </a:lnTo>
                  <a:lnTo>
                    <a:pt x="70" y="23"/>
                  </a:lnTo>
                  <a:lnTo>
                    <a:pt x="132" y="0"/>
                  </a:lnTo>
                </a:path>
              </a:pathLst>
            </a:custGeom>
            <a:noFill/>
            <a:ln w="1270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03" name="Freeform 119"/>
            <p:cNvSpPr>
              <a:spLocks/>
            </p:cNvSpPr>
            <p:nvPr/>
          </p:nvSpPr>
          <p:spPr bwMode="auto">
            <a:xfrm>
              <a:off x="3148" y="2804"/>
              <a:ext cx="125" cy="23"/>
            </a:xfrm>
            <a:custGeom>
              <a:avLst/>
              <a:gdLst>
                <a:gd name="T0" fmla="*/ 0 w 125"/>
                <a:gd name="T1" fmla="*/ 23 h 23"/>
                <a:gd name="T2" fmla="*/ 62 w 125"/>
                <a:gd name="T3" fmla="*/ 7 h 23"/>
                <a:gd name="T4" fmla="*/ 94 w 125"/>
                <a:gd name="T5" fmla="*/ 0 h 23"/>
                <a:gd name="T6" fmla="*/ 125 w 125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5" h="23">
                  <a:moveTo>
                    <a:pt x="0" y="23"/>
                  </a:moveTo>
                  <a:lnTo>
                    <a:pt x="62" y="7"/>
                  </a:lnTo>
                  <a:lnTo>
                    <a:pt x="94" y="0"/>
                  </a:lnTo>
                  <a:lnTo>
                    <a:pt x="125" y="0"/>
                  </a:lnTo>
                </a:path>
              </a:pathLst>
            </a:custGeom>
            <a:noFill/>
            <a:ln w="1270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04" name="Freeform 120"/>
            <p:cNvSpPr>
              <a:spLocks/>
            </p:cNvSpPr>
            <p:nvPr/>
          </p:nvSpPr>
          <p:spPr bwMode="auto">
            <a:xfrm>
              <a:off x="3273" y="2804"/>
              <a:ext cx="132" cy="46"/>
            </a:xfrm>
            <a:custGeom>
              <a:avLst/>
              <a:gdLst>
                <a:gd name="T0" fmla="*/ 0 w 132"/>
                <a:gd name="T1" fmla="*/ 0 h 46"/>
                <a:gd name="T2" fmla="*/ 62 w 132"/>
                <a:gd name="T3" fmla="*/ 15 h 46"/>
                <a:gd name="T4" fmla="*/ 132 w 132"/>
                <a:gd name="T5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2" h="46">
                  <a:moveTo>
                    <a:pt x="0" y="0"/>
                  </a:moveTo>
                  <a:lnTo>
                    <a:pt x="62" y="15"/>
                  </a:lnTo>
                  <a:lnTo>
                    <a:pt x="132" y="46"/>
                  </a:lnTo>
                </a:path>
              </a:pathLst>
            </a:custGeom>
            <a:noFill/>
            <a:ln w="1270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05" name="Freeform 121"/>
            <p:cNvSpPr>
              <a:spLocks/>
            </p:cNvSpPr>
            <p:nvPr/>
          </p:nvSpPr>
          <p:spPr bwMode="auto">
            <a:xfrm>
              <a:off x="3405" y="2850"/>
              <a:ext cx="132" cy="101"/>
            </a:xfrm>
            <a:custGeom>
              <a:avLst/>
              <a:gdLst>
                <a:gd name="T0" fmla="*/ 0 w 132"/>
                <a:gd name="T1" fmla="*/ 0 h 101"/>
                <a:gd name="T2" fmla="*/ 31 w 132"/>
                <a:gd name="T3" fmla="*/ 23 h 101"/>
                <a:gd name="T4" fmla="*/ 62 w 132"/>
                <a:gd name="T5" fmla="*/ 47 h 101"/>
                <a:gd name="T6" fmla="*/ 101 w 132"/>
                <a:gd name="T7" fmla="*/ 78 h 101"/>
                <a:gd name="T8" fmla="*/ 132 w 132"/>
                <a:gd name="T9" fmla="*/ 10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01">
                  <a:moveTo>
                    <a:pt x="0" y="0"/>
                  </a:moveTo>
                  <a:lnTo>
                    <a:pt x="31" y="23"/>
                  </a:lnTo>
                  <a:lnTo>
                    <a:pt x="62" y="47"/>
                  </a:lnTo>
                  <a:lnTo>
                    <a:pt x="101" y="78"/>
                  </a:lnTo>
                  <a:lnTo>
                    <a:pt x="132" y="101"/>
                  </a:lnTo>
                </a:path>
              </a:pathLst>
            </a:custGeom>
            <a:noFill/>
            <a:ln w="1270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06" name="Freeform 122"/>
            <p:cNvSpPr>
              <a:spLocks/>
            </p:cNvSpPr>
            <p:nvPr/>
          </p:nvSpPr>
          <p:spPr bwMode="auto">
            <a:xfrm>
              <a:off x="3537" y="2951"/>
              <a:ext cx="132" cy="78"/>
            </a:xfrm>
            <a:custGeom>
              <a:avLst/>
              <a:gdLst>
                <a:gd name="T0" fmla="*/ 0 w 132"/>
                <a:gd name="T1" fmla="*/ 0 h 78"/>
                <a:gd name="T2" fmla="*/ 62 w 132"/>
                <a:gd name="T3" fmla="*/ 39 h 78"/>
                <a:gd name="T4" fmla="*/ 132 w 132"/>
                <a:gd name="T5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2" h="78">
                  <a:moveTo>
                    <a:pt x="0" y="0"/>
                  </a:moveTo>
                  <a:lnTo>
                    <a:pt x="62" y="39"/>
                  </a:lnTo>
                  <a:lnTo>
                    <a:pt x="132" y="78"/>
                  </a:lnTo>
                </a:path>
              </a:pathLst>
            </a:custGeom>
            <a:noFill/>
            <a:ln w="1270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07" name="Freeform 123"/>
            <p:cNvSpPr>
              <a:spLocks/>
            </p:cNvSpPr>
            <p:nvPr/>
          </p:nvSpPr>
          <p:spPr bwMode="auto">
            <a:xfrm>
              <a:off x="3669" y="3029"/>
              <a:ext cx="132" cy="39"/>
            </a:xfrm>
            <a:custGeom>
              <a:avLst/>
              <a:gdLst>
                <a:gd name="T0" fmla="*/ 0 w 132"/>
                <a:gd name="T1" fmla="*/ 0 h 39"/>
                <a:gd name="T2" fmla="*/ 62 w 132"/>
                <a:gd name="T3" fmla="*/ 23 h 39"/>
                <a:gd name="T4" fmla="*/ 132 w 132"/>
                <a:gd name="T5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2" h="39">
                  <a:moveTo>
                    <a:pt x="0" y="0"/>
                  </a:moveTo>
                  <a:lnTo>
                    <a:pt x="62" y="23"/>
                  </a:lnTo>
                  <a:lnTo>
                    <a:pt x="132" y="39"/>
                  </a:lnTo>
                </a:path>
              </a:pathLst>
            </a:custGeom>
            <a:noFill/>
            <a:ln w="1270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08" name="Freeform 124"/>
            <p:cNvSpPr>
              <a:spLocks/>
            </p:cNvSpPr>
            <p:nvPr/>
          </p:nvSpPr>
          <p:spPr bwMode="auto">
            <a:xfrm>
              <a:off x="3801" y="3068"/>
              <a:ext cx="132" cy="7"/>
            </a:xfrm>
            <a:custGeom>
              <a:avLst/>
              <a:gdLst>
                <a:gd name="T0" fmla="*/ 0 w 132"/>
                <a:gd name="T1" fmla="*/ 0 h 7"/>
                <a:gd name="T2" fmla="*/ 62 w 132"/>
                <a:gd name="T3" fmla="*/ 7 h 7"/>
                <a:gd name="T4" fmla="*/ 132 w 132"/>
                <a:gd name="T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2" h="7">
                  <a:moveTo>
                    <a:pt x="0" y="0"/>
                  </a:moveTo>
                  <a:lnTo>
                    <a:pt x="62" y="7"/>
                  </a:lnTo>
                  <a:lnTo>
                    <a:pt x="132" y="0"/>
                  </a:lnTo>
                </a:path>
              </a:pathLst>
            </a:custGeom>
            <a:noFill/>
            <a:ln w="1270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09" name="Freeform 125"/>
            <p:cNvSpPr>
              <a:spLocks/>
            </p:cNvSpPr>
            <p:nvPr/>
          </p:nvSpPr>
          <p:spPr bwMode="auto">
            <a:xfrm>
              <a:off x="3933" y="3029"/>
              <a:ext cx="133" cy="39"/>
            </a:xfrm>
            <a:custGeom>
              <a:avLst/>
              <a:gdLst>
                <a:gd name="T0" fmla="*/ 0 w 133"/>
                <a:gd name="T1" fmla="*/ 39 h 39"/>
                <a:gd name="T2" fmla="*/ 32 w 133"/>
                <a:gd name="T3" fmla="*/ 31 h 39"/>
                <a:gd name="T4" fmla="*/ 63 w 133"/>
                <a:gd name="T5" fmla="*/ 15 h 39"/>
                <a:gd name="T6" fmla="*/ 102 w 133"/>
                <a:gd name="T7" fmla="*/ 0 h 39"/>
                <a:gd name="T8" fmla="*/ 133 w 133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39">
                  <a:moveTo>
                    <a:pt x="0" y="39"/>
                  </a:moveTo>
                  <a:lnTo>
                    <a:pt x="32" y="31"/>
                  </a:lnTo>
                  <a:lnTo>
                    <a:pt x="63" y="15"/>
                  </a:lnTo>
                  <a:lnTo>
                    <a:pt x="102" y="0"/>
                  </a:lnTo>
                  <a:lnTo>
                    <a:pt x="133" y="0"/>
                  </a:lnTo>
                </a:path>
              </a:pathLst>
            </a:custGeom>
            <a:noFill/>
            <a:ln w="1270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10" name="Freeform 126"/>
            <p:cNvSpPr>
              <a:spLocks/>
            </p:cNvSpPr>
            <p:nvPr/>
          </p:nvSpPr>
          <p:spPr bwMode="auto">
            <a:xfrm>
              <a:off x="4066" y="3029"/>
              <a:ext cx="132" cy="62"/>
            </a:xfrm>
            <a:custGeom>
              <a:avLst/>
              <a:gdLst>
                <a:gd name="T0" fmla="*/ 0 w 132"/>
                <a:gd name="T1" fmla="*/ 0 h 62"/>
                <a:gd name="T2" fmla="*/ 31 w 132"/>
                <a:gd name="T3" fmla="*/ 7 h 62"/>
                <a:gd name="T4" fmla="*/ 62 w 132"/>
                <a:gd name="T5" fmla="*/ 31 h 62"/>
                <a:gd name="T6" fmla="*/ 101 w 132"/>
                <a:gd name="T7" fmla="*/ 46 h 62"/>
                <a:gd name="T8" fmla="*/ 132 w 132"/>
                <a:gd name="T9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62">
                  <a:moveTo>
                    <a:pt x="0" y="0"/>
                  </a:moveTo>
                  <a:lnTo>
                    <a:pt x="31" y="7"/>
                  </a:lnTo>
                  <a:lnTo>
                    <a:pt x="62" y="31"/>
                  </a:lnTo>
                  <a:lnTo>
                    <a:pt x="101" y="46"/>
                  </a:lnTo>
                  <a:lnTo>
                    <a:pt x="132" y="62"/>
                  </a:lnTo>
                </a:path>
              </a:pathLst>
            </a:custGeom>
            <a:noFill/>
            <a:ln w="1270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11" name="Freeform 127"/>
            <p:cNvSpPr>
              <a:spLocks/>
            </p:cNvSpPr>
            <p:nvPr/>
          </p:nvSpPr>
          <p:spPr bwMode="auto">
            <a:xfrm>
              <a:off x="4198" y="3091"/>
              <a:ext cx="132" cy="8"/>
            </a:xfrm>
            <a:custGeom>
              <a:avLst/>
              <a:gdLst>
                <a:gd name="T0" fmla="*/ 0 w 132"/>
                <a:gd name="T1" fmla="*/ 0 h 8"/>
                <a:gd name="T2" fmla="*/ 31 w 132"/>
                <a:gd name="T3" fmla="*/ 8 h 8"/>
                <a:gd name="T4" fmla="*/ 62 w 132"/>
                <a:gd name="T5" fmla="*/ 0 h 8"/>
                <a:gd name="T6" fmla="*/ 132 w 132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8">
                  <a:moveTo>
                    <a:pt x="0" y="0"/>
                  </a:moveTo>
                  <a:lnTo>
                    <a:pt x="31" y="8"/>
                  </a:lnTo>
                  <a:lnTo>
                    <a:pt x="62" y="0"/>
                  </a:lnTo>
                  <a:lnTo>
                    <a:pt x="132" y="0"/>
                  </a:lnTo>
                </a:path>
              </a:pathLst>
            </a:custGeom>
            <a:noFill/>
            <a:ln w="1270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12" name="Freeform 128"/>
            <p:cNvSpPr>
              <a:spLocks/>
            </p:cNvSpPr>
            <p:nvPr/>
          </p:nvSpPr>
          <p:spPr bwMode="auto">
            <a:xfrm>
              <a:off x="1041" y="3013"/>
              <a:ext cx="133" cy="140"/>
            </a:xfrm>
            <a:custGeom>
              <a:avLst/>
              <a:gdLst>
                <a:gd name="T0" fmla="*/ 0 w 133"/>
                <a:gd name="T1" fmla="*/ 140 h 140"/>
                <a:gd name="T2" fmla="*/ 31 w 133"/>
                <a:gd name="T3" fmla="*/ 101 h 140"/>
                <a:gd name="T4" fmla="*/ 63 w 133"/>
                <a:gd name="T5" fmla="*/ 55 h 140"/>
                <a:gd name="T6" fmla="*/ 86 w 133"/>
                <a:gd name="T7" fmla="*/ 31 h 140"/>
                <a:gd name="T8" fmla="*/ 101 w 133"/>
                <a:gd name="T9" fmla="*/ 16 h 140"/>
                <a:gd name="T10" fmla="*/ 117 w 133"/>
                <a:gd name="T11" fmla="*/ 0 h 140"/>
                <a:gd name="T12" fmla="*/ 133 w 133"/>
                <a:gd name="T13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140">
                  <a:moveTo>
                    <a:pt x="0" y="140"/>
                  </a:moveTo>
                  <a:lnTo>
                    <a:pt x="31" y="101"/>
                  </a:lnTo>
                  <a:lnTo>
                    <a:pt x="63" y="55"/>
                  </a:lnTo>
                  <a:lnTo>
                    <a:pt x="86" y="31"/>
                  </a:lnTo>
                  <a:lnTo>
                    <a:pt x="101" y="16"/>
                  </a:lnTo>
                  <a:lnTo>
                    <a:pt x="117" y="0"/>
                  </a:lnTo>
                  <a:lnTo>
                    <a:pt x="133" y="0"/>
                  </a:lnTo>
                </a:path>
              </a:pathLst>
            </a:custGeom>
            <a:noFill/>
            <a:ln w="12700">
              <a:solidFill>
                <a:srgbClr val="0033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13" name="Freeform 129"/>
            <p:cNvSpPr>
              <a:spLocks/>
            </p:cNvSpPr>
            <p:nvPr/>
          </p:nvSpPr>
          <p:spPr bwMode="auto">
            <a:xfrm>
              <a:off x="1174" y="3013"/>
              <a:ext cx="132" cy="163"/>
            </a:xfrm>
            <a:custGeom>
              <a:avLst/>
              <a:gdLst>
                <a:gd name="T0" fmla="*/ 0 w 132"/>
                <a:gd name="T1" fmla="*/ 0 h 163"/>
                <a:gd name="T2" fmla="*/ 15 w 132"/>
                <a:gd name="T3" fmla="*/ 8 h 163"/>
                <a:gd name="T4" fmla="*/ 31 w 132"/>
                <a:gd name="T5" fmla="*/ 23 h 163"/>
                <a:gd name="T6" fmla="*/ 46 w 132"/>
                <a:gd name="T7" fmla="*/ 47 h 163"/>
                <a:gd name="T8" fmla="*/ 62 w 132"/>
                <a:gd name="T9" fmla="*/ 70 h 163"/>
                <a:gd name="T10" fmla="*/ 101 w 132"/>
                <a:gd name="T11" fmla="*/ 124 h 163"/>
                <a:gd name="T12" fmla="*/ 116 w 132"/>
                <a:gd name="T13" fmla="*/ 148 h 163"/>
                <a:gd name="T14" fmla="*/ 132 w 132"/>
                <a:gd name="T15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163">
                  <a:moveTo>
                    <a:pt x="0" y="0"/>
                  </a:moveTo>
                  <a:lnTo>
                    <a:pt x="15" y="8"/>
                  </a:lnTo>
                  <a:lnTo>
                    <a:pt x="31" y="23"/>
                  </a:lnTo>
                  <a:lnTo>
                    <a:pt x="46" y="47"/>
                  </a:lnTo>
                  <a:lnTo>
                    <a:pt x="62" y="70"/>
                  </a:lnTo>
                  <a:lnTo>
                    <a:pt x="101" y="124"/>
                  </a:lnTo>
                  <a:lnTo>
                    <a:pt x="116" y="148"/>
                  </a:lnTo>
                  <a:lnTo>
                    <a:pt x="132" y="163"/>
                  </a:lnTo>
                </a:path>
              </a:pathLst>
            </a:custGeom>
            <a:noFill/>
            <a:ln w="12700">
              <a:solidFill>
                <a:srgbClr val="0033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14" name="Freeform 130"/>
            <p:cNvSpPr>
              <a:spLocks/>
            </p:cNvSpPr>
            <p:nvPr/>
          </p:nvSpPr>
          <p:spPr bwMode="auto">
            <a:xfrm>
              <a:off x="1306" y="3176"/>
              <a:ext cx="132" cy="16"/>
            </a:xfrm>
            <a:custGeom>
              <a:avLst/>
              <a:gdLst>
                <a:gd name="T0" fmla="*/ 0 w 132"/>
                <a:gd name="T1" fmla="*/ 0 h 16"/>
                <a:gd name="T2" fmla="*/ 31 w 132"/>
                <a:gd name="T3" fmla="*/ 16 h 16"/>
                <a:gd name="T4" fmla="*/ 62 w 132"/>
                <a:gd name="T5" fmla="*/ 16 h 16"/>
                <a:gd name="T6" fmla="*/ 101 w 132"/>
                <a:gd name="T7" fmla="*/ 16 h 16"/>
                <a:gd name="T8" fmla="*/ 132 w 132"/>
                <a:gd name="T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6">
                  <a:moveTo>
                    <a:pt x="0" y="0"/>
                  </a:moveTo>
                  <a:lnTo>
                    <a:pt x="31" y="16"/>
                  </a:lnTo>
                  <a:lnTo>
                    <a:pt x="62" y="16"/>
                  </a:lnTo>
                  <a:lnTo>
                    <a:pt x="101" y="16"/>
                  </a:lnTo>
                  <a:lnTo>
                    <a:pt x="132" y="0"/>
                  </a:lnTo>
                </a:path>
              </a:pathLst>
            </a:custGeom>
            <a:noFill/>
            <a:ln w="12700">
              <a:solidFill>
                <a:srgbClr val="0033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15" name="Freeform 131"/>
            <p:cNvSpPr>
              <a:spLocks/>
            </p:cNvSpPr>
            <p:nvPr/>
          </p:nvSpPr>
          <p:spPr bwMode="auto">
            <a:xfrm>
              <a:off x="1438" y="3029"/>
              <a:ext cx="132" cy="147"/>
            </a:xfrm>
            <a:custGeom>
              <a:avLst/>
              <a:gdLst>
                <a:gd name="T0" fmla="*/ 0 w 132"/>
                <a:gd name="T1" fmla="*/ 147 h 147"/>
                <a:gd name="T2" fmla="*/ 15 w 132"/>
                <a:gd name="T3" fmla="*/ 132 h 147"/>
                <a:gd name="T4" fmla="*/ 31 w 132"/>
                <a:gd name="T5" fmla="*/ 116 h 147"/>
                <a:gd name="T6" fmla="*/ 62 w 132"/>
                <a:gd name="T7" fmla="*/ 70 h 147"/>
                <a:gd name="T8" fmla="*/ 101 w 132"/>
                <a:gd name="T9" fmla="*/ 31 h 147"/>
                <a:gd name="T10" fmla="*/ 116 w 132"/>
                <a:gd name="T11" fmla="*/ 7 h 147"/>
                <a:gd name="T12" fmla="*/ 132 w 132"/>
                <a:gd name="T13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" h="147">
                  <a:moveTo>
                    <a:pt x="0" y="147"/>
                  </a:moveTo>
                  <a:lnTo>
                    <a:pt x="15" y="132"/>
                  </a:lnTo>
                  <a:lnTo>
                    <a:pt x="31" y="116"/>
                  </a:lnTo>
                  <a:lnTo>
                    <a:pt x="62" y="70"/>
                  </a:lnTo>
                  <a:lnTo>
                    <a:pt x="101" y="31"/>
                  </a:lnTo>
                  <a:lnTo>
                    <a:pt x="116" y="7"/>
                  </a:lnTo>
                  <a:lnTo>
                    <a:pt x="132" y="0"/>
                  </a:lnTo>
                </a:path>
              </a:pathLst>
            </a:custGeom>
            <a:noFill/>
            <a:ln w="12700">
              <a:solidFill>
                <a:srgbClr val="0033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16" name="Freeform 132"/>
            <p:cNvSpPr>
              <a:spLocks/>
            </p:cNvSpPr>
            <p:nvPr/>
          </p:nvSpPr>
          <p:spPr bwMode="auto">
            <a:xfrm>
              <a:off x="1570" y="3021"/>
              <a:ext cx="132" cy="31"/>
            </a:xfrm>
            <a:custGeom>
              <a:avLst/>
              <a:gdLst>
                <a:gd name="T0" fmla="*/ 0 w 132"/>
                <a:gd name="T1" fmla="*/ 8 h 31"/>
                <a:gd name="T2" fmla="*/ 31 w 132"/>
                <a:gd name="T3" fmla="*/ 0 h 31"/>
                <a:gd name="T4" fmla="*/ 62 w 132"/>
                <a:gd name="T5" fmla="*/ 8 h 31"/>
                <a:gd name="T6" fmla="*/ 101 w 132"/>
                <a:gd name="T7" fmla="*/ 23 h 31"/>
                <a:gd name="T8" fmla="*/ 132 w 132"/>
                <a:gd name="T9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31">
                  <a:moveTo>
                    <a:pt x="0" y="8"/>
                  </a:moveTo>
                  <a:lnTo>
                    <a:pt x="31" y="0"/>
                  </a:lnTo>
                  <a:lnTo>
                    <a:pt x="62" y="8"/>
                  </a:lnTo>
                  <a:lnTo>
                    <a:pt x="101" y="23"/>
                  </a:lnTo>
                  <a:lnTo>
                    <a:pt x="132" y="31"/>
                  </a:lnTo>
                </a:path>
              </a:pathLst>
            </a:custGeom>
            <a:noFill/>
            <a:ln w="12700">
              <a:solidFill>
                <a:srgbClr val="0033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17" name="Freeform 133"/>
            <p:cNvSpPr>
              <a:spLocks/>
            </p:cNvSpPr>
            <p:nvPr/>
          </p:nvSpPr>
          <p:spPr bwMode="auto">
            <a:xfrm>
              <a:off x="1702" y="3052"/>
              <a:ext cx="132" cy="16"/>
            </a:xfrm>
            <a:custGeom>
              <a:avLst/>
              <a:gdLst>
                <a:gd name="T0" fmla="*/ 0 w 132"/>
                <a:gd name="T1" fmla="*/ 0 h 16"/>
                <a:gd name="T2" fmla="*/ 62 w 132"/>
                <a:gd name="T3" fmla="*/ 16 h 16"/>
                <a:gd name="T4" fmla="*/ 101 w 132"/>
                <a:gd name="T5" fmla="*/ 16 h 16"/>
                <a:gd name="T6" fmla="*/ 132 w 132"/>
                <a:gd name="T7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16">
                  <a:moveTo>
                    <a:pt x="0" y="0"/>
                  </a:moveTo>
                  <a:lnTo>
                    <a:pt x="62" y="16"/>
                  </a:lnTo>
                  <a:lnTo>
                    <a:pt x="101" y="16"/>
                  </a:lnTo>
                  <a:lnTo>
                    <a:pt x="132" y="16"/>
                  </a:lnTo>
                </a:path>
              </a:pathLst>
            </a:custGeom>
            <a:noFill/>
            <a:ln w="12700">
              <a:solidFill>
                <a:srgbClr val="0033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18" name="Freeform 134"/>
            <p:cNvSpPr>
              <a:spLocks/>
            </p:cNvSpPr>
            <p:nvPr/>
          </p:nvSpPr>
          <p:spPr bwMode="auto">
            <a:xfrm>
              <a:off x="1834" y="3013"/>
              <a:ext cx="133" cy="55"/>
            </a:xfrm>
            <a:custGeom>
              <a:avLst/>
              <a:gdLst>
                <a:gd name="T0" fmla="*/ 0 w 133"/>
                <a:gd name="T1" fmla="*/ 55 h 55"/>
                <a:gd name="T2" fmla="*/ 31 w 133"/>
                <a:gd name="T3" fmla="*/ 47 h 55"/>
                <a:gd name="T4" fmla="*/ 63 w 133"/>
                <a:gd name="T5" fmla="*/ 31 h 55"/>
                <a:gd name="T6" fmla="*/ 101 w 133"/>
                <a:gd name="T7" fmla="*/ 8 h 55"/>
                <a:gd name="T8" fmla="*/ 133 w 133"/>
                <a:gd name="T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5">
                  <a:moveTo>
                    <a:pt x="0" y="55"/>
                  </a:moveTo>
                  <a:lnTo>
                    <a:pt x="31" y="47"/>
                  </a:lnTo>
                  <a:lnTo>
                    <a:pt x="63" y="31"/>
                  </a:lnTo>
                  <a:lnTo>
                    <a:pt x="101" y="8"/>
                  </a:lnTo>
                  <a:lnTo>
                    <a:pt x="133" y="0"/>
                  </a:lnTo>
                </a:path>
              </a:pathLst>
            </a:custGeom>
            <a:noFill/>
            <a:ln w="12700">
              <a:solidFill>
                <a:srgbClr val="0033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19" name="Freeform 135"/>
            <p:cNvSpPr>
              <a:spLocks/>
            </p:cNvSpPr>
            <p:nvPr/>
          </p:nvSpPr>
          <p:spPr bwMode="auto">
            <a:xfrm>
              <a:off x="1967" y="3005"/>
              <a:ext cx="132" cy="8"/>
            </a:xfrm>
            <a:custGeom>
              <a:avLst/>
              <a:gdLst>
                <a:gd name="T0" fmla="*/ 0 w 132"/>
                <a:gd name="T1" fmla="*/ 8 h 8"/>
                <a:gd name="T2" fmla="*/ 69 w 132"/>
                <a:gd name="T3" fmla="*/ 0 h 8"/>
                <a:gd name="T4" fmla="*/ 132 w 132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2" h="8">
                  <a:moveTo>
                    <a:pt x="0" y="8"/>
                  </a:moveTo>
                  <a:lnTo>
                    <a:pt x="69" y="0"/>
                  </a:lnTo>
                  <a:lnTo>
                    <a:pt x="132" y="8"/>
                  </a:lnTo>
                </a:path>
              </a:pathLst>
            </a:custGeom>
            <a:noFill/>
            <a:ln w="12700">
              <a:solidFill>
                <a:srgbClr val="0033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20" name="Freeform 136"/>
            <p:cNvSpPr>
              <a:spLocks/>
            </p:cNvSpPr>
            <p:nvPr/>
          </p:nvSpPr>
          <p:spPr bwMode="auto">
            <a:xfrm>
              <a:off x="2099" y="3013"/>
              <a:ext cx="124" cy="55"/>
            </a:xfrm>
            <a:custGeom>
              <a:avLst/>
              <a:gdLst>
                <a:gd name="T0" fmla="*/ 0 w 124"/>
                <a:gd name="T1" fmla="*/ 0 h 55"/>
                <a:gd name="T2" fmla="*/ 62 w 124"/>
                <a:gd name="T3" fmla="*/ 16 h 55"/>
                <a:gd name="T4" fmla="*/ 124 w 124"/>
                <a:gd name="T5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4" h="55">
                  <a:moveTo>
                    <a:pt x="0" y="0"/>
                  </a:moveTo>
                  <a:lnTo>
                    <a:pt x="62" y="16"/>
                  </a:lnTo>
                  <a:lnTo>
                    <a:pt x="124" y="55"/>
                  </a:lnTo>
                </a:path>
              </a:pathLst>
            </a:custGeom>
            <a:noFill/>
            <a:ln w="12700">
              <a:solidFill>
                <a:srgbClr val="0033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21" name="Freeform 137"/>
            <p:cNvSpPr>
              <a:spLocks/>
            </p:cNvSpPr>
            <p:nvPr/>
          </p:nvSpPr>
          <p:spPr bwMode="auto">
            <a:xfrm>
              <a:off x="2223" y="3068"/>
              <a:ext cx="132" cy="124"/>
            </a:xfrm>
            <a:custGeom>
              <a:avLst/>
              <a:gdLst>
                <a:gd name="T0" fmla="*/ 0 w 132"/>
                <a:gd name="T1" fmla="*/ 0 h 124"/>
                <a:gd name="T2" fmla="*/ 31 w 132"/>
                <a:gd name="T3" fmla="*/ 23 h 124"/>
                <a:gd name="T4" fmla="*/ 62 w 132"/>
                <a:gd name="T5" fmla="*/ 62 h 124"/>
                <a:gd name="T6" fmla="*/ 101 w 132"/>
                <a:gd name="T7" fmla="*/ 93 h 124"/>
                <a:gd name="T8" fmla="*/ 132 w 132"/>
                <a:gd name="T9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24">
                  <a:moveTo>
                    <a:pt x="0" y="0"/>
                  </a:moveTo>
                  <a:lnTo>
                    <a:pt x="31" y="23"/>
                  </a:lnTo>
                  <a:lnTo>
                    <a:pt x="62" y="62"/>
                  </a:lnTo>
                  <a:lnTo>
                    <a:pt x="101" y="93"/>
                  </a:lnTo>
                  <a:lnTo>
                    <a:pt x="132" y="124"/>
                  </a:lnTo>
                </a:path>
              </a:pathLst>
            </a:custGeom>
            <a:noFill/>
            <a:ln w="12700">
              <a:solidFill>
                <a:srgbClr val="0033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22" name="Freeform 138"/>
            <p:cNvSpPr>
              <a:spLocks/>
            </p:cNvSpPr>
            <p:nvPr/>
          </p:nvSpPr>
          <p:spPr bwMode="auto">
            <a:xfrm>
              <a:off x="2355" y="3192"/>
              <a:ext cx="132" cy="101"/>
            </a:xfrm>
            <a:custGeom>
              <a:avLst/>
              <a:gdLst>
                <a:gd name="T0" fmla="*/ 0 w 132"/>
                <a:gd name="T1" fmla="*/ 0 h 101"/>
                <a:gd name="T2" fmla="*/ 31 w 132"/>
                <a:gd name="T3" fmla="*/ 31 h 101"/>
                <a:gd name="T4" fmla="*/ 62 w 132"/>
                <a:gd name="T5" fmla="*/ 70 h 101"/>
                <a:gd name="T6" fmla="*/ 86 w 132"/>
                <a:gd name="T7" fmla="*/ 85 h 101"/>
                <a:gd name="T8" fmla="*/ 101 w 132"/>
                <a:gd name="T9" fmla="*/ 101 h 101"/>
                <a:gd name="T10" fmla="*/ 117 w 132"/>
                <a:gd name="T11" fmla="*/ 101 h 101"/>
                <a:gd name="T12" fmla="*/ 132 w 132"/>
                <a:gd name="T13" fmla="*/ 10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" h="101">
                  <a:moveTo>
                    <a:pt x="0" y="0"/>
                  </a:moveTo>
                  <a:lnTo>
                    <a:pt x="31" y="31"/>
                  </a:lnTo>
                  <a:lnTo>
                    <a:pt x="62" y="70"/>
                  </a:lnTo>
                  <a:lnTo>
                    <a:pt x="86" y="85"/>
                  </a:lnTo>
                  <a:lnTo>
                    <a:pt x="101" y="101"/>
                  </a:lnTo>
                  <a:lnTo>
                    <a:pt x="117" y="101"/>
                  </a:lnTo>
                  <a:lnTo>
                    <a:pt x="132" y="101"/>
                  </a:lnTo>
                </a:path>
              </a:pathLst>
            </a:custGeom>
            <a:noFill/>
            <a:ln w="12700">
              <a:solidFill>
                <a:srgbClr val="0033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23" name="Freeform 139"/>
            <p:cNvSpPr>
              <a:spLocks/>
            </p:cNvSpPr>
            <p:nvPr/>
          </p:nvSpPr>
          <p:spPr bwMode="auto">
            <a:xfrm>
              <a:off x="2487" y="3068"/>
              <a:ext cx="133" cy="225"/>
            </a:xfrm>
            <a:custGeom>
              <a:avLst/>
              <a:gdLst>
                <a:gd name="T0" fmla="*/ 0 w 133"/>
                <a:gd name="T1" fmla="*/ 225 h 225"/>
                <a:gd name="T2" fmla="*/ 16 w 133"/>
                <a:gd name="T3" fmla="*/ 209 h 225"/>
                <a:gd name="T4" fmla="*/ 31 w 133"/>
                <a:gd name="T5" fmla="*/ 186 h 225"/>
                <a:gd name="T6" fmla="*/ 47 w 133"/>
                <a:gd name="T7" fmla="*/ 147 h 225"/>
                <a:gd name="T8" fmla="*/ 63 w 133"/>
                <a:gd name="T9" fmla="*/ 108 h 225"/>
                <a:gd name="T10" fmla="*/ 86 w 133"/>
                <a:gd name="T11" fmla="*/ 77 h 225"/>
                <a:gd name="T12" fmla="*/ 101 w 133"/>
                <a:gd name="T13" fmla="*/ 38 h 225"/>
                <a:gd name="T14" fmla="*/ 117 w 133"/>
                <a:gd name="T15" fmla="*/ 15 h 225"/>
                <a:gd name="T16" fmla="*/ 133 w 133"/>
                <a:gd name="T1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3" h="225">
                  <a:moveTo>
                    <a:pt x="0" y="225"/>
                  </a:moveTo>
                  <a:lnTo>
                    <a:pt x="16" y="209"/>
                  </a:lnTo>
                  <a:lnTo>
                    <a:pt x="31" y="186"/>
                  </a:lnTo>
                  <a:lnTo>
                    <a:pt x="47" y="147"/>
                  </a:lnTo>
                  <a:lnTo>
                    <a:pt x="63" y="108"/>
                  </a:lnTo>
                  <a:lnTo>
                    <a:pt x="86" y="77"/>
                  </a:lnTo>
                  <a:lnTo>
                    <a:pt x="101" y="38"/>
                  </a:lnTo>
                  <a:lnTo>
                    <a:pt x="117" y="15"/>
                  </a:lnTo>
                  <a:lnTo>
                    <a:pt x="133" y="0"/>
                  </a:lnTo>
                </a:path>
              </a:pathLst>
            </a:custGeom>
            <a:noFill/>
            <a:ln w="12700">
              <a:solidFill>
                <a:srgbClr val="0033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24" name="Freeform 140"/>
            <p:cNvSpPr>
              <a:spLocks/>
            </p:cNvSpPr>
            <p:nvPr/>
          </p:nvSpPr>
          <p:spPr bwMode="auto">
            <a:xfrm>
              <a:off x="2620" y="3068"/>
              <a:ext cx="132" cy="108"/>
            </a:xfrm>
            <a:custGeom>
              <a:avLst/>
              <a:gdLst>
                <a:gd name="T0" fmla="*/ 0 w 132"/>
                <a:gd name="T1" fmla="*/ 0 h 108"/>
                <a:gd name="T2" fmla="*/ 15 w 132"/>
                <a:gd name="T3" fmla="*/ 0 h 108"/>
                <a:gd name="T4" fmla="*/ 31 w 132"/>
                <a:gd name="T5" fmla="*/ 7 h 108"/>
                <a:gd name="T6" fmla="*/ 46 w 132"/>
                <a:gd name="T7" fmla="*/ 23 h 108"/>
                <a:gd name="T8" fmla="*/ 62 w 132"/>
                <a:gd name="T9" fmla="*/ 38 h 108"/>
                <a:gd name="T10" fmla="*/ 101 w 132"/>
                <a:gd name="T11" fmla="*/ 77 h 108"/>
                <a:gd name="T12" fmla="*/ 116 w 132"/>
                <a:gd name="T13" fmla="*/ 100 h 108"/>
                <a:gd name="T14" fmla="*/ 132 w 132"/>
                <a:gd name="T15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108">
                  <a:moveTo>
                    <a:pt x="0" y="0"/>
                  </a:moveTo>
                  <a:lnTo>
                    <a:pt x="15" y="0"/>
                  </a:lnTo>
                  <a:lnTo>
                    <a:pt x="31" y="7"/>
                  </a:lnTo>
                  <a:lnTo>
                    <a:pt x="46" y="23"/>
                  </a:lnTo>
                  <a:lnTo>
                    <a:pt x="62" y="38"/>
                  </a:lnTo>
                  <a:lnTo>
                    <a:pt x="101" y="77"/>
                  </a:lnTo>
                  <a:lnTo>
                    <a:pt x="116" y="100"/>
                  </a:lnTo>
                  <a:lnTo>
                    <a:pt x="132" y="108"/>
                  </a:lnTo>
                </a:path>
              </a:pathLst>
            </a:custGeom>
            <a:noFill/>
            <a:ln w="12700">
              <a:solidFill>
                <a:srgbClr val="0033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25" name="Freeform 141"/>
            <p:cNvSpPr>
              <a:spLocks/>
            </p:cNvSpPr>
            <p:nvPr/>
          </p:nvSpPr>
          <p:spPr bwMode="auto">
            <a:xfrm>
              <a:off x="2752" y="3176"/>
              <a:ext cx="132" cy="8"/>
            </a:xfrm>
            <a:custGeom>
              <a:avLst/>
              <a:gdLst>
                <a:gd name="T0" fmla="*/ 0 w 132"/>
                <a:gd name="T1" fmla="*/ 0 h 8"/>
                <a:gd name="T2" fmla="*/ 31 w 132"/>
                <a:gd name="T3" fmla="*/ 8 h 8"/>
                <a:gd name="T4" fmla="*/ 62 w 132"/>
                <a:gd name="T5" fmla="*/ 8 h 8"/>
                <a:gd name="T6" fmla="*/ 101 w 132"/>
                <a:gd name="T7" fmla="*/ 0 h 8"/>
                <a:gd name="T8" fmla="*/ 132 w 132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8">
                  <a:moveTo>
                    <a:pt x="0" y="0"/>
                  </a:moveTo>
                  <a:lnTo>
                    <a:pt x="31" y="8"/>
                  </a:lnTo>
                  <a:lnTo>
                    <a:pt x="62" y="8"/>
                  </a:lnTo>
                  <a:lnTo>
                    <a:pt x="101" y="0"/>
                  </a:lnTo>
                  <a:lnTo>
                    <a:pt x="132" y="0"/>
                  </a:lnTo>
                </a:path>
              </a:pathLst>
            </a:custGeom>
            <a:noFill/>
            <a:ln w="12700">
              <a:solidFill>
                <a:srgbClr val="0033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26" name="Freeform 142"/>
            <p:cNvSpPr>
              <a:spLocks/>
            </p:cNvSpPr>
            <p:nvPr/>
          </p:nvSpPr>
          <p:spPr bwMode="auto">
            <a:xfrm>
              <a:off x="2884" y="3176"/>
              <a:ext cx="132" cy="16"/>
            </a:xfrm>
            <a:custGeom>
              <a:avLst/>
              <a:gdLst>
                <a:gd name="T0" fmla="*/ 0 w 132"/>
                <a:gd name="T1" fmla="*/ 0 h 16"/>
                <a:gd name="T2" fmla="*/ 62 w 132"/>
                <a:gd name="T3" fmla="*/ 0 h 16"/>
                <a:gd name="T4" fmla="*/ 101 w 132"/>
                <a:gd name="T5" fmla="*/ 8 h 16"/>
                <a:gd name="T6" fmla="*/ 132 w 132"/>
                <a:gd name="T7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16">
                  <a:moveTo>
                    <a:pt x="0" y="0"/>
                  </a:moveTo>
                  <a:lnTo>
                    <a:pt x="62" y="0"/>
                  </a:lnTo>
                  <a:lnTo>
                    <a:pt x="101" y="8"/>
                  </a:lnTo>
                  <a:lnTo>
                    <a:pt x="132" y="16"/>
                  </a:lnTo>
                </a:path>
              </a:pathLst>
            </a:custGeom>
            <a:noFill/>
            <a:ln w="12700">
              <a:solidFill>
                <a:srgbClr val="0033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27" name="Freeform 143"/>
            <p:cNvSpPr>
              <a:spLocks/>
            </p:cNvSpPr>
            <p:nvPr/>
          </p:nvSpPr>
          <p:spPr bwMode="auto">
            <a:xfrm>
              <a:off x="3016" y="3192"/>
              <a:ext cx="132" cy="101"/>
            </a:xfrm>
            <a:custGeom>
              <a:avLst/>
              <a:gdLst>
                <a:gd name="T0" fmla="*/ 0 w 132"/>
                <a:gd name="T1" fmla="*/ 0 h 101"/>
                <a:gd name="T2" fmla="*/ 31 w 132"/>
                <a:gd name="T3" fmla="*/ 23 h 101"/>
                <a:gd name="T4" fmla="*/ 70 w 132"/>
                <a:gd name="T5" fmla="*/ 46 h 101"/>
                <a:gd name="T6" fmla="*/ 101 w 132"/>
                <a:gd name="T7" fmla="*/ 77 h 101"/>
                <a:gd name="T8" fmla="*/ 132 w 132"/>
                <a:gd name="T9" fmla="*/ 10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01">
                  <a:moveTo>
                    <a:pt x="0" y="0"/>
                  </a:moveTo>
                  <a:lnTo>
                    <a:pt x="31" y="23"/>
                  </a:lnTo>
                  <a:lnTo>
                    <a:pt x="70" y="46"/>
                  </a:lnTo>
                  <a:lnTo>
                    <a:pt x="101" y="77"/>
                  </a:lnTo>
                  <a:lnTo>
                    <a:pt x="132" y="101"/>
                  </a:lnTo>
                </a:path>
              </a:pathLst>
            </a:custGeom>
            <a:noFill/>
            <a:ln w="12700">
              <a:solidFill>
                <a:srgbClr val="0033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28" name="Freeform 144"/>
            <p:cNvSpPr>
              <a:spLocks/>
            </p:cNvSpPr>
            <p:nvPr/>
          </p:nvSpPr>
          <p:spPr bwMode="auto">
            <a:xfrm>
              <a:off x="3148" y="3293"/>
              <a:ext cx="125" cy="62"/>
            </a:xfrm>
            <a:custGeom>
              <a:avLst/>
              <a:gdLst>
                <a:gd name="T0" fmla="*/ 0 w 125"/>
                <a:gd name="T1" fmla="*/ 0 h 62"/>
                <a:gd name="T2" fmla="*/ 62 w 125"/>
                <a:gd name="T3" fmla="*/ 38 h 62"/>
                <a:gd name="T4" fmla="*/ 125 w 125"/>
                <a:gd name="T5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5" h="62">
                  <a:moveTo>
                    <a:pt x="0" y="0"/>
                  </a:moveTo>
                  <a:lnTo>
                    <a:pt x="62" y="38"/>
                  </a:lnTo>
                  <a:lnTo>
                    <a:pt x="125" y="62"/>
                  </a:lnTo>
                </a:path>
              </a:pathLst>
            </a:custGeom>
            <a:noFill/>
            <a:ln w="12700">
              <a:solidFill>
                <a:srgbClr val="0033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29" name="Freeform 145"/>
            <p:cNvSpPr>
              <a:spLocks/>
            </p:cNvSpPr>
            <p:nvPr/>
          </p:nvSpPr>
          <p:spPr bwMode="auto">
            <a:xfrm>
              <a:off x="3273" y="3355"/>
              <a:ext cx="132" cy="8"/>
            </a:xfrm>
            <a:custGeom>
              <a:avLst/>
              <a:gdLst>
                <a:gd name="T0" fmla="*/ 0 w 132"/>
                <a:gd name="T1" fmla="*/ 0 h 8"/>
                <a:gd name="T2" fmla="*/ 62 w 132"/>
                <a:gd name="T3" fmla="*/ 8 h 8"/>
                <a:gd name="T4" fmla="*/ 132 w 132"/>
                <a:gd name="T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2" h="8">
                  <a:moveTo>
                    <a:pt x="0" y="0"/>
                  </a:moveTo>
                  <a:lnTo>
                    <a:pt x="62" y="8"/>
                  </a:lnTo>
                  <a:lnTo>
                    <a:pt x="132" y="0"/>
                  </a:lnTo>
                </a:path>
              </a:pathLst>
            </a:custGeom>
            <a:noFill/>
            <a:ln w="12700">
              <a:solidFill>
                <a:srgbClr val="0033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30" name="Freeform 146"/>
            <p:cNvSpPr>
              <a:spLocks/>
            </p:cNvSpPr>
            <p:nvPr/>
          </p:nvSpPr>
          <p:spPr bwMode="auto">
            <a:xfrm>
              <a:off x="3405" y="3277"/>
              <a:ext cx="132" cy="78"/>
            </a:xfrm>
            <a:custGeom>
              <a:avLst/>
              <a:gdLst>
                <a:gd name="T0" fmla="*/ 0 w 132"/>
                <a:gd name="T1" fmla="*/ 78 h 78"/>
                <a:gd name="T2" fmla="*/ 31 w 132"/>
                <a:gd name="T3" fmla="*/ 62 h 78"/>
                <a:gd name="T4" fmla="*/ 62 w 132"/>
                <a:gd name="T5" fmla="*/ 47 h 78"/>
                <a:gd name="T6" fmla="*/ 132 w 132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78">
                  <a:moveTo>
                    <a:pt x="0" y="78"/>
                  </a:moveTo>
                  <a:lnTo>
                    <a:pt x="31" y="62"/>
                  </a:lnTo>
                  <a:lnTo>
                    <a:pt x="62" y="47"/>
                  </a:lnTo>
                  <a:lnTo>
                    <a:pt x="132" y="0"/>
                  </a:lnTo>
                </a:path>
              </a:pathLst>
            </a:custGeom>
            <a:noFill/>
            <a:ln w="12700">
              <a:solidFill>
                <a:srgbClr val="0033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31" name="Freeform 147"/>
            <p:cNvSpPr>
              <a:spLocks/>
            </p:cNvSpPr>
            <p:nvPr/>
          </p:nvSpPr>
          <p:spPr bwMode="auto">
            <a:xfrm>
              <a:off x="3537" y="3176"/>
              <a:ext cx="132" cy="101"/>
            </a:xfrm>
            <a:custGeom>
              <a:avLst/>
              <a:gdLst>
                <a:gd name="T0" fmla="*/ 0 w 132"/>
                <a:gd name="T1" fmla="*/ 101 h 101"/>
                <a:gd name="T2" fmla="*/ 31 w 132"/>
                <a:gd name="T3" fmla="*/ 78 h 101"/>
                <a:gd name="T4" fmla="*/ 62 w 132"/>
                <a:gd name="T5" fmla="*/ 47 h 101"/>
                <a:gd name="T6" fmla="*/ 101 w 132"/>
                <a:gd name="T7" fmla="*/ 23 h 101"/>
                <a:gd name="T8" fmla="*/ 132 w 132"/>
                <a:gd name="T9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01">
                  <a:moveTo>
                    <a:pt x="0" y="101"/>
                  </a:moveTo>
                  <a:lnTo>
                    <a:pt x="31" y="78"/>
                  </a:lnTo>
                  <a:lnTo>
                    <a:pt x="62" y="47"/>
                  </a:lnTo>
                  <a:lnTo>
                    <a:pt x="101" y="23"/>
                  </a:lnTo>
                  <a:lnTo>
                    <a:pt x="132" y="0"/>
                  </a:lnTo>
                </a:path>
              </a:pathLst>
            </a:custGeom>
            <a:noFill/>
            <a:ln w="12700">
              <a:solidFill>
                <a:srgbClr val="0033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32" name="Freeform 148"/>
            <p:cNvSpPr>
              <a:spLocks/>
            </p:cNvSpPr>
            <p:nvPr/>
          </p:nvSpPr>
          <p:spPr bwMode="auto">
            <a:xfrm>
              <a:off x="3669" y="3130"/>
              <a:ext cx="132" cy="46"/>
            </a:xfrm>
            <a:custGeom>
              <a:avLst/>
              <a:gdLst>
                <a:gd name="T0" fmla="*/ 0 w 132"/>
                <a:gd name="T1" fmla="*/ 46 h 46"/>
                <a:gd name="T2" fmla="*/ 62 w 132"/>
                <a:gd name="T3" fmla="*/ 15 h 46"/>
                <a:gd name="T4" fmla="*/ 132 w 132"/>
                <a:gd name="T5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2" h="46">
                  <a:moveTo>
                    <a:pt x="0" y="46"/>
                  </a:moveTo>
                  <a:lnTo>
                    <a:pt x="62" y="15"/>
                  </a:lnTo>
                  <a:lnTo>
                    <a:pt x="132" y="0"/>
                  </a:lnTo>
                </a:path>
              </a:pathLst>
            </a:custGeom>
            <a:noFill/>
            <a:ln w="12700">
              <a:solidFill>
                <a:srgbClr val="0033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33" name="Freeform 149"/>
            <p:cNvSpPr>
              <a:spLocks/>
            </p:cNvSpPr>
            <p:nvPr/>
          </p:nvSpPr>
          <p:spPr bwMode="auto">
            <a:xfrm>
              <a:off x="3801" y="3130"/>
              <a:ext cx="132" cy="23"/>
            </a:xfrm>
            <a:custGeom>
              <a:avLst/>
              <a:gdLst>
                <a:gd name="T0" fmla="*/ 0 w 132"/>
                <a:gd name="T1" fmla="*/ 0 h 23"/>
                <a:gd name="T2" fmla="*/ 31 w 132"/>
                <a:gd name="T3" fmla="*/ 0 h 23"/>
                <a:gd name="T4" fmla="*/ 62 w 132"/>
                <a:gd name="T5" fmla="*/ 7 h 23"/>
                <a:gd name="T6" fmla="*/ 132 w 132"/>
                <a:gd name="T7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23">
                  <a:moveTo>
                    <a:pt x="0" y="0"/>
                  </a:moveTo>
                  <a:lnTo>
                    <a:pt x="31" y="0"/>
                  </a:lnTo>
                  <a:lnTo>
                    <a:pt x="62" y="7"/>
                  </a:lnTo>
                  <a:lnTo>
                    <a:pt x="132" y="23"/>
                  </a:lnTo>
                </a:path>
              </a:pathLst>
            </a:custGeom>
            <a:noFill/>
            <a:ln w="12700">
              <a:solidFill>
                <a:srgbClr val="0033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34" name="Freeform 150"/>
            <p:cNvSpPr>
              <a:spLocks/>
            </p:cNvSpPr>
            <p:nvPr/>
          </p:nvSpPr>
          <p:spPr bwMode="auto">
            <a:xfrm>
              <a:off x="3933" y="3153"/>
              <a:ext cx="133" cy="39"/>
            </a:xfrm>
            <a:custGeom>
              <a:avLst/>
              <a:gdLst>
                <a:gd name="T0" fmla="*/ 0 w 133"/>
                <a:gd name="T1" fmla="*/ 0 h 39"/>
                <a:gd name="T2" fmla="*/ 32 w 133"/>
                <a:gd name="T3" fmla="*/ 8 h 39"/>
                <a:gd name="T4" fmla="*/ 63 w 133"/>
                <a:gd name="T5" fmla="*/ 23 h 39"/>
                <a:gd name="T6" fmla="*/ 102 w 133"/>
                <a:gd name="T7" fmla="*/ 39 h 39"/>
                <a:gd name="T8" fmla="*/ 133 w 133"/>
                <a:gd name="T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39">
                  <a:moveTo>
                    <a:pt x="0" y="0"/>
                  </a:moveTo>
                  <a:lnTo>
                    <a:pt x="32" y="8"/>
                  </a:lnTo>
                  <a:lnTo>
                    <a:pt x="63" y="23"/>
                  </a:lnTo>
                  <a:lnTo>
                    <a:pt x="102" y="39"/>
                  </a:lnTo>
                  <a:lnTo>
                    <a:pt x="133" y="39"/>
                  </a:lnTo>
                </a:path>
              </a:pathLst>
            </a:custGeom>
            <a:noFill/>
            <a:ln w="12700">
              <a:solidFill>
                <a:srgbClr val="0033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35" name="Freeform 151"/>
            <p:cNvSpPr>
              <a:spLocks/>
            </p:cNvSpPr>
            <p:nvPr/>
          </p:nvSpPr>
          <p:spPr bwMode="auto">
            <a:xfrm>
              <a:off x="4066" y="3130"/>
              <a:ext cx="132" cy="62"/>
            </a:xfrm>
            <a:custGeom>
              <a:avLst/>
              <a:gdLst>
                <a:gd name="T0" fmla="*/ 0 w 132"/>
                <a:gd name="T1" fmla="*/ 62 h 62"/>
                <a:gd name="T2" fmla="*/ 31 w 132"/>
                <a:gd name="T3" fmla="*/ 54 h 62"/>
                <a:gd name="T4" fmla="*/ 62 w 132"/>
                <a:gd name="T5" fmla="*/ 31 h 62"/>
                <a:gd name="T6" fmla="*/ 101 w 132"/>
                <a:gd name="T7" fmla="*/ 15 h 62"/>
                <a:gd name="T8" fmla="*/ 132 w 132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62">
                  <a:moveTo>
                    <a:pt x="0" y="62"/>
                  </a:moveTo>
                  <a:lnTo>
                    <a:pt x="31" y="54"/>
                  </a:lnTo>
                  <a:lnTo>
                    <a:pt x="62" y="31"/>
                  </a:lnTo>
                  <a:lnTo>
                    <a:pt x="101" y="15"/>
                  </a:lnTo>
                  <a:lnTo>
                    <a:pt x="132" y="0"/>
                  </a:lnTo>
                </a:path>
              </a:pathLst>
            </a:custGeom>
            <a:noFill/>
            <a:ln w="12700">
              <a:solidFill>
                <a:srgbClr val="0033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36" name="Freeform 152"/>
            <p:cNvSpPr>
              <a:spLocks/>
            </p:cNvSpPr>
            <p:nvPr/>
          </p:nvSpPr>
          <p:spPr bwMode="auto">
            <a:xfrm>
              <a:off x="4198" y="3114"/>
              <a:ext cx="132" cy="16"/>
            </a:xfrm>
            <a:custGeom>
              <a:avLst/>
              <a:gdLst>
                <a:gd name="T0" fmla="*/ 0 w 132"/>
                <a:gd name="T1" fmla="*/ 16 h 16"/>
                <a:gd name="T2" fmla="*/ 62 w 132"/>
                <a:gd name="T3" fmla="*/ 8 h 16"/>
                <a:gd name="T4" fmla="*/ 132 w 132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2" h="16">
                  <a:moveTo>
                    <a:pt x="0" y="16"/>
                  </a:moveTo>
                  <a:lnTo>
                    <a:pt x="62" y="8"/>
                  </a:lnTo>
                  <a:lnTo>
                    <a:pt x="132" y="0"/>
                  </a:lnTo>
                </a:path>
              </a:pathLst>
            </a:custGeom>
            <a:noFill/>
            <a:ln w="12700">
              <a:solidFill>
                <a:srgbClr val="0033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38" name="Rectangle 154"/>
            <p:cNvSpPr>
              <a:spLocks noChangeArrowheads="1"/>
            </p:cNvSpPr>
            <p:nvPr/>
          </p:nvSpPr>
          <p:spPr bwMode="auto">
            <a:xfrm>
              <a:off x="699" y="3448"/>
              <a:ext cx="15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</a:rPr>
                <a:t>-20</a:t>
              </a:r>
              <a:endParaRPr lang="en-US" altLang="en-US" sz="1350"/>
            </a:p>
          </p:txBody>
        </p:sp>
        <p:sp>
          <p:nvSpPr>
            <p:cNvPr id="195739" name="Rectangle 155"/>
            <p:cNvSpPr>
              <a:spLocks noChangeArrowheads="1"/>
            </p:cNvSpPr>
            <p:nvPr/>
          </p:nvSpPr>
          <p:spPr bwMode="auto">
            <a:xfrm>
              <a:off x="808" y="3044"/>
              <a:ext cx="6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</a:rPr>
                <a:t>0</a:t>
              </a:r>
              <a:endParaRPr lang="en-US" altLang="en-US" sz="1350"/>
            </a:p>
          </p:txBody>
        </p:sp>
        <p:sp>
          <p:nvSpPr>
            <p:cNvPr id="195740" name="Rectangle 156"/>
            <p:cNvSpPr>
              <a:spLocks noChangeArrowheads="1"/>
            </p:cNvSpPr>
            <p:nvPr/>
          </p:nvSpPr>
          <p:spPr bwMode="auto">
            <a:xfrm>
              <a:off x="738" y="2633"/>
              <a:ext cx="12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</a:rPr>
                <a:t>20</a:t>
              </a:r>
              <a:endParaRPr lang="en-US" altLang="en-US" sz="1350"/>
            </a:p>
          </p:txBody>
        </p:sp>
        <p:sp>
          <p:nvSpPr>
            <p:cNvPr id="195741" name="Rectangle 157"/>
            <p:cNvSpPr>
              <a:spLocks noChangeArrowheads="1"/>
            </p:cNvSpPr>
            <p:nvPr/>
          </p:nvSpPr>
          <p:spPr bwMode="auto">
            <a:xfrm>
              <a:off x="738" y="2229"/>
              <a:ext cx="12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</a:rPr>
                <a:t>40</a:t>
              </a:r>
              <a:endParaRPr lang="en-US" altLang="en-US" sz="1350"/>
            </a:p>
          </p:txBody>
        </p:sp>
        <p:sp>
          <p:nvSpPr>
            <p:cNvPr id="195742" name="Rectangle 158"/>
            <p:cNvSpPr>
              <a:spLocks noChangeArrowheads="1"/>
            </p:cNvSpPr>
            <p:nvPr/>
          </p:nvSpPr>
          <p:spPr bwMode="auto">
            <a:xfrm>
              <a:off x="738" y="1826"/>
              <a:ext cx="12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</a:rPr>
                <a:t>60</a:t>
              </a:r>
              <a:endParaRPr lang="en-US" altLang="en-US" sz="1350"/>
            </a:p>
          </p:txBody>
        </p:sp>
        <p:sp>
          <p:nvSpPr>
            <p:cNvPr id="195743" name="Rectangle 159"/>
            <p:cNvSpPr>
              <a:spLocks noChangeArrowheads="1"/>
            </p:cNvSpPr>
            <p:nvPr/>
          </p:nvSpPr>
          <p:spPr bwMode="auto">
            <a:xfrm>
              <a:off x="738" y="1414"/>
              <a:ext cx="12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</a:rPr>
                <a:t>80</a:t>
              </a:r>
              <a:endParaRPr lang="en-US" altLang="en-US" sz="1350"/>
            </a:p>
          </p:txBody>
        </p:sp>
        <p:sp>
          <p:nvSpPr>
            <p:cNvPr id="195744" name="Rectangle 160"/>
            <p:cNvSpPr>
              <a:spLocks noChangeArrowheads="1"/>
            </p:cNvSpPr>
            <p:nvPr/>
          </p:nvSpPr>
          <p:spPr bwMode="auto">
            <a:xfrm>
              <a:off x="668" y="1010"/>
              <a:ext cx="18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</a:rPr>
                <a:t>100</a:t>
              </a:r>
              <a:endParaRPr lang="en-US" altLang="en-US" sz="1350"/>
            </a:p>
          </p:txBody>
        </p:sp>
        <p:sp>
          <p:nvSpPr>
            <p:cNvPr id="195745" name="Rectangle 161"/>
            <p:cNvSpPr>
              <a:spLocks noChangeArrowheads="1"/>
            </p:cNvSpPr>
            <p:nvPr/>
          </p:nvSpPr>
          <p:spPr bwMode="auto">
            <a:xfrm>
              <a:off x="1010" y="3223"/>
              <a:ext cx="6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</a:rPr>
                <a:t>1</a:t>
              </a:r>
              <a:endParaRPr lang="en-US" altLang="en-US" sz="1350"/>
            </a:p>
          </p:txBody>
        </p:sp>
        <p:sp>
          <p:nvSpPr>
            <p:cNvPr id="195746" name="Rectangle 162"/>
            <p:cNvSpPr>
              <a:spLocks noChangeArrowheads="1"/>
            </p:cNvSpPr>
            <p:nvPr/>
          </p:nvSpPr>
          <p:spPr bwMode="auto">
            <a:xfrm>
              <a:off x="1275" y="3223"/>
              <a:ext cx="6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</a:rPr>
                <a:t>3</a:t>
              </a:r>
              <a:endParaRPr lang="en-US" altLang="en-US" sz="1350"/>
            </a:p>
          </p:txBody>
        </p:sp>
        <p:sp>
          <p:nvSpPr>
            <p:cNvPr id="195747" name="Rectangle 163"/>
            <p:cNvSpPr>
              <a:spLocks noChangeArrowheads="1"/>
            </p:cNvSpPr>
            <p:nvPr/>
          </p:nvSpPr>
          <p:spPr bwMode="auto">
            <a:xfrm>
              <a:off x="1539" y="3223"/>
              <a:ext cx="6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</a:rPr>
                <a:t>5</a:t>
              </a:r>
              <a:endParaRPr lang="en-US" altLang="en-US" sz="1350"/>
            </a:p>
          </p:txBody>
        </p:sp>
        <p:sp>
          <p:nvSpPr>
            <p:cNvPr id="195748" name="Rectangle 164"/>
            <p:cNvSpPr>
              <a:spLocks noChangeArrowheads="1"/>
            </p:cNvSpPr>
            <p:nvPr/>
          </p:nvSpPr>
          <p:spPr bwMode="auto">
            <a:xfrm>
              <a:off x="1803" y="3223"/>
              <a:ext cx="6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</a:rPr>
                <a:t>7</a:t>
              </a:r>
              <a:endParaRPr lang="en-US" altLang="en-US" sz="1350"/>
            </a:p>
          </p:txBody>
        </p:sp>
        <p:sp>
          <p:nvSpPr>
            <p:cNvPr id="195749" name="Rectangle 165"/>
            <p:cNvSpPr>
              <a:spLocks noChangeArrowheads="1"/>
            </p:cNvSpPr>
            <p:nvPr/>
          </p:nvSpPr>
          <p:spPr bwMode="auto">
            <a:xfrm>
              <a:off x="2068" y="3223"/>
              <a:ext cx="6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</a:rPr>
                <a:t>9</a:t>
              </a:r>
              <a:endParaRPr lang="en-US" altLang="en-US" sz="1350"/>
            </a:p>
          </p:txBody>
        </p:sp>
        <p:sp>
          <p:nvSpPr>
            <p:cNvPr id="195750" name="Rectangle 166"/>
            <p:cNvSpPr>
              <a:spLocks noChangeArrowheads="1"/>
            </p:cNvSpPr>
            <p:nvPr/>
          </p:nvSpPr>
          <p:spPr bwMode="auto">
            <a:xfrm>
              <a:off x="2285" y="3223"/>
              <a:ext cx="12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</a:rPr>
                <a:t>11</a:t>
              </a:r>
              <a:endParaRPr lang="en-US" altLang="en-US" sz="1350"/>
            </a:p>
          </p:txBody>
        </p:sp>
        <p:sp>
          <p:nvSpPr>
            <p:cNvPr id="195751" name="Rectangle 167"/>
            <p:cNvSpPr>
              <a:spLocks noChangeArrowheads="1"/>
            </p:cNvSpPr>
            <p:nvPr/>
          </p:nvSpPr>
          <p:spPr bwMode="auto">
            <a:xfrm>
              <a:off x="2550" y="3223"/>
              <a:ext cx="12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</a:rPr>
                <a:t>13</a:t>
              </a:r>
              <a:endParaRPr lang="en-US" altLang="en-US" sz="1350"/>
            </a:p>
          </p:txBody>
        </p:sp>
        <p:sp>
          <p:nvSpPr>
            <p:cNvPr id="195752" name="Rectangle 168"/>
            <p:cNvSpPr>
              <a:spLocks noChangeArrowheads="1"/>
            </p:cNvSpPr>
            <p:nvPr/>
          </p:nvSpPr>
          <p:spPr bwMode="auto">
            <a:xfrm>
              <a:off x="2814" y="3223"/>
              <a:ext cx="12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</a:rPr>
                <a:t>15</a:t>
              </a:r>
              <a:endParaRPr lang="en-US" altLang="en-US" sz="1350"/>
            </a:p>
          </p:txBody>
        </p:sp>
        <p:sp>
          <p:nvSpPr>
            <p:cNvPr id="195753" name="Rectangle 169"/>
            <p:cNvSpPr>
              <a:spLocks noChangeArrowheads="1"/>
            </p:cNvSpPr>
            <p:nvPr/>
          </p:nvSpPr>
          <p:spPr bwMode="auto">
            <a:xfrm>
              <a:off x="3078" y="3223"/>
              <a:ext cx="12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</a:rPr>
                <a:t>17</a:t>
              </a:r>
              <a:endParaRPr lang="en-US" altLang="en-US" sz="1350"/>
            </a:p>
          </p:txBody>
        </p:sp>
        <p:sp>
          <p:nvSpPr>
            <p:cNvPr id="195754" name="Rectangle 170"/>
            <p:cNvSpPr>
              <a:spLocks noChangeArrowheads="1"/>
            </p:cNvSpPr>
            <p:nvPr/>
          </p:nvSpPr>
          <p:spPr bwMode="auto">
            <a:xfrm>
              <a:off x="3335" y="3223"/>
              <a:ext cx="12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</a:rPr>
                <a:t>19</a:t>
              </a:r>
              <a:endParaRPr lang="en-US" altLang="en-US" sz="1350"/>
            </a:p>
          </p:txBody>
        </p:sp>
        <p:sp>
          <p:nvSpPr>
            <p:cNvPr id="195755" name="Rectangle 171"/>
            <p:cNvSpPr>
              <a:spLocks noChangeArrowheads="1"/>
            </p:cNvSpPr>
            <p:nvPr/>
          </p:nvSpPr>
          <p:spPr bwMode="auto">
            <a:xfrm>
              <a:off x="3599" y="3223"/>
              <a:ext cx="12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</a:rPr>
                <a:t>21</a:t>
              </a:r>
              <a:endParaRPr lang="en-US" altLang="en-US" sz="1350"/>
            </a:p>
          </p:txBody>
        </p:sp>
        <p:sp>
          <p:nvSpPr>
            <p:cNvPr id="195756" name="Rectangle 172"/>
            <p:cNvSpPr>
              <a:spLocks noChangeArrowheads="1"/>
            </p:cNvSpPr>
            <p:nvPr/>
          </p:nvSpPr>
          <p:spPr bwMode="auto">
            <a:xfrm>
              <a:off x="3863" y="3223"/>
              <a:ext cx="12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</a:rPr>
                <a:t>23</a:t>
              </a:r>
              <a:endParaRPr lang="en-US" altLang="en-US" sz="1350"/>
            </a:p>
          </p:txBody>
        </p:sp>
        <p:sp>
          <p:nvSpPr>
            <p:cNvPr id="195757" name="Rectangle 173"/>
            <p:cNvSpPr>
              <a:spLocks noChangeArrowheads="1"/>
            </p:cNvSpPr>
            <p:nvPr/>
          </p:nvSpPr>
          <p:spPr bwMode="auto">
            <a:xfrm>
              <a:off x="4128" y="3223"/>
              <a:ext cx="12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</a:rPr>
                <a:t>25</a:t>
              </a:r>
              <a:endParaRPr lang="en-US" altLang="en-US" sz="1350"/>
            </a:p>
          </p:txBody>
        </p:sp>
        <p:sp>
          <p:nvSpPr>
            <p:cNvPr id="195758" name="Rectangle 174"/>
            <p:cNvSpPr>
              <a:spLocks noChangeArrowheads="1"/>
            </p:cNvSpPr>
            <p:nvPr/>
          </p:nvSpPr>
          <p:spPr bwMode="auto">
            <a:xfrm>
              <a:off x="2542" y="3657"/>
              <a:ext cx="22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days</a:t>
              </a:r>
              <a:endParaRPr lang="en-US" altLang="en-US" sz="1350"/>
            </a:p>
          </p:txBody>
        </p:sp>
        <p:sp>
          <p:nvSpPr>
            <p:cNvPr id="195759" name="Rectangle 175"/>
            <p:cNvSpPr>
              <a:spLocks noChangeArrowheads="1"/>
            </p:cNvSpPr>
            <p:nvPr/>
          </p:nvSpPr>
          <p:spPr bwMode="auto">
            <a:xfrm rot="16200000">
              <a:off x="351" y="2247"/>
              <a:ext cx="339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defects</a:t>
              </a:r>
              <a:endParaRPr lang="en-US" altLang="en-US" sz="1350"/>
            </a:p>
          </p:txBody>
        </p:sp>
        <p:sp>
          <p:nvSpPr>
            <p:cNvPr id="195760" name="Rectangle 176"/>
            <p:cNvSpPr>
              <a:spLocks noChangeArrowheads="1"/>
            </p:cNvSpPr>
            <p:nvPr/>
          </p:nvSpPr>
          <p:spPr bwMode="auto">
            <a:xfrm>
              <a:off x="4478" y="1926"/>
              <a:ext cx="909" cy="746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61" name="Line 177"/>
            <p:cNvSpPr>
              <a:spLocks noChangeShapeType="1"/>
            </p:cNvSpPr>
            <p:nvPr/>
          </p:nvSpPr>
          <p:spPr bwMode="auto">
            <a:xfrm>
              <a:off x="4524" y="2035"/>
              <a:ext cx="210" cy="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62" name="Rectangle 178"/>
            <p:cNvSpPr>
              <a:spLocks noChangeArrowheads="1"/>
            </p:cNvSpPr>
            <p:nvPr/>
          </p:nvSpPr>
          <p:spPr bwMode="auto">
            <a:xfrm>
              <a:off x="4765" y="1957"/>
              <a:ext cx="22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</a:rPr>
                <a:t>total</a:t>
              </a:r>
              <a:endParaRPr lang="en-US" altLang="en-US" sz="1350"/>
            </a:p>
          </p:txBody>
        </p:sp>
        <p:sp>
          <p:nvSpPr>
            <p:cNvPr id="195763" name="Line 179"/>
            <p:cNvSpPr>
              <a:spLocks noChangeShapeType="1"/>
            </p:cNvSpPr>
            <p:nvPr/>
          </p:nvSpPr>
          <p:spPr bwMode="auto">
            <a:xfrm>
              <a:off x="4524" y="2221"/>
              <a:ext cx="210" cy="1"/>
            </a:xfrm>
            <a:prstGeom prst="line">
              <a:avLst/>
            </a:prstGeom>
            <a:noFill/>
            <a:ln w="12700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64" name="Rectangle 180"/>
            <p:cNvSpPr>
              <a:spLocks noChangeArrowheads="1"/>
            </p:cNvSpPr>
            <p:nvPr/>
          </p:nvSpPr>
          <p:spPr bwMode="auto">
            <a:xfrm>
              <a:off x="4765" y="2144"/>
              <a:ext cx="34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</a:rPr>
                <a:t>arrivals</a:t>
              </a:r>
              <a:endParaRPr lang="en-US" altLang="en-US" sz="1350"/>
            </a:p>
          </p:txBody>
        </p:sp>
        <p:sp>
          <p:nvSpPr>
            <p:cNvPr id="195765" name="Line 181"/>
            <p:cNvSpPr>
              <a:spLocks noChangeShapeType="1"/>
            </p:cNvSpPr>
            <p:nvPr/>
          </p:nvSpPr>
          <p:spPr bwMode="auto">
            <a:xfrm>
              <a:off x="4524" y="2408"/>
              <a:ext cx="210" cy="1"/>
            </a:xfrm>
            <a:prstGeom prst="line">
              <a:avLst/>
            </a:prstGeom>
            <a:noFill/>
            <a:ln w="127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66" name="Rectangle 182"/>
            <p:cNvSpPr>
              <a:spLocks noChangeArrowheads="1"/>
            </p:cNvSpPr>
            <p:nvPr/>
          </p:nvSpPr>
          <p:spPr bwMode="auto">
            <a:xfrm>
              <a:off x="4765" y="2330"/>
              <a:ext cx="52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</a:rPr>
                <a:t>departures</a:t>
              </a:r>
              <a:endParaRPr lang="en-US" altLang="en-US" sz="1350"/>
            </a:p>
          </p:txBody>
        </p:sp>
        <p:sp>
          <p:nvSpPr>
            <p:cNvPr id="195767" name="Line 183"/>
            <p:cNvSpPr>
              <a:spLocks noChangeShapeType="1"/>
            </p:cNvSpPr>
            <p:nvPr/>
          </p:nvSpPr>
          <p:spPr bwMode="auto">
            <a:xfrm>
              <a:off x="4524" y="2594"/>
              <a:ext cx="210" cy="1"/>
            </a:xfrm>
            <a:prstGeom prst="line">
              <a:avLst/>
            </a:prstGeom>
            <a:noFill/>
            <a:ln w="127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5768" name="Rectangle 184"/>
            <p:cNvSpPr>
              <a:spLocks noChangeArrowheads="1"/>
            </p:cNvSpPr>
            <p:nvPr/>
          </p:nvSpPr>
          <p:spPr bwMode="auto">
            <a:xfrm>
              <a:off x="4765" y="2516"/>
              <a:ext cx="16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</a:rPr>
                <a:t>net</a:t>
              </a:r>
              <a:endParaRPr lang="en-US" alt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946719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5558</TotalTime>
  <Words>1295</Words>
  <Application>Microsoft Office PowerPoint</Application>
  <PresentationFormat>On-screen Show (16:9)</PresentationFormat>
  <Paragraphs>233</Paragraphs>
  <Slides>20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Bug Tracking</vt:lpstr>
      <vt:lpstr>Bugs</vt:lpstr>
      <vt:lpstr>Defect Tracking</vt:lpstr>
      <vt:lpstr>Defect Information</vt:lpstr>
      <vt:lpstr>Priority Matrix</vt:lpstr>
      <vt:lpstr>Defect Workflow</vt:lpstr>
      <vt:lpstr>Management Controls</vt:lpstr>
      <vt:lpstr>Metrics</vt:lpstr>
      <vt:lpstr>Metrics Example</vt:lpstr>
      <vt:lpstr>Defect Attribution</vt:lpstr>
      <vt:lpstr>Customer Issue Tracking (IT)</vt:lpstr>
      <vt:lpstr>Shipping Known Defects</vt:lpstr>
      <vt:lpstr>Testing/Coding Effort Changes</vt:lpstr>
      <vt:lpstr>Technical Debt</vt:lpstr>
      <vt:lpstr>Technical Debt</vt:lpstr>
      <vt:lpstr>Technical Debt Metaphor</vt:lpstr>
      <vt:lpstr>Kinds of Technical Debt</vt:lpstr>
      <vt:lpstr>Technical Debt Age</vt:lpstr>
      <vt:lpstr>Types of T. Debt</vt:lpstr>
      <vt:lpstr>Tracking tools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Version Control</dc:title>
  <cp:lastModifiedBy>Yoder, Dr. Josiah</cp:lastModifiedBy>
  <cp:revision>23</cp:revision>
  <dcterms:modified xsi:type="dcterms:W3CDTF">2019-04-29T20:33:14Z</dcterms:modified>
</cp:coreProperties>
</file>