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6"/>
  </p:notesMasterIdLst>
  <p:sldIdLst>
    <p:sldId id="259" r:id="rId2"/>
    <p:sldId id="351" r:id="rId3"/>
    <p:sldId id="262" r:id="rId4"/>
    <p:sldId id="263" r:id="rId5"/>
    <p:sldId id="264" r:id="rId6"/>
    <p:sldId id="321" r:id="rId7"/>
    <p:sldId id="322" r:id="rId8"/>
    <p:sldId id="326" r:id="rId9"/>
    <p:sldId id="327" r:id="rId10"/>
    <p:sldId id="267" r:id="rId11"/>
    <p:sldId id="270" r:id="rId12"/>
    <p:sldId id="268" r:id="rId13"/>
    <p:sldId id="300" r:id="rId14"/>
    <p:sldId id="271" r:id="rId15"/>
    <p:sldId id="324" r:id="rId16"/>
    <p:sldId id="323" r:id="rId17"/>
    <p:sldId id="325" r:id="rId18"/>
    <p:sldId id="304" r:id="rId19"/>
    <p:sldId id="352" r:id="rId20"/>
    <p:sldId id="354" r:id="rId21"/>
    <p:sldId id="364" r:id="rId22"/>
    <p:sldId id="328" r:id="rId23"/>
    <p:sldId id="320" r:id="rId24"/>
    <p:sldId id="355" r:id="rId25"/>
    <p:sldId id="356" r:id="rId26"/>
    <p:sldId id="282" r:id="rId27"/>
    <p:sldId id="333" r:id="rId28"/>
    <p:sldId id="334" r:id="rId29"/>
    <p:sldId id="358" r:id="rId30"/>
    <p:sldId id="335" r:id="rId31"/>
    <p:sldId id="336" r:id="rId32"/>
    <p:sldId id="337" r:id="rId33"/>
    <p:sldId id="341" r:id="rId34"/>
    <p:sldId id="343" r:id="rId35"/>
    <p:sldId id="344" r:id="rId36"/>
    <p:sldId id="346" r:id="rId37"/>
    <p:sldId id="347" r:id="rId38"/>
    <p:sldId id="348" r:id="rId39"/>
    <p:sldId id="349" r:id="rId40"/>
    <p:sldId id="366" r:id="rId41"/>
    <p:sldId id="365" r:id="rId42"/>
    <p:sldId id="367" r:id="rId43"/>
    <p:sldId id="339" r:id="rId44"/>
    <p:sldId id="345"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83"/>
    <a:srgbClr val="CCFFFF"/>
    <a:srgbClr val="DDDDDD"/>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7" autoAdjust="0"/>
    <p:restoredTop sz="90929"/>
  </p:normalViewPr>
  <p:slideViewPr>
    <p:cSldViewPr>
      <p:cViewPr varScale="1">
        <p:scale>
          <a:sx n="67" d="100"/>
          <a:sy n="67" d="100"/>
        </p:scale>
        <p:origin x="13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25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2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25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25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31EC186-2019-49C9-8B0B-B64B383F190D}" type="slidenum">
              <a:rPr lang="en-US"/>
              <a:pPr/>
              <a:t>‹#›</a:t>
            </a:fld>
            <a:endParaRPr lang="en-US"/>
          </a:p>
        </p:txBody>
      </p:sp>
    </p:spTree>
    <p:extLst>
      <p:ext uri="{BB962C8B-B14F-4D97-AF65-F5344CB8AC3E}">
        <p14:creationId xmlns:p14="http://schemas.microsoft.com/office/powerpoint/2010/main" val="121374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5/9/2019</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5/9/2019</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kk6NhjD3Db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CJn_jC4FND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the-breaks.com/search.php?term=Funky+Drummer&amp;type=4" TargetMode="External"/><Relationship Id="rId3" Type="http://schemas.openxmlformats.org/officeDocument/2006/relationships/hyperlink" Target="http://www.xampled.com/blog/sampled-from/funky-drummer-james-brown/" TargetMode="External"/><Relationship Id="rId7" Type="http://schemas.openxmlformats.org/officeDocument/2006/relationships/hyperlink" Target="https://www.youtube.com/watch?v=0xMJZHrG_94" TargetMode="External"/><Relationship Id="rId2" Type="http://schemas.openxmlformats.org/officeDocument/2006/relationships/hyperlink" Target="https://www.youtube.com/watch?v=8L4gITE3nUc" TargetMode="External"/><Relationship Id="rId1" Type="http://schemas.openxmlformats.org/officeDocument/2006/relationships/slideLayout" Target="../slideLayouts/slideLayout2.xml"/><Relationship Id="rId6" Type="http://schemas.openxmlformats.org/officeDocument/2006/relationships/hyperlink" Target="https://www.youtube.com/watch?v=t_vSGkS3tCQ" TargetMode="External"/><Relationship Id="rId5" Type="http://schemas.openxmlformats.org/officeDocument/2006/relationships/hyperlink" Target="https://www.youtube.com/watch?v=UoKr_pc5gvQ" TargetMode="External"/><Relationship Id="rId4" Type="http://schemas.openxmlformats.org/officeDocument/2006/relationships/hyperlink" Target="https://www.youtube.com/watch?v=X3hu0dhiBx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3bxcc3SM_KA&amp;index=9&amp;list=WL" TargetMode="External"/><Relationship Id="rId2" Type="http://schemas.openxmlformats.org/officeDocument/2006/relationships/hyperlink" Target="http://en.wikipedia.org/wiki/List_of_software_patent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dt.bz/content/article.aspx?ArticleID=65268&amp;page=1" TargetMode="External"/><Relationship Id="rId2" Type="http://schemas.openxmlformats.org/officeDocument/2006/relationships/hyperlink" Target="http://patft.uspto.gov/netacgi/nph-Parser?Sect1=PTO1&amp;Sect2=HITOFF&amp;d=PALL&amp;p=1&amp;u=/netahtml/PTO/srchnum.htm&amp;r=1&amp;f=G&amp;l=50&amp;s1=7,640,233.PN.&amp;OS=PN/7,640,233&amp;RS=PN/7,640,233" TargetMode="External"/><Relationship Id="rId1" Type="http://schemas.openxmlformats.org/officeDocument/2006/relationships/slideLayout" Target="../slideLayouts/slideLayout2.xml"/><Relationship Id="rId4" Type="http://schemas.openxmlformats.org/officeDocument/2006/relationships/hyperlink" Target="http://en.wikipedia.org/wiki/List_of_top_United_States_patent_recipient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washingtonpost.com/blogs/the-switch/wp/2013/10/17/nintendo-says-this-amazing-super-mario-site-is-illegal-heres-why-it-shouldnt-be/" TargetMode="External"/><Relationship Id="rId2" Type="http://schemas.openxmlformats.org/officeDocument/2006/relationships/hyperlink" Target="http://www.fullscreenmario.com/" TargetMode="External"/><Relationship Id="rId1" Type="http://schemas.openxmlformats.org/officeDocument/2006/relationships/slideLayout" Target="../slideLayouts/slideLayout2.xml"/><Relationship Id="rId5" Type="http://schemas.openxmlformats.org/officeDocument/2006/relationships/hyperlink" Target="http://www.npr.org/2014/10/26/358903514/did-led-zeppelin-plagiarize-stairway-a-penn-judge-will-decide" TargetMode="External"/><Relationship Id="rId4" Type="http://schemas.openxmlformats.org/officeDocument/2006/relationships/hyperlink" Target="http://www.jsonline.com/business/warf-wins-in-patent-suit-against-apple-b99596325z1-332581992.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ff.org/deeplinks/2015/08/stupid-patent-month-drink-mixer-attacks-internet-thing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gnu.org/copyleft/gpl.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apache.org/licenses/LICENSE-2.0.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opensource.org/licenses" TargetMode="External"/><Relationship Id="rId2" Type="http://schemas.openxmlformats.org/officeDocument/2006/relationships/hyperlink" Target="http://en.wikipedia.org/wiki/Comparison_of_free_software_licens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opensource.org/licenses/MI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en.wikipedia.org/wiki/Software_patents_under_United_States_patent_law#Alice_cas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ibm.com/developerworks/library/os-i18n2/os-ipl.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Text Box 3"/>
          <p:cNvSpPr txBox="1">
            <a:spLocks noChangeArrowheads="1"/>
          </p:cNvSpPr>
          <p:nvPr/>
        </p:nvSpPr>
        <p:spPr bwMode="auto">
          <a:xfrm>
            <a:off x="338138" y="2544763"/>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a:t>Legal Aspects of Software Engineering</a:t>
            </a:r>
            <a:endParaRPr lang="en-US" sz="3600" dirty="0"/>
          </a:p>
        </p:txBody>
      </p:sp>
      <p:sp>
        <p:nvSpPr>
          <p:cNvPr id="2" name="Title 1"/>
          <p:cNvSpPr>
            <a:spLocks noGrp="1"/>
          </p:cNvSpPr>
          <p:nvPr>
            <p:ph type="title"/>
          </p:nvPr>
        </p:nvSpPr>
        <p:spPr/>
        <p:txBody>
          <a:bodyPr/>
          <a:lstStyle/>
          <a:p>
            <a:endParaRPr 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28600" y="152400"/>
            <a:ext cx="8534400" cy="1066800"/>
          </a:xfrm>
        </p:spPr>
        <p:txBody>
          <a:bodyPr/>
          <a:lstStyle/>
          <a:p>
            <a:r>
              <a:rPr lang="en-US" dirty="0"/>
              <a:t>Intellectual Property Law: Copyright</a:t>
            </a:r>
          </a:p>
        </p:txBody>
      </p:sp>
      <p:sp>
        <p:nvSpPr>
          <p:cNvPr id="161795" name="Text Box 3"/>
          <p:cNvSpPr txBox="1">
            <a:spLocks noChangeArrowheads="1"/>
          </p:cNvSpPr>
          <p:nvPr/>
        </p:nvSpPr>
        <p:spPr bwMode="auto">
          <a:xfrm>
            <a:off x="533400" y="1524000"/>
            <a:ext cx="7772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Copyright is Federal law, which applies to literary works.</a:t>
            </a:r>
          </a:p>
          <a:p>
            <a:pPr>
              <a:spcBef>
                <a:spcPct val="50000"/>
              </a:spcBef>
            </a:pPr>
            <a:r>
              <a:rPr lang="en-US" dirty="0"/>
              <a:t>Originally applied to textual materials, but gradually extended to cover text, music, photographs, designs, </a:t>
            </a:r>
            <a:r>
              <a:rPr lang="en-US" b="1" dirty="0">
                <a:solidFill>
                  <a:srgbClr val="0000CC"/>
                </a:solidFill>
              </a:rPr>
              <a:t>software</a:t>
            </a:r>
            <a:r>
              <a:rPr lang="en-US" dirty="0"/>
              <a:t>, ...</a:t>
            </a:r>
          </a:p>
          <a:p>
            <a:pPr>
              <a:spcBef>
                <a:spcPct val="50000"/>
              </a:spcBef>
            </a:pPr>
            <a:r>
              <a:rPr lang="en-US" dirty="0"/>
              <a:t>Copyright applies to the </a:t>
            </a:r>
            <a:r>
              <a:rPr lang="en-US" b="1" dirty="0">
                <a:solidFill>
                  <a:srgbClr val="0000CC"/>
                </a:solidFill>
              </a:rPr>
              <a:t>expression of ideas</a:t>
            </a:r>
            <a:r>
              <a:rPr lang="en-US" dirty="0"/>
              <a:t> (e.g., the words used), </a:t>
            </a:r>
            <a:r>
              <a:rPr lang="en-US" b="1" dirty="0"/>
              <a:t>not to the ideas </a:t>
            </a:r>
            <a:r>
              <a:rPr lang="en-US" dirty="0"/>
              <a:t>themselves, nor to physical items.</a:t>
            </a:r>
          </a:p>
          <a:p>
            <a:pPr>
              <a:spcBef>
                <a:spcPct val="50000"/>
              </a:spcBef>
            </a:pPr>
            <a:r>
              <a:rPr lang="en-US" b="1" i="1" dirty="0">
                <a:solidFill>
                  <a:srgbClr val="0000CC"/>
                </a:solidFill>
              </a:rPr>
              <a:t>Software</a:t>
            </a:r>
          </a:p>
          <a:p>
            <a:pPr>
              <a:spcBef>
                <a:spcPct val="50000"/>
              </a:spcBef>
            </a:pPr>
            <a:r>
              <a:rPr lang="en-US" dirty="0"/>
              <a:t>    Copyright applies to the </a:t>
            </a:r>
            <a:r>
              <a:rPr lang="en-US" b="1" dirty="0">
                <a:solidFill>
                  <a:srgbClr val="0000CC"/>
                </a:solidFill>
              </a:rPr>
              <a:t>program instructions</a:t>
            </a:r>
            <a:r>
              <a:rPr lang="en-US" dirty="0"/>
              <a:t>, but not to </a:t>
            </a:r>
          </a:p>
          <a:p>
            <a:r>
              <a:rPr lang="en-US" dirty="0"/>
              <a:t>    the concepts behind the instructions, nor to the files on disk </a:t>
            </a:r>
          </a:p>
          <a:p>
            <a:r>
              <a:rPr lang="en-US" dirty="0"/>
              <a:t>    or on paper where the programs instructions are stored.</a:t>
            </a:r>
          </a:p>
          <a:p>
            <a:endParaRPr lang="en-US" dirty="0"/>
          </a:p>
          <a:p>
            <a:r>
              <a:rPr lang="en-US" dirty="0"/>
              <a:t>Similar to book protections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Copyright</a:t>
            </a:r>
          </a:p>
        </p:txBody>
      </p:sp>
      <p:sp>
        <p:nvSpPr>
          <p:cNvPr id="164867" name="Text Box 3"/>
          <p:cNvSpPr txBox="1">
            <a:spLocks noChangeArrowheads="1"/>
          </p:cNvSpPr>
          <p:nvPr/>
        </p:nvSpPr>
        <p:spPr bwMode="auto">
          <a:xfrm>
            <a:off x="533400" y="1219200"/>
            <a:ext cx="7924800" cy="559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3225" indent="-403225">
              <a:defRPr sz="2400">
                <a:solidFill>
                  <a:schemeClr val="tx1"/>
                </a:solidFill>
                <a:latin typeface="Times New Roman" pitchFamily="18" charset="0"/>
              </a:defRPr>
            </a:lvl1pPr>
            <a:lvl2pPr marL="7397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dirty="0"/>
              <a:t>In the USA, copyright gives the </a:t>
            </a:r>
            <a:r>
              <a:rPr lang="en-US" b="1" dirty="0">
                <a:solidFill>
                  <a:srgbClr val="0000CC"/>
                </a:solidFill>
              </a:rPr>
              <a:t>owner</a:t>
            </a:r>
            <a:r>
              <a:rPr lang="en-US" dirty="0"/>
              <a:t> exclusive right to: </a:t>
            </a:r>
          </a:p>
          <a:p>
            <a:pPr>
              <a:spcBef>
                <a:spcPct val="50000"/>
              </a:spcBef>
            </a:pPr>
            <a:r>
              <a:rPr lang="en-US" dirty="0">
                <a:cs typeface="Times New Roman" pitchFamily="18" charset="0"/>
                <a:sym typeface="Marlett" pitchFamily="2" charset="2"/>
              </a:rPr>
              <a:t>•    </a:t>
            </a:r>
            <a:r>
              <a:rPr lang="en-US" dirty="0"/>
              <a:t>reproduce or copy</a:t>
            </a:r>
          </a:p>
          <a:p>
            <a:r>
              <a:rPr lang="en-US" dirty="0">
                <a:cs typeface="Times New Roman" pitchFamily="18" charset="0"/>
                <a:sym typeface="Marlett" pitchFamily="2" charset="2"/>
              </a:rPr>
              <a:t>•    </a:t>
            </a:r>
            <a:r>
              <a:rPr lang="en-US" dirty="0"/>
              <a:t>distribute</a:t>
            </a:r>
          </a:p>
          <a:p>
            <a:r>
              <a:rPr lang="en-US" dirty="0">
                <a:cs typeface="Times New Roman" pitchFamily="18" charset="0"/>
                <a:sym typeface="Marlett" pitchFamily="2" charset="2"/>
              </a:rPr>
              <a:t>•    </a:t>
            </a:r>
            <a:r>
              <a:rPr lang="en-US" dirty="0"/>
              <a:t>perform or execute</a:t>
            </a:r>
          </a:p>
          <a:p>
            <a:r>
              <a:rPr lang="en-US" dirty="0">
                <a:cs typeface="Times New Roman" pitchFamily="18" charset="0"/>
                <a:sym typeface="Marlett" pitchFamily="2" charset="2"/>
              </a:rPr>
              <a:t>•    </a:t>
            </a:r>
            <a:r>
              <a:rPr lang="en-US" dirty="0"/>
              <a:t>display</a:t>
            </a:r>
          </a:p>
          <a:p>
            <a:r>
              <a:rPr lang="en-US" dirty="0">
                <a:cs typeface="Times New Roman" pitchFamily="18" charset="0"/>
                <a:sym typeface="Marlett" pitchFamily="2" charset="2"/>
              </a:rPr>
              <a:t>•    </a:t>
            </a:r>
            <a:r>
              <a:rPr lang="en-US" dirty="0"/>
              <a:t>license others to reproduce, distribute, perform, or display</a:t>
            </a:r>
          </a:p>
          <a:p>
            <a:r>
              <a:rPr lang="en-US" dirty="0"/>
              <a:t>Duration (Individual): Lifetime+70 years</a:t>
            </a:r>
          </a:p>
          <a:p>
            <a:pPr>
              <a:spcBef>
                <a:spcPct val="50000"/>
              </a:spcBef>
            </a:pPr>
            <a:r>
              <a:rPr lang="en-US" dirty="0"/>
              <a:t>Duration (Corporation): 90 years</a:t>
            </a:r>
          </a:p>
          <a:p>
            <a:pPr>
              <a:spcBef>
                <a:spcPct val="50000"/>
              </a:spcBef>
            </a:pPr>
            <a:r>
              <a:rPr lang="en-US" b="1" dirty="0">
                <a:solidFill>
                  <a:srgbClr val="0000CC"/>
                </a:solidFill>
              </a:rPr>
              <a:t>Special exceptions</a:t>
            </a:r>
            <a:endParaRPr lang="en-US" u="sng" dirty="0"/>
          </a:p>
          <a:p>
            <a:pPr>
              <a:spcBef>
                <a:spcPct val="20000"/>
              </a:spcBef>
            </a:pPr>
            <a:r>
              <a:rPr lang="en-US" dirty="0">
                <a:cs typeface="Times New Roman" pitchFamily="18" charset="0"/>
                <a:sym typeface="Marlett" pitchFamily="2" charset="2"/>
              </a:rPr>
              <a:t>•    </a:t>
            </a:r>
            <a:r>
              <a:rPr lang="en-US" b="1" i="1" dirty="0">
                <a:sym typeface="Marlett" pitchFamily="2" charset="2"/>
              </a:rPr>
              <a:t>First sale.</a:t>
            </a:r>
            <a:r>
              <a:rPr lang="en-US" dirty="0">
                <a:sym typeface="Marlett" pitchFamily="2" charset="2"/>
              </a:rPr>
              <a:t> The owner of an object, e.g., a book, can sell the object without permission of the copyright owner.</a:t>
            </a:r>
          </a:p>
          <a:p>
            <a:pPr>
              <a:spcBef>
                <a:spcPct val="20000"/>
              </a:spcBef>
            </a:pPr>
            <a:r>
              <a:rPr lang="en-US" dirty="0">
                <a:cs typeface="Times New Roman" pitchFamily="18" charset="0"/>
                <a:sym typeface="Marlett" pitchFamily="2" charset="2"/>
              </a:rPr>
              <a:t>•    </a:t>
            </a:r>
            <a:r>
              <a:rPr lang="en-US" b="1" i="1" dirty="0">
                <a:sym typeface="Marlett" pitchFamily="2" charset="2"/>
              </a:rPr>
              <a:t>Fair use. </a:t>
            </a:r>
            <a:r>
              <a:rPr lang="en-US" dirty="0">
                <a:sym typeface="Marlett" pitchFamily="2" charset="2"/>
              </a:rPr>
              <a:t> Limited use is permitted without permission of the copyright owner, e.g., in a review or short quotation.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09600" y="76200"/>
            <a:ext cx="7772400" cy="914400"/>
          </a:xfrm>
        </p:spPr>
        <p:txBody>
          <a:bodyPr/>
          <a:lstStyle/>
          <a:p>
            <a:r>
              <a:rPr lang="en-US"/>
              <a:t>Ownership of Copyright (USA)</a:t>
            </a:r>
          </a:p>
        </p:txBody>
      </p:sp>
      <p:sp>
        <p:nvSpPr>
          <p:cNvPr id="162819" name="Text Box 3"/>
          <p:cNvSpPr txBox="1">
            <a:spLocks noChangeArrowheads="1"/>
          </p:cNvSpPr>
          <p:nvPr/>
        </p:nvSpPr>
        <p:spPr bwMode="auto">
          <a:xfrm>
            <a:off x="838200" y="1295400"/>
            <a:ext cx="8001000"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4025" indent="-454025">
              <a:defRPr sz="2400">
                <a:solidFill>
                  <a:schemeClr val="tx1"/>
                </a:solidFill>
                <a:latin typeface="Times New Roman" pitchFamily="18" charset="0"/>
              </a:defRPr>
            </a:lvl1pPr>
            <a:lvl2pPr marL="5683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i="1" dirty="0">
                <a:solidFill>
                  <a:srgbClr val="0000CC"/>
                </a:solidFill>
              </a:rPr>
              <a:t>At creation</a:t>
            </a:r>
          </a:p>
          <a:p>
            <a:pPr>
              <a:spcBef>
                <a:spcPct val="50000"/>
              </a:spcBef>
            </a:pPr>
            <a:r>
              <a:rPr lang="en-US" dirty="0">
                <a:cs typeface="Times New Roman" pitchFamily="18" charset="0"/>
                <a:sym typeface="Marlett" pitchFamily="2" charset="2"/>
              </a:rPr>
              <a:t>•    Copyright is </a:t>
            </a:r>
            <a:r>
              <a:rPr lang="en-US" u="sng" dirty="0">
                <a:cs typeface="Times New Roman" pitchFamily="18" charset="0"/>
                <a:sym typeface="Marlett" pitchFamily="2" charset="2"/>
              </a:rPr>
              <a:t>automatically</a:t>
            </a:r>
            <a:r>
              <a:rPr lang="en-US" dirty="0">
                <a:cs typeface="Times New Roman" pitchFamily="18" charset="0"/>
                <a:sym typeface="Marlett" pitchFamily="2" charset="2"/>
              </a:rPr>
              <a:t> owned by the creator.</a:t>
            </a:r>
          </a:p>
          <a:p>
            <a:pPr>
              <a:spcBef>
                <a:spcPct val="50000"/>
              </a:spcBef>
            </a:pPr>
            <a:r>
              <a:rPr lang="en-US" dirty="0">
                <a:cs typeface="Times New Roman" pitchFamily="18" charset="0"/>
                <a:sym typeface="Marlett" pitchFamily="2" charset="2"/>
              </a:rPr>
              <a:t>	You don’t even need to register it!  (although you can)</a:t>
            </a:r>
          </a:p>
          <a:p>
            <a:pPr>
              <a:spcBef>
                <a:spcPct val="50000"/>
              </a:spcBef>
            </a:pPr>
            <a:r>
              <a:rPr lang="en-US" dirty="0">
                <a:cs typeface="Times New Roman" pitchFamily="18" charset="0"/>
                <a:sym typeface="Marlett" pitchFamily="2" charset="2"/>
              </a:rPr>
              <a:t>•    </a:t>
            </a:r>
            <a:r>
              <a:rPr lang="en-US" dirty="0">
                <a:sym typeface="Marlett" pitchFamily="2" charset="2"/>
              </a:rPr>
              <a:t>Except </a:t>
            </a:r>
            <a:r>
              <a:rPr lang="en-US" u="sng" dirty="0">
                <a:sym typeface="Marlett" pitchFamily="2" charset="2"/>
              </a:rPr>
              <a:t>works for hire</a:t>
            </a:r>
            <a:r>
              <a:rPr lang="en-US" dirty="0">
                <a:sym typeface="Marlett" pitchFamily="2" charset="2"/>
              </a:rPr>
              <a:t>, where the employer owns the copyright.</a:t>
            </a:r>
          </a:p>
          <a:p>
            <a:pPr>
              <a:spcBef>
                <a:spcPct val="50000"/>
              </a:spcBef>
            </a:pPr>
            <a:r>
              <a:rPr lang="en-US" b="1" i="1" dirty="0">
                <a:solidFill>
                  <a:srgbClr val="0000CC"/>
                </a:solidFill>
                <a:sym typeface="Marlett" pitchFamily="2" charset="2"/>
              </a:rPr>
              <a:t>Transfer of copyright</a:t>
            </a:r>
          </a:p>
          <a:p>
            <a:pPr>
              <a:spcBef>
                <a:spcPct val="20000"/>
              </a:spcBef>
            </a:pPr>
            <a:r>
              <a:rPr lang="en-US" dirty="0">
                <a:cs typeface="Times New Roman" pitchFamily="18" charset="0"/>
                <a:sym typeface="Marlett" pitchFamily="2" charset="2"/>
              </a:rPr>
              <a:t>•    In the USA, copyright is property that can be sold or </a:t>
            </a:r>
            <a:r>
              <a:rPr lang="en-US" u="sng" dirty="0">
                <a:cs typeface="Times New Roman" pitchFamily="18" charset="0"/>
                <a:sym typeface="Marlett" pitchFamily="2" charset="2"/>
              </a:rPr>
              <a:t>licensed</a:t>
            </a:r>
            <a:r>
              <a:rPr lang="en-US" dirty="0">
                <a:cs typeface="Times New Roman" pitchFamily="18" charset="0"/>
                <a:sym typeface="Marlett" pitchFamily="2" charset="2"/>
              </a:rPr>
              <a:t>.</a:t>
            </a:r>
          </a:p>
          <a:p>
            <a:pPr>
              <a:spcBef>
                <a:spcPct val="20000"/>
              </a:spcBef>
              <a:buFontTx/>
              <a:buChar char="•"/>
            </a:pPr>
            <a:r>
              <a:rPr lang="en-US" dirty="0">
                <a:cs typeface="Times New Roman" pitchFamily="18" charset="0"/>
                <a:sym typeface="Marlett" pitchFamily="2" charset="2"/>
              </a:rPr>
              <a:t>The agreement is written as a </a:t>
            </a:r>
            <a:r>
              <a:rPr lang="en-US" u="sng" dirty="0">
                <a:cs typeface="Times New Roman" pitchFamily="18" charset="0"/>
                <a:sym typeface="Marlett" pitchFamily="2" charset="2"/>
              </a:rPr>
              <a:t>contract</a:t>
            </a:r>
            <a:r>
              <a:rPr lang="en-US" dirty="0">
                <a:cs typeface="Times New Roman" pitchFamily="18" charset="0"/>
                <a:sym typeface="Marlett" pitchFamily="2" charset="2"/>
              </a:rPr>
              <a:t>.</a:t>
            </a:r>
          </a:p>
          <a:p>
            <a:pPr>
              <a:spcBef>
                <a:spcPct val="20000"/>
              </a:spcBef>
            </a:pPr>
            <a:endParaRPr lang="en-US" i="1" dirty="0">
              <a:sym typeface="Marlett" pitchFamily="2" charset="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Ownership of Software</a:t>
            </a:r>
          </a:p>
        </p:txBody>
      </p:sp>
      <p:sp>
        <p:nvSpPr>
          <p:cNvPr id="195587" name="Text Box 3"/>
          <p:cNvSpPr txBox="1">
            <a:spLocks noChangeArrowheads="1"/>
          </p:cNvSpPr>
          <p:nvPr/>
        </p:nvSpPr>
        <p:spPr bwMode="auto">
          <a:xfrm>
            <a:off x="685800" y="1371600"/>
            <a:ext cx="8001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Times New Roman" pitchFamily="18" charset="0"/>
              </a:defRPr>
            </a:lvl1pPr>
            <a:lvl2pPr marL="4603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	If you are employed, copyright for the code that you write belongs to </a:t>
            </a:r>
            <a:r>
              <a:rPr lang="en-US" b="1" dirty="0">
                <a:solidFill>
                  <a:srgbClr val="0000CC"/>
                </a:solidFill>
              </a:rPr>
              <a:t>your employer</a:t>
            </a:r>
            <a:endParaRPr lang="en-US" dirty="0"/>
          </a:p>
          <a:p>
            <a:pPr>
              <a:spcBef>
                <a:spcPct val="50000"/>
              </a:spcBef>
            </a:pPr>
            <a:r>
              <a:rPr lang="en-US" dirty="0"/>
              <a:t>•	If you work free lance, </a:t>
            </a:r>
            <a:r>
              <a:rPr lang="en-US" b="1" dirty="0">
                <a:solidFill>
                  <a:srgbClr val="0000CC"/>
                </a:solidFill>
              </a:rPr>
              <a:t>have a contract</a:t>
            </a:r>
            <a:r>
              <a:rPr lang="en-US" dirty="0"/>
              <a:t> with the organization that you are working for that is explicit about who owns the copyright in work that you do.</a:t>
            </a:r>
          </a:p>
          <a:p>
            <a:pPr>
              <a:spcBef>
                <a:spcPct val="50000"/>
              </a:spcBef>
            </a:pPr>
            <a:r>
              <a:rPr lang="en-US" dirty="0"/>
              <a:t>•	If you do not own the copyright, you need a license to copy, or use the software, </a:t>
            </a:r>
            <a:r>
              <a:rPr lang="en-US" b="1" dirty="0">
                <a:solidFill>
                  <a:srgbClr val="0000CC"/>
                </a:solidFill>
              </a:rPr>
              <a:t>even if you wrote the code</a:t>
            </a:r>
            <a:r>
              <a:rPr lang="en-US" dirty="0"/>
              <a:t> </a:t>
            </a:r>
          </a:p>
          <a:p>
            <a:pPr>
              <a:spcBef>
                <a:spcPct val="50000"/>
              </a:spcBef>
            </a:pPr>
            <a:r>
              <a:rPr lang="en-US" dirty="0"/>
              <a:t>	(e.g., you cannot make a copy for your personal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09600" y="152400"/>
            <a:ext cx="7772400" cy="685800"/>
          </a:xfrm>
        </p:spPr>
        <p:txBody>
          <a:bodyPr/>
          <a:lstStyle/>
          <a:p>
            <a:r>
              <a:rPr lang="en-US"/>
              <a:t>Copyright: Derivative Software</a:t>
            </a:r>
          </a:p>
        </p:txBody>
      </p:sp>
      <p:sp>
        <p:nvSpPr>
          <p:cNvPr id="165891" name="Text Box 3"/>
          <p:cNvSpPr txBox="1">
            <a:spLocks noChangeArrowheads="1"/>
          </p:cNvSpPr>
          <p:nvPr/>
        </p:nvSpPr>
        <p:spPr bwMode="auto">
          <a:xfrm>
            <a:off x="533400" y="1280809"/>
            <a:ext cx="80010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dirty="0">
                <a:solidFill>
                  <a:srgbClr val="0000CC"/>
                </a:solidFill>
              </a:rPr>
              <a:t>When software is derived from other software:</a:t>
            </a:r>
          </a:p>
          <a:p>
            <a:pPr>
              <a:spcBef>
                <a:spcPct val="50000"/>
              </a:spcBef>
            </a:pPr>
            <a:r>
              <a:rPr lang="en-US" dirty="0">
                <a:cs typeface="Times New Roman" pitchFamily="18" charset="0"/>
                <a:sym typeface="Marlett" pitchFamily="2" charset="2"/>
              </a:rPr>
              <a:t>•    </a:t>
            </a:r>
            <a:r>
              <a:rPr lang="en-US" dirty="0">
                <a:sym typeface="Marlett" pitchFamily="2" charset="2"/>
              </a:rPr>
              <a:t>Copyright in </a:t>
            </a:r>
            <a:r>
              <a:rPr lang="en-US" u="sng" dirty="0">
                <a:sym typeface="Marlett" pitchFamily="2" charset="2"/>
              </a:rPr>
              <a:t>new code only</a:t>
            </a:r>
            <a:r>
              <a:rPr lang="en-US" dirty="0">
                <a:sym typeface="Marlett" pitchFamily="2" charset="2"/>
              </a:rPr>
              <a:t> is owned by new developer</a:t>
            </a:r>
          </a:p>
          <a:p>
            <a:pPr>
              <a:spcBef>
                <a:spcPct val="50000"/>
              </a:spcBef>
            </a:pPr>
            <a:r>
              <a:rPr lang="en-US" dirty="0">
                <a:cs typeface="Times New Roman" pitchFamily="18" charset="0"/>
                <a:sym typeface="Marlett" pitchFamily="2" charset="2"/>
              </a:rPr>
              <a:t>•    </a:t>
            </a:r>
            <a:r>
              <a:rPr lang="en-US" dirty="0">
                <a:sym typeface="Marlett" pitchFamily="2" charset="2"/>
              </a:rPr>
              <a:t>Conditions that apply to old code apply to derived work</a:t>
            </a:r>
          </a:p>
          <a:p>
            <a:pPr>
              <a:spcBef>
                <a:spcPct val="50000"/>
              </a:spcBef>
            </a:pPr>
            <a:r>
              <a:rPr lang="en-US" dirty="0">
                <a:sym typeface="Marlett" pitchFamily="2" charset="2"/>
              </a:rPr>
              <a:t>If you write S, which includes code derived from A and B, you cannot copy, use, distribute or license S unless the copyright owners of both A and B give permission.</a:t>
            </a:r>
          </a:p>
          <a:p>
            <a:pPr>
              <a:spcBef>
                <a:spcPct val="50000"/>
              </a:spcBef>
            </a:pPr>
            <a:r>
              <a:rPr lang="en-US" b="1" i="1" dirty="0">
                <a:solidFill>
                  <a:srgbClr val="0000CC"/>
                </a:solidFill>
                <a:sym typeface="Marlett" pitchFamily="2" charset="2"/>
              </a:rPr>
              <a:t>When creating a software product, you should have </a:t>
            </a:r>
            <a:r>
              <a:rPr lang="en-US" b="1" i="1" u="sng" dirty="0">
                <a:solidFill>
                  <a:srgbClr val="0000CC"/>
                </a:solidFill>
                <a:sym typeface="Marlett" pitchFamily="2" charset="2"/>
              </a:rPr>
              <a:t>documented</a:t>
            </a:r>
            <a:r>
              <a:rPr lang="en-US" b="1" i="1" dirty="0">
                <a:solidFill>
                  <a:srgbClr val="0000CC"/>
                </a:solidFill>
                <a:sym typeface="Marlett" pitchFamily="2" charset="2"/>
              </a:rPr>
              <a:t> rights to use everything from which it is derived.</a:t>
            </a:r>
            <a:endParaRPr lang="en-US" dirty="0">
              <a:solidFill>
                <a:srgbClr val="0000CC"/>
              </a:solidFill>
              <a:sym typeface="Marlett" pitchFamily="2" charset="2"/>
            </a:endParaRPr>
          </a:p>
          <a:p>
            <a:pPr>
              <a:spcBef>
                <a:spcPct val="50000"/>
              </a:spcBef>
            </a:pPr>
            <a:r>
              <a:rPr lang="en-US" u="sng" dirty="0">
                <a:sym typeface="Marlett" pitchFamily="2" charset="2"/>
              </a:rPr>
              <a:t>Example:</a:t>
            </a:r>
            <a:r>
              <a:rPr lang="en-US" dirty="0">
                <a:sym typeface="Marlett" pitchFamily="2" charset="2"/>
              </a:rPr>
              <a:t> Python distribution</a:t>
            </a:r>
            <a:endParaRPr lang="en-US" b="1" i="1" dirty="0">
              <a:solidFill>
                <a:srgbClr val="0000CC"/>
              </a:solidFill>
              <a:sym typeface="Marlett" pitchFamily="2" charset="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Copyrights - Fair Use</a:t>
            </a:r>
          </a:p>
        </p:txBody>
      </p:sp>
      <p:sp>
        <p:nvSpPr>
          <p:cNvPr id="14339" name="Rectangle 3"/>
          <p:cNvSpPr>
            <a:spLocks noGrp="1" noChangeArrowheads="1"/>
          </p:cNvSpPr>
          <p:nvPr>
            <p:ph type="body" idx="1"/>
          </p:nvPr>
        </p:nvSpPr>
        <p:spPr>
          <a:xfrm>
            <a:off x="457200" y="1524000"/>
            <a:ext cx="8534400" cy="4648200"/>
          </a:xfrm>
        </p:spPr>
        <p:txBody>
          <a:bodyPr>
            <a:normAutofit lnSpcReduction="10000"/>
          </a:bodyPr>
          <a:lstStyle/>
          <a:p>
            <a:pPr>
              <a:lnSpc>
                <a:spcPct val="90000"/>
              </a:lnSpc>
            </a:pPr>
            <a:r>
              <a:rPr lang="en-US" sz="2400" dirty="0"/>
              <a:t>Permission of the copyright holder is not always required</a:t>
            </a:r>
          </a:p>
          <a:p>
            <a:pPr lvl="1">
              <a:lnSpc>
                <a:spcPct val="90000"/>
              </a:lnSpc>
            </a:pPr>
            <a:r>
              <a:rPr lang="en-US" dirty="0"/>
              <a:t>To use or distribute a work</a:t>
            </a:r>
          </a:p>
          <a:p>
            <a:pPr>
              <a:lnSpc>
                <a:spcPct val="90000"/>
              </a:lnSpc>
            </a:pPr>
            <a:r>
              <a:rPr lang="en-US" sz="2400" dirty="0"/>
              <a:t>Fair Use Criteria</a:t>
            </a:r>
          </a:p>
          <a:p>
            <a:pPr lvl="1">
              <a:lnSpc>
                <a:spcPct val="90000"/>
              </a:lnSpc>
            </a:pPr>
            <a:r>
              <a:rPr lang="en-US" sz="2000" dirty="0"/>
              <a:t>Purpose</a:t>
            </a:r>
          </a:p>
          <a:p>
            <a:pPr lvl="2">
              <a:lnSpc>
                <a:spcPct val="90000"/>
              </a:lnSpc>
            </a:pPr>
            <a:r>
              <a:rPr lang="en-US" sz="2000" dirty="0"/>
              <a:t>Commercial or for the general public’s enhancement</a:t>
            </a:r>
          </a:p>
          <a:p>
            <a:pPr lvl="1">
              <a:lnSpc>
                <a:spcPct val="90000"/>
              </a:lnSpc>
            </a:pPr>
            <a:r>
              <a:rPr lang="en-US" sz="2000" dirty="0"/>
              <a:t>Nature</a:t>
            </a:r>
          </a:p>
          <a:p>
            <a:pPr lvl="2">
              <a:lnSpc>
                <a:spcPct val="90000"/>
              </a:lnSpc>
            </a:pPr>
            <a:r>
              <a:rPr lang="en-US" sz="2000" dirty="0"/>
              <a:t>Creative or factual</a:t>
            </a:r>
          </a:p>
          <a:p>
            <a:pPr lvl="1">
              <a:lnSpc>
                <a:spcPct val="90000"/>
              </a:lnSpc>
            </a:pPr>
            <a:r>
              <a:rPr lang="en-US" sz="2000" dirty="0"/>
              <a:t>Amount</a:t>
            </a:r>
          </a:p>
          <a:p>
            <a:pPr lvl="2">
              <a:lnSpc>
                <a:spcPct val="90000"/>
              </a:lnSpc>
            </a:pPr>
            <a:r>
              <a:rPr lang="en-US" sz="2000" dirty="0"/>
              <a:t>Large or small</a:t>
            </a:r>
          </a:p>
          <a:p>
            <a:pPr lvl="1">
              <a:lnSpc>
                <a:spcPct val="90000"/>
              </a:lnSpc>
            </a:pPr>
            <a:r>
              <a:rPr lang="en-US" sz="2000" dirty="0">
                <a:solidFill>
                  <a:schemeClr val="accent2"/>
                </a:solidFill>
              </a:rPr>
              <a:t>Effect</a:t>
            </a:r>
          </a:p>
          <a:p>
            <a:pPr lvl="2">
              <a:lnSpc>
                <a:spcPct val="90000"/>
              </a:lnSpc>
            </a:pPr>
            <a:r>
              <a:rPr lang="en-US" sz="2000" dirty="0"/>
              <a:t>Reduce the value of the original work?</a:t>
            </a:r>
          </a:p>
          <a:p>
            <a:pPr>
              <a:lnSpc>
                <a:spcPct val="90000"/>
              </a:lnSpc>
            </a:pPr>
            <a:r>
              <a:rPr lang="en-US" sz="2400" dirty="0"/>
              <a:t>Vanilla Ice vs. David Bowie (</a:t>
            </a:r>
            <a:r>
              <a:rPr lang="en-US" sz="2400" dirty="0">
                <a:hlinkClick r:id="rId2"/>
              </a:rPr>
              <a:t>http://www.youtube.com/watch?v=kk6NhjD3Dbg</a:t>
            </a:r>
            <a:r>
              <a:rPr lang="en-US" sz="2400" dirty="0"/>
              <a:t>)</a:t>
            </a:r>
          </a:p>
          <a:p>
            <a:pPr>
              <a:lnSpc>
                <a:spcPct val="90000"/>
              </a:lnSpc>
            </a:pPr>
            <a:r>
              <a:rPr lang="en-US" sz="2400" dirty="0"/>
              <a:t>Is the fair use doctrine adequate for defining ethics of IP?</a:t>
            </a:r>
          </a:p>
        </p:txBody>
      </p:sp>
    </p:spTree>
    <p:extLst>
      <p:ext uri="{BB962C8B-B14F-4D97-AF65-F5344CB8AC3E}">
        <p14:creationId xmlns:p14="http://schemas.microsoft.com/office/powerpoint/2010/main" val="56819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A Fair(y) Use Tale</a:t>
            </a:r>
          </a:p>
        </p:txBody>
      </p:sp>
      <p:sp>
        <p:nvSpPr>
          <p:cNvPr id="13315" name="Content Placeholder 2"/>
          <p:cNvSpPr>
            <a:spLocks noGrp="1"/>
          </p:cNvSpPr>
          <p:nvPr>
            <p:ph idx="1"/>
          </p:nvPr>
        </p:nvSpPr>
        <p:spPr/>
        <p:txBody>
          <a:bodyPr/>
          <a:lstStyle/>
          <a:p>
            <a:r>
              <a:rPr lang="en-US" dirty="0"/>
              <a:t>Video</a:t>
            </a:r>
          </a:p>
          <a:p>
            <a:r>
              <a:rPr lang="en-US" dirty="0">
                <a:hlinkClick r:id="rId2"/>
              </a:rPr>
              <a:t>http://www.youtube.com/watch?v=CJn_jC4FNDo</a:t>
            </a:r>
            <a:endParaRPr lang="en-US" dirty="0"/>
          </a:p>
        </p:txBody>
      </p:sp>
    </p:spTree>
    <p:extLst>
      <p:ext uri="{BB962C8B-B14F-4D97-AF65-F5344CB8AC3E}">
        <p14:creationId xmlns:p14="http://schemas.microsoft.com/office/powerpoint/2010/main" val="204191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Fair Use Cases- Fair or not?</a:t>
            </a:r>
          </a:p>
        </p:txBody>
      </p:sp>
      <p:sp>
        <p:nvSpPr>
          <p:cNvPr id="15363" name="Content Placeholder 2"/>
          <p:cNvSpPr>
            <a:spLocks noGrp="1"/>
          </p:cNvSpPr>
          <p:nvPr>
            <p:ph idx="1"/>
          </p:nvPr>
        </p:nvSpPr>
        <p:spPr/>
        <p:txBody>
          <a:bodyPr>
            <a:normAutofit fontScale="92500" lnSpcReduction="10000"/>
          </a:bodyPr>
          <a:lstStyle/>
          <a:p>
            <a:r>
              <a:rPr lang="en-US" dirty="0"/>
              <a:t>Videotaping TV broadcasts at home (or DVR)</a:t>
            </a:r>
          </a:p>
          <a:p>
            <a:r>
              <a:rPr lang="en-US" dirty="0"/>
              <a:t>Google displays thumbnail images of photos from a subscription-only website</a:t>
            </a:r>
          </a:p>
          <a:p>
            <a:r>
              <a:rPr lang="en-US" dirty="0"/>
              <a:t>Funky Drummer (Clyde </a:t>
            </a:r>
            <a:r>
              <a:rPr lang="en-US" dirty="0" err="1"/>
              <a:t>Stubbelfield</a:t>
            </a:r>
            <a:r>
              <a:rPr lang="en-US" dirty="0"/>
              <a:t>)</a:t>
            </a:r>
          </a:p>
          <a:p>
            <a:pPr lvl="1"/>
            <a:r>
              <a:rPr lang="en-US" dirty="0">
                <a:hlinkClick r:id="rId2"/>
              </a:rPr>
              <a:t>https://www.youtube.com/watch?v=8L4gITE3nUc</a:t>
            </a:r>
            <a:endParaRPr lang="en-US" dirty="0"/>
          </a:p>
          <a:p>
            <a:pPr lvl="1"/>
            <a:r>
              <a:rPr lang="en-US" dirty="0">
                <a:hlinkClick r:id="rId3"/>
              </a:rPr>
              <a:t>https://www.youtube.com/watch?v=HqByU0WCr3I</a:t>
            </a:r>
          </a:p>
          <a:p>
            <a:pPr lvl="1"/>
            <a:r>
              <a:rPr lang="en-US" dirty="0">
                <a:hlinkClick r:id="rId4"/>
              </a:rPr>
              <a:t>https://www.youtube.com/watch?v=X3hu0dhiBxg</a:t>
            </a:r>
            <a:endParaRPr lang="en-US" dirty="0"/>
          </a:p>
          <a:p>
            <a:pPr lvl="1"/>
            <a:r>
              <a:rPr lang="en-US" dirty="0">
                <a:hlinkClick r:id="rId5"/>
              </a:rPr>
              <a:t>https://www.youtube.com/watch?v=UoKr_pc5gvQ</a:t>
            </a:r>
            <a:endParaRPr lang="en-US" dirty="0"/>
          </a:p>
          <a:p>
            <a:pPr lvl="1"/>
            <a:r>
              <a:rPr lang="en-US" dirty="0">
                <a:hlinkClick r:id="rId6"/>
              </a:rPr>
              <a:t>https://www.youtube.com/watch?v=t_vSGkS3tCQ</a:t>
            </a:r>
            <a:endParaRPr lang="en-US" dirty="0"/>
          </a:p>
          <a:p>
            <a:pPr lvl="1"/>
            <a:r>
              <a:rPr lang="en-US" dirty="0">
                <a:hlinkClick r:id="rId7"/>
              </a:rPr>
              <a:t>https://www.youtube.com/watch?v=0xMJZHrG_94</a:t>
            </a:r>
            <a:endParaRPr lang="en-US" dirty="0"/>
          </a:p>
          <a:p>
            <a:pPr lvl="1"/>
            <a:r>
              <a:rPr lang="en-US" dirty="0">
                <a:hlinkClick r:id="rId8"/>
              </a:rPr>
              <a:t>http://www.the-breaks.com/search.php?term=Funky+Drummer&amp;type=4</a:t>
            </a:r>
            <a:endParaRPr lang="en-US" dirty="0"/>
          </a:p>
          <a:p>
            <a:r>
              <a:rPr lang="en-US" dirty="0"/>
              <a:t>How does this relate to CS?</a:t>
            </a:r>
          </a:p>
          <a:p>
            <a:pPr lvl="1"/>
            <a:r>
              <a:rPr lang="en-US" dirty="0"/>
              <a:t>What software can you “sample”?</a:t>
            </a:r>
          </a:p>
        </p:txBody>
      </p:sp>
    </p:spTree>
    <p:extLst>
      <p:ext uri="{BB962C8B-B14F-4D97-AF65-F5344CB8AC3E}">
        <p14:creationId xmlns:p14="http://schemas.microsoft.com/office/powerpoint/2010/main" val="67374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36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0" y="152400"/>
            <a:ext cx="7772400" cy="762000"/>
          </a:xfrm>
        </p:spPr>
        <p:txBody>
          <a:bodyPr/>
          <a:lstStyle/>
          <a:p>
            <a:r>
              <a:rPr lang="en-US"/>
              <a:t>Intellectual Property: Patents</a:t>
            </a:r>
          </a:p>
        </p:txBody>
      </p:sp>
      <p:sp>
        <p:nvSpPr>
          <p:cNvPr id="178179" name="Text Box 3"/>
          <p:cNvSpPr txBox="1">
            <a:spLocks noChangeArrowheads="1"/>
          </p:cNvSpPr>
          <p:nvPr/>
        </p:nvSpPr>
        <p:spPr bwMode="auto">
          <a:xfrm>
            <a:off x="533400" y="1219200"/>
            <a:ext cx="78486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a:solidFill>
                  <a:srgbClr val="0000CC"/>
                </a:solidFill>
                <a:cs typeface="Times New Roman" pitchFamily="18" charset="0"/>
                <a:sym typeface="Marlett" pitchFamily="2" charset="2"/>
              </a:rPr>
              <a:t>Patents apply to inventions</a:t>
            </a:r>
          </a:p>
          <a:p>
            <a:pPr>
              <a:spcBef>
                <a:spcPct val="50000"/>
              </a:spcBef>
            </a:pPr>
            <a:r>
              <a:rPr lang="en-US" sz="2000" dirty="0">
                <a:cs typeface="Times New Roman" pitchFamily="18" charset="0"/>
                <a:sym typeface="Marlett" pitchFamily="2" charset="2"/>
              </a:rPr>
              <a:t>•    </a:t>
            </a:r>
            <a:r>
              <a:rPr lang="en-US" sz="2000" dirty="0">
                <a:sym typeface="Marlett" pitchFamily="2" charset="2"/>
              </a:rPr>
              <a:t>Should be: non-obvious, novel, useful</a:t>
            </a:r>
          </a:p>
          <a:p>
            <a:pPr>
              <a:spcBef>
                <a:spcPct val="50000"/>
              </a:spcBef>
            </a:pPr>
            <a:r>
              <a:rPr lang="en-US" sz="2000" dirty="0">
                <a:cs typeface="Times New Roman" pitchFamily="18" charset="0"/>
                <a:sym typeface="Marlett" pitchFamily="2" charset="2"/>
              </a:rPr>
              <a:t>•    </a:t>
            </a:r>
            <a:r>
              <a:rPr lang="en-US" sz="2000" dirty="0">
                <a:sym typeface="Marlett" pitchFamily="2" charset="2"/>
              </a:rPr>
              <a:t>Requires a complex process of patent application</a:t>
            </a:r>
          </a:p>
          <a:p>
            <a:pPr>
              <a:spcBef>
                <a:spcPct val="50000"/>
              </a:spcBef>
            </a:pPr>
            <a:r>
              <a:rPr lang="en-US" sz="2000" dirty="0">
                <a:cs typeface="Times New Roman" pitchFamily="18" charset="0"/>
                <a:sym typeface="Marlett" pitchFamily="2" charset="2"/>
              </a:rPr>
              <a:t>•    </a:t>
            </a:r>
            <a:r>
              <a:rPr lang="en-US" sz="2000" dirty="0">
                <a:sym typeface="Marlett" pitchFamily="2" charset="2"/>
              </a:rPr>
              <a:t>17 years from award (20 years from application)</a:t>
            </a:r>
          </a:p>
          <a:p>
            <a:pPr>
              <a:spcBef>
                <a:spcPct val="50000"/>
              </a:spcBef>
            </a:pPr>
            <a:r>
              <a:rPr lang="en-US" sz="2000" i="1" dirty="0">
                <a:sym typeface="Marlett" pitchFamily="2" charset="2"/>
              </a:rPr>
              <a:t>Copyright applies to the expression of ideas, patents to the ideas themselves.</a:t>
            </a:r>
          </a:p>
          <a:p>
            <a:pPr>
              <a:spcBef>
                <a:spcPct val="50000"/>
              </a:spcBef>
            </a:pPr>
            <a:r>
              <a:rPr lang="en-US" sz="2000" dirty="0">
                <a:sym typeface="Marlett" pitchFamily="2" charset="2"/>
              </a:rPr>
              <a:t>EX: </a:t>
            </a:r>
            <a:r>
              <a:rPr lang="en-US" sz="2000" dirty="0">
                <a:hlinkClick r:id="rId2"/>
              </a:rPr>
              <a:t>http://en.wikipedia.org/wiki/List_of_software_patents</a:t>
            </a:r>
            <a:endParaRPr lang="en-US" sz="2000" dirty="0">
              <a:sym typeface="Marlett" pitchFamily="2" charset="2"/>
            </a:endParaRPr>
          </a:p>
          <a:p>
            <a:pPr>
              <a:spcBef>
                <a:spcPct val="50000"/>
              </a:spcBef>
            </a:pPr>
            <a:r>
              <a:rPr lang="en-US" sz="2000" dirty="0">
                <a:sym typeface="Marlett" pitchFamily="2" charset="2"/>
              </a:rPr>
              <a:t>Patents make the idea public during the registration process</a:t>
            </a:r>
          </a:p>
          <a:p>
            <a:pPr>
              <a:spcBef>
                <a:spcPct val="50000"/>
              </a:spcBef>
            </a:pPr>
            <a:r>
              <a:rPr lang="en-US" sz="2000" dirty="0">
                <a:sym typeface="Marlett" pitchFamily="2" charset="2"/>
              </a:rPr>
              <a:t>	What if you don’t want your idea made public?</a:t>
            </a:r>
          </a:p>
          <a:p>
            <a:pPr>
              <a:spcBef>
                <a:spcPct val="50000"/>
              </a:spcBef>
            </a:pPr>
            <a:r>
              <a:rPr lang="en-US" sz="2000" dirty="0">
                <a:sym typeface="Marlett" pitchFamily="2" charset="2"/>
              </a:rPr>
              <a:t>approval can take 5+ </a:t>
            </a:r>
            <a:r>
              <a:rPr lang="en-US" sz="2000" dirty="0" err="1">
                <a:sym typeface="Marlett" pitchFamily="2" charset="2"/>
              </a:rPr>
              <a:t>yrs</a:t>
            </a:r>
            <a:endParaRPr lang="en-US" sz="2000" dirty="0">
              <a:sym typeface="Marlett" pitchFamily="2" charset="2"/>
            </a:endParaRPr>
          </a:p>
          <a:p>
            <a:pPr>
              <a:spcBef>
                <a:spcPct val="50000"/>
              </a:spcBef>
            </a:pPr>
            <a:r>
              <a:rPr lang="en-US" sz="2000" dirty="0">
                <a:sym typeface="Marlett" pitchFamily="2" charset="2"/>
                <a:hlinkClick r:id="rId3"/>
              </a:rPr>
              <a:t>https://www.youtube.com/watch?v=3bxcc3SM_KA&amp;index=9&amp;list=WL</a:t>
            </a:r>
            <a:endParaRPr lang="en-US" sz="2000" dirty="0">
              <a:sym typeface="Marlett" pitchFamily="2" charset="2"/>
            </a:endParaRPr>
          </a:p>
          <a:p>
            <a:pPr>
              <a:spcBef>
                <a:spcPct val="50000"/>
              </a:spcBef>
            </a:pPr>
            <a:endParaRPr lang="en-US" sz="2000" dirty="0">
              <a:sym typeface="Marlett" pitchFamily="2" charset="2"/>
            </a:endParaRPr>
          </a:p>
        </p:txBody>
      </p:sp>
    </p:spTree>
    <p:extLst>
      <p:ext uri="{BB962C8B-B14F-4D97-AF65-F5344CB8AC3E}">
        <p14:creationId xmlns:p14="http://schemas.microsoft.com/office/powerpoint/2010/main" val="302299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a:t>
            </a:r>
          </a:p>
        </p:txBody>
      </p:sp>
      <p:sp>
        <p:nvSpPr>
          <p:cNvPr id="3" name="Content Placeholder 2"/>
          <p:cNvSpPr>
            <a:spLocks noGrp="1"/>
          </p:cNvSpPr>
          <p:nvPr>
            <p:ph idx="1"/>
          </p:nvPr>
        </p:nvSpPr>
        <p:spPr/>
        <p:txBody>
          <a:bodyPr>
            <a:normAutofit fontScale="55000" lnSpcReduction="20000"/>
          </a:bodyPr>
          <a:lstStyle/>
          <a:p>
            <a:r>
              <a:rPr lang="en-US" dirty="0"/>
              <a:t>Examples</a:t>
            </a:r>
          </a:p>
          <a:p>
            <a:pPr lvl="1"/>
            <a:r>
              <a:rPr lang="en-US" dirty="0"/>
              <a:t>Online shopping checkout (Amazon.com)</a:t>
            </a:r>
          </a:p>
          <a:p>
            <a:pPr lvl="1"/>
            <a:r>
              <a:rPr lang="en-US" dirty="0"/>
              <a:t>Creating a single file from multiple source files</a:t>
            </a:r>
          </a:p>
          <a:p>
            <a:pPr lvl="1"/>
            <a:r>
              <a:rPr lang="en-US" dirty="0"/>
              <a:t>Automatic answering of email</a:t>
            </a:r>
          </a:p>
          <a:p>
            <a:pPr lvl="1"/>
            <a:r>
              <a:rPr lang="en-US" dirty="0"/>
              <a:t>Sending messages to players in an online game</a:t>
            </a:r>
          </a:p>
          <a:p>
            <a:pPr lvl="1"/>
            <a:r>
              <a:rPr lang="en-US" dirty="0"/>
              <a:t>Image/audio formats (tiff, mp3, gif, </a:t>
            </a:r>
            <a:r>
              <a:rPr lang="en-US" dirty="0" err="1"/>
              <a:t>etc</a:t>
            </a:r>
            <a:r>
              <a:rPr lang="en-US" dirty="0"/>
              <a:t>)</a:t>
            </a:r>
          </a:p>
          <a:p>
            <a:pPr lvl="1"/>
            <a:r>
              <a:rPr lang="en-US" dirty="0">
                <a:hlinkClick r:id="rId2"/>
              </a:rPr>
              <a:t>http://patft.uspto.gov/netacgi/nph-Parser?Sect1=PTO1&amp;Sect2=HITOFF&amp;d=PALL&amp;p=1&amp;u=%2Fnetahtml%2FPTO%2Fsrchnum.htm&amp;r=1&amp;f=G&amp;l=50&amp;s1=7,640,233.PN.&amp;OS=PN/7,640,233&amp;RS=PN/7,640,233</a:t>
            </a:r>
            <a:endParaRPr lang="en-US" dirty="0"/>
          </a:p>
          <a:p>
            <a:pPr lvl="1"/>
            <a:r>
              <a:rPr lang="en-US" dirty="0">
                <a:hlinkClick r:id="rId3"/>
              </a:rPr>
              <a:t>http://sdt.bz/content/article.aspx?ArticleID=65268&amp;page=1</a:t>
            </a:r>
            <a:endParaRPr lang="en-US" dirty="0"/>
          </a:p>
          <a:p>
            <a:r>
              <a:rPr lang="en-US" dirty="0"/>
              <a:t>Technically “algorithms” are not patentable</a:t>
            </a:r>
          </a:p>
          <a:p>
            <a:pPr lvl="1"/>
            <a:r>
              <a:rPr lang="en-US" dirty="0"/>
              <a:t>Most companies circumvent this by using the terminology “system and method”</a:t>
            </a:r>
          </a:p>
          <a:p>
            <a:r>
              <a:rPr lang="en-US" dirty="0"/>
              <a:t>Microsoft</a:t>
            </a:r>
          </a:p>
          <a:p>
            <a:pPr lvl="1"/>
            <a:r>
              <a:rPr lang="en-US" dirty="0"/>
              <a:t>17,000 patents</a:t>
            </a:r>
          </a:p>
          <a:p>
            <a:pPr lvl="1"/>
            <a:r>
              <a:rPr lang="en-US" dirty="0"/>
              <a:t>Own patents that legally prevent other companies from using the Linux kernel unless they pay Microsoft</a:t>
            </a:r>
          </a:p>
          <a:p>
            <a:r>
              <a:rPr lang="en-US" dirty="0"/>
              <a:t>Google</a:t>
            </a:r>
          </a:p>
          <a:p>
            <a:pPr lvl="1"/>
            <a:r>
              <a:rPr lang="en-US" dirty="0"/>
              <a:t>17,000 patents</a:t>
            </a:r>
          </a:p>
          <a:p>
            <a:pPr lvl="1"/>
            <a:r>
              <a:rPr lang="en-US" dirty="0"/>
              <a:t>2,835 patents in 2016</a:t>
            </a:r>
          </a:p>
          <a:p>
            <a:r>
              <a:rPr lang="en-US" dirty="0"/>
              <a:t>IBM</a:t>
            </a:r>
          </a:p>
          <a:p>
            <a:pPr lvl="1"/>
            <a:r>
              <a:rPr lang="en-US" dirty="0"/>
              <a:t>40,000 active patents</a:t>
            </a:r>
          </a:p>
          <a:p>
            <a:pPr lvl="1"/>
            <a:r>
              <a:rPr lang="en-US" dirty="0"/>
              <a:t>8,088 patents in 2016 alone</a:t>
            </a:r>
          </a:p>
          <a:p>
            <a:pPr lvl="2"/>
            <a:r>
              <a:rPr lang="en-US" dirty="0"/>
              <a:t>2700 AI patents alone in 2016!</a:t>
            </a:r>
          </a:p>
          <a:p>
            <a:r>
              <a:rPr lang="en-US" dirty="0"/>
              <a:t>Every Tuesday the USPTO releases 3000+ new patents</a:t>
            </a:r>
          </a:p>
          <a:p>
            <a:r>
              <a:rPr lang="en-US" dirty="0">
                <a:hlinkClick r:id="rId4"/>
              </a:rPr>
              <a:t>http://en.wikipedia.org/wiki/List_of_top_United_States_patent_recipients</a:t>
            </a:r>
            <a:endParaRPr lang="en-US" dirty="0"/>
          </a:p>
          <a:p>
            <a:endParaRPr lang="en-US" dirty="0"/>
          </a:p>
        </p:txBody>
      </p:sp>
    </p:spTree>
    <p:extLst>
      <p:ext uri="{BB962C8B-B14F-4D97-AF65-F5344CB8AC3E}">
        <p14:creationId xmlns:p14="http://schemas.microsoft.com/office/powerpoint/2010/main" val="363306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Full Screen Mario!</a:t>
            </a:r>
          </a:p>
          <a:p>
            <a:r>
              <a:rPr lang="en-US" dirty="0">
                <a:hlinkClick r:id="rId2"/>
              </a:rPr>
              <a:t>http://www.fullscreenmario.com/</a:t>
            </a:r>
            <a:endParaRPr lang="en-US" dirty="0">
              <a:hlinkClick r:id="rId3"/>
            </a:endParaRPr>
          </a:p>
          <a:p>
            <a:endParaRPr lang="en-US" dirty="0">
              <a:hlinkClick r:id="rId3"/>
            </a:endParaRPr>
          </a:p>
          <a:p>
            <a:r>
              <a:rPr lang="en-US" dirty="0"/>
              <a:t>UW-Madison</a:t>
            </a:r>
          </a:p>
          <a:p>
            <a:pPr lvl="1"/>
            <a:r>
              <a:rPr lang="en-US" dirty="0">
                <a:hlinkClick r:id="rId4"/>
              </a:rPr>
              <a:t>http://www.jsonline.com/business/warf-wins-in-patent-suit-against-apple-b99596325z1-332581992.html</a:t>
            </a:r>
            <a:endParaRPr lang="en-US" dirty="0"/>
          </a:p>
          <a:p>
            <a:endParaRPr lang="en-US" dirty="0"/>
          </a:p>
          <a:p>
            <a:r>
              <a:rPr lang="en-US" dirty="0"/>
              <a:t>Plagiarism</a:t>
            </a:r>
          </a:p>
          <a:p>
            <a:pPr lvl="1"/>
            <a:r>
              <a:rPr lang="en-US" dirty="0">
                <a:hlinkClick r:id="rId5"/>
              </a:rPr>
              <a:t>http://www.npr.org/2014/10/26/358903514/did-led-zeppelin-plagiarize-stairway-a-penn-judge-will-decide</a:t>
            </a:r>
            <a:endParaRPr lang="en-US" dirty="0"/>
          </a:p>
          <a:p>
            <a:pPr lvl="1"/>
            <a:endParaRPr lang="en-US" dirty="0"/>
          </a:p>
        </p:txBody>
      </p:sp>
    </p:spTree>
    <p:extLst>
      <p:ext uri="{BB962C8B-B14F-4D97-AF65-F5344CB8AC3E}">
        <p14:creationId xmlns:p14="http://schemas.microsoft.com/office/powerpoint/2010/main" val="3851381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n reality, Apple has far less patents that you would exp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97576"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 Stupid Patents</a:t>
            </a:r>
          </a:p>
        </p:txBody>
      </p:sp>
      <p:sp>
        <p:nvSpPr>
          <p:cNvPr id="3" name="Content Placeholder 2"/>
          <p:cNvSpPr>
            <a:spLocks noGrp="1"/>
          </p:cNvSpPr>
          <p:nvPr>
            <p:ph idx="1"/>
          </p:nvPr>
        </p:nvSpPr>
        <p:spPr/>
        <p:txBody>
          <a:bodyPr/>
          <a:lstStyle/>
          <a:p>
            <a:r>
              <a:rPr lang="en-US" dirty="0">
                <a:hlinkClick r:id="rId2"/>
              </a:rPr>
              <a:t>https://www.eff.org/deeplinks/2015/08/stupid-patent-month-drink-mixer-attacks-internet-things</a:t>
            </a:r>
            <a:endParaRPr lang="en-US" dirty="0"/>
          </a:p>
          <a:p>
            <a:endParaRPr lang="en-US" dirty="0"/>
          </a:p>
        </p:txBody>
      </p:sp>
    </p:spTree>
    <p:extLst>
      <p:ext uri="{BB962C8B-B14F-4D97-AF65-F5344CB8AC3E}">
        <p14:creationId xmlns:p14="http://schemas.microsoft.com/office/powerpoint/2010/main" val="649681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Software IP</a:t>
            </a:r>
          </a:p>
        </p:txBody>
      </p:sp>
      <p:sp>
        <p:nvSpPr>
          <p:cNvPr id="11267" name="Rectangle 3"/>
          <p:cNvSpPr>
            <a:spLocks noGrp="1" noChangeArrowheads="1"/>
          </p:cNvSpPr>
          <p:nvPr>
            <p:ph type="body" idx="1"/>
          </p:nvPr>
        </p:nvSpPr>
        <p:spPr>
          <a:xfrm>
            <a:off x="685800" y="1371600"/>
            <a:ext cx="7772400" cy="4648200"/>
          </a:xfrm>
        </p:spPr>
        <p:txBody>
          <a:bodyPr/>
          <a:lstStyle/>
          <a:p>
            <a:r>
              <a:rPr lang="en-US" sz="2400"/>
              <a:t>Copyright</a:t>
            </a:r>
          </a:p>
          <a:p>
            <a:pPr lvl="1"/>
            <a:r>
              <a:rPr lang="en-US" sz="2000"/>
              <a:t>Creative, 1 of a kind work</a:t>
            </a:r>
          </a:p>
          <a:p>
            <a:pPr lvl="1"/>
            <a:r>
              <a:rPr lang="en-US" sz="2000"/>
              <a:t>Long protection</a:t>
            </a:r>
          </a:p>
          <a:p>
            <a:r>
              <a:rPr lang="en-US" sz="2400"/>
              <a:t>Patent</a:t>
            </a:r>
          </a:p>
          <a:p>
            <a:pPr lvl="1"/>
            <a:r>
              <a:rPr lang="en-US" sz="2000"/>
              <a:t>Invention</a:t>
            </a:r>
          </a:p>
          <a:p>
            <a:pPr lvl="1"/>
            <a:r>
              <a:rPr lang="en-US" sz="2000"/>
              <a:t>Short protection</a:t>
            </a:r>
          </a:p>
          <a:p>
            <a:r>
              <a:rPr lang="en-US" sz="2400"/>
              <a:t>Where should software fall?</a:t>
            </a:r>
          </a:p>
          <a:p>
            <a:pPr lvl="1"/>
            <a:r>
              <a:rPr lang="en-US" sz="2000"/>
              <a:t>Invention vs. writing</a:t>
            </a:r>
          </a:p>
          <a:p>
            <a:pPr lvl="1"/>
            <a:r>
              <a:rPr lang="en-US" sz="2000"/>
              <a:t>Expression of ideas or an algorithm?</a:t>
            </a:r>
          </a:p>
          <a:p>
            <a:pPr lvl="1"/>
            <a:r>
              <a:rPr lang="en-US" sz="2000"/>
              <a:t>Patents are not supposed to be granted for “obvious” or in common use when patent is filed</a:t>
            </a:r>
          </a:p>
          <a:p>
            <a:pPr lvl="2"/>
            <a:r>
              <a:rPr lang="en-US" sz="2000"/>
              <a:t>How can this be determined with software patents?</a:t>
            </a:r>
          </a:p>
        </p:txBody>
      </p:sp>
    </p:spTree>
    <p:extLst>
      <p:ext uri="{BB962C8B-B14F-4D97-AF65-F5344CB8AC3E}">
        <p14:creationId xmlns:p14="http://schemas.microsoft.com/office/powerpoint/2010/main" val="3286172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Licensing your software</a:t>
            </a:r>
          </a:p>
        </p:txBody>
      </p:sp>
      <p:sp>
        <p:nvSpPr>
          <p:cNvPr id="3" name="Content Placeholder 2"/>
          <p:cNvSpPr>
            <a:spLocks noGrp="1"/>
          </p:cNvSpPr>
          <p:nvPr>
            <p:ph idx="1"/>
          </p:nvPr>
        </p:nvSpPr>
        <p:spPr/>
        <p:txBody>
          <a:bodyPr/>
          <a:lstStyle/>
          <a:p>
            <a:r>
              <a:rPr lang="en-US" dirty="0"/>
              <a:t>You will need to choose what license you will associate with your software</a:t>
            </a:r>
          </a:p>
          <a:p>
            <a:r>
              <a:rPr lang="en-US" dirty="0"/>
              <a:t>Closed source</a:t>
            </a:r>
          </a:p>
          <a:p>
            <a:pPr lvl="1"/>
            <a:r>
              <a:rPr lang="en-US" dirty="0"/>
              <a:t>You own the IP rights</a:t>
            </a:r>
          </a:p>
          <a:p>
            <a:r>
              <a:rPr lang="en-US" dirty="0"/>
              <a:t>Open source</a:t>
            </a:r>
          </a:p>
          <a:p>
            <a:pPr lvl="1"/>
            <a:r>
              <a:rPr lang="en-US" dirty="0"/>
              <a:t>You allow anyone else to modify and use the software</a:t>
            </a:r>
          </a:p>
          <a:p>
            <a:pPr lvl="1"/>
            <a:r>
              <a:rPr lang="en-US" dirty="0"/>
              <a:t>Any users of it cannot make it closed source*</a:t>
            </a:r>
          </a:p>
          <a:p>
            <a:endParaRPr lang="en-US" dirty="0"/>
          </a:p>
          <a:p>
            <a:r>
              <a:rPr lang="en-US" dirty="0"/>
              <a:t>How can money be made from open source software?</a:t>
            </a:r>
          </a:p>
          <a:p>
            <a:endParaRPr lang="en-US" dirty="0"/>
          </a:p>
          <a:p>
            <a:r>
              <a:rPr lang="en-US" dirty="0"/>
              <a:t>But we diverge…</a:t>
            </a:r>
          </a:p>
        </p:txBody>
      </p:sp>
    </p:spTree>
    <p:extLst>
      <p:ext uri="{BB962C8B-B14F-4D97-AF65-F5344CB8AC3E}">
        <p14:creationId xmlns:p14="http://schemas.microsoft.com/office/powerpoint/2010/main" val="303018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licenses</a:t>
            </a:r>
          </a:p>
        </p:txBody>
      </p:sp>
      <p:sp>
        <p:nvSpPr>
          <p:cNvPr id="3" name="Content Placeholder 2"/>
          <p:cNvSpPr>
            <a:spLocks noGrp="1"/>
          </p:cNvSpPr>
          <p:nvPr>
            <p:ph idx="1"/>
          </p:nvPr>
        </p:nvSpPr>
        <p:spPr/>
        <p:txBody>
          <a:bodyPr>
            <a:normAutofit/>
          </a:bodyPr>
          <a:lstStyle/>
          <a:p>
            <a:pPr marL="114300" indent="0">
              <a:buNone/>
            </a:pPr>
            <a:r>
              <a:rPr lang="en-US" sz="1400" dirty="0"/>
              <a:t>/************************************************************************* </a:t>
            </a:r>
          </a:p>
          <a:p>
            <a:pPr>
              <a:buFont typeface="Arial" charset="0"/>
              <a:buChar char="•"/>
            </a:pPr>
            <a:r>
              <a:rPr lang="en-US" sz="1400" dirty="0"/>
              <a:t>* ADOBE CONFIDENTIAL </a:t>
            </a:r>
          </a:p>
          <a:p>
            <a:pPr>
              <a:buFont typeface="Arial" charset="0"/>
              <a:buChar char="•"/>
            </a:pPr>
            <a:r>
              <a:rPr lang="en-US" sz="1400" dirty="0"/>
              <a:t>* </a:t>
            </a:r>
          </a:p>
          <a:p>
            <a:pPr>
              <a:buFont typeface="Arial" charset="0"/>
              <a:buChar char="•"/>
            </a:pPr>
            <a:r>
              <a:rPr lang="en-US" sz="1400" dirty="0"/>
              <a:t>* Copyright [2002] - [2007] Adobe Systems Incorporated </a:t>
            </a:r>
          </a:p>
          <a:p>
            <a:pPr>
              <a:buFont typeface="Arial" charset="0"/>
              <a:buChar char="•"/>
            </a:pPr>
            <a:r>
              <a:rPr lang="en-US" sz="1400" dirty="0"/>
              <a:t>* All Rights Reserved. </a:t>
            </a:r>
          </a:p>
          <a:p>
            <a:pPr>
              <a:buFont typeface="Arial" charset="0"/>
              <a:buChar char="•"/>
            </a:pPr>
            <a:r>
              <a:rPr lang="en-US" sz="1400" dirty="0"/>
              <a:t>*</a:t>
            </a:r>
          </a:p>
          <a:p>
            <a:pPr>
              <a:buFont typeface="Arial" charset="0"/>
              <a:buChar char="•"/>
            </a:pPr>
            <a:r>
              <a:rPr lang="en-US" sz="1400" dirty="0"/>
              <a:t> * NOTICE: All information contained herein is, and remains </a:t>
            </a:r>
          </a:p>
          <a:p>
            <a:pPr>
              <a:buFont typeface="Arial" charset="0"/>
              <a:buChar char="•"/>
            </a:pPr>
            <a:r>
              <a:rPr lang="en-US" sz="1400" dirty="0"/>
              <a:t>* the property of Adobe Systems Incorporated and its suppliers, </a:t>
            </a:r>
          </a:p>
          <a:p>
            <a:pPr>
              <a:buFont typeface="Arial" charset="0"/>
              <a:buChar char="•"/>
            </a:pPr>
            <a:r>
              <a:rPr lang="en-US" sz="1400" dirty="0"/>
              <a:t>* if any. The intellectual and technical concepts contained </a:t>
            </a:r>
          </a:p>
          <a:p>
            <a:pPr>
              <a:buFont typeface="Arial" charset="0"/>
              <a:buChar char="•"/>
            </a:pPr>
            <a:r>
              <a:rPr lang="en-US" sz="1400" dirty="0"/>
              <a:t>* herein are proprietary to Adobe Systems Incorporated </a:t>
            </a:r>
          </a:p>
          <a:p>
            <a:pPr>
              <a:buFont typeface="Arial" charset="0"/>
              <a:buChar char="•"/>
            </a:pPr>
            <a:r>
              <a:rPr lang="en-US" sz="1400" dirty="0"/>
              <a:t>* and its suppliers and may be covered by U.S. and Foreign Patents, </a:t>
            </a:r>
          </a:p>
          <a:p>
            <a:pPr>
              <a:buFont typeface="Arial" charset="0"/>
              <a:buChar char="•"/>
            </a:pPr>
            <a:r>
              <a:rPr lang="en-US" sz="1400" dirty="0"/>
              <a:t>* patents in process, and are protected by trade secret or copyright law. </a:t>
            </a:r>
          </a:p>
          <a:p>
            <a:pPr>
              <a:buFont typeface="Arial" charset="0"/>
              <a:buChar char="•"/>
            </a:pPr>
            <a:r>
              <a:rPr lang="en-US" sz="1400" dirty="0"/>
              <a:t>* Dissemination of this information or reproduction of this material </a:t>
            </a:r>
          </a:p>
          <a:p>
            <a:pPr>
              <a:buFont typeface="Arial" charset="0"/>
              <a:buChar char="•"/>
            </a:pPr>
            <a:r>
              <a:rPr lang="en-US" sz="1400" dirty="0"/>
              <a:t>* is strictly forbidden unless prior written permission is obtained </a:t>
            </a:r>
          </a:p>
          <a:p>
            <a:pPr>
              <a:buFont typeface="Arial" charset="0"/>
              <a:buChar char="•"/>
            </a:pPr>
            <a:r>
              <a:rPr lang="en-US" sz="1400" dirty="0"/>
              <a:t>* from Adobe Systems Incorporated. */</a:t>
            </a:r>
          </a:p>
        </p:txBody>
      </p:sp>
    </p:spTree>
    <p:extLst>
      <p:ext uri="{BB962C8B-B14F-4D97-AF65-F5344CB8AC3E}">
        <p14:creationId xmlns:p14="http://schemas.microsoft.com/office/powerpoint/2010/main" val="282798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licenses</a:t>
            </a:r>
          </a:p>
        </p:txBody>
      </p:sp>
      <p:sp>
        <p:nvSpPr>
          <p:cNvPr id="3" name="Content Placeholder 2"/>
          <p:cNvSpPr>
            <a:spLocks noGrp="1"/>
          </p:cNvSpPr>
          <p:nvPr>
            <p:ph idx="1"/>
          </p:nvPr>
        </p:nvSpPr>
        <p:spPr/>
        <p:txBody>
          <a:bodyPr>
            <a:normAutofit/>
          </a:bodyPr>
          <a:lstStyle/>
          <a:p>
            <a:pPr marL="114300" indent="0">
              <a:buNone/>
            </a:pPr>
            <a:r>
              <a:rPr lang="en-US" sz="1400" dirty="0"/>
              <a:t>/************************************************************************* </a:t>
            </a:r>
          </a:p>
          <a:p>
            <a:pPr>
              <a:buFont typeface="Arial" charset="0"/>
              <a:buChar char="•"/>
            </a:pPr>
            <a:r>
              <a:rPr lang="en-US" sz="1400" dirty="0"/>
              <a:t>* This program is free software: you can redistribute it and/or modify it under the terms </a:t>
            </a:r>
          </a:p>
          <a:p>
            <a:pPr>
              <a:buFont typeface="Arial" charset="0"/>
              <a:buChar char="•"/>
            </a:pPr>
            <a:r>
              <a:rPr lang="en-US" sz="1400" dirty="0"/>
              <a:t>* of the GNU General Public License as published by the Free Software Foundation, </a:t>
            </a:r>
          </a:p>
          <a:p>
            <a:pPr>
              <a:buFont typeface="Arial" charset="0"/>
              <a:buChar char="•"/>
            </a:pPr>
            <a:r>
              <a:rPr lang="en-US" sz="1400" dirty="0"/>
              <a:t>* either version 3 of the License, or (at your option) any later version. This program is </a:t>
            </a:r>
          </a:p>
          <a:p>
            <a:pPr>
              <a:buFont typeface="Arial" charset="0"/>
              <a:buChar char="•"/>
            </a:pPr>
            <a:r>
              <a:rPr lang="en-US" sz="1400" dirty="0"/>
              <a:t>* distributed in the hope that it will be useful, but WITHOUT ANY WARRANTY; without </a:t>
            </a:r>
          </a:p>
          <a:p>
            <a:pPr>
              <a:buFont typeface="Arial" charset="0"/>
              <a:buChar char="•"/>
            </a:pPr>
            <a:r>
              <a:rPr lang="en-US" sz="1400" dirty="0"/>
              <a:t>* even the implied warranty of MERCHANTABILITY or FITNESS FOR A PARTICULAR PURPOSE. </a:t>
            </a:r>
          </a:p>
          <a:p>
            <a:pPr>
              <a:buFont typeface="Arial" charset="0"/>
              <a:buChar char="•"/>
            </a:pPr>
            <a:r>
              <a:rPr lang="en-US" sz="1400" dirty="0"/>
              <a:t>* See the GNU General Public License for more details. You should have received a copy </a:t>
            </a:r>
          </a:p>
          <a:p>
            <a:pPr>
              <a:buFont typeface="Arial" charset="0"/>
              <a:buChar char="•"/>
            </a:pPr>
            <a:r>
              <a:rPr lang="en-US" sz="1400" dirty="0"/>
              <a:t>* of the GNU General Public License along with this program. If not, see </a:t>
            </a:r>
          </a:p>
          <a:p>
            <a:pPr>
              <a:buFont typeface="Arial" charset="0"/>
              <a:buChar char="•"/>
            </a:pPr>
            <a:r>
              <a:rPr lang="en-US" sz="1400" dirty="0"/>
              <a:t>* &lt;http://www.gnu.org/licenses/&gt;.*/</a:t>
            </a:r>
          </a:p>
        </p:txBody>
      </p:sp>
    </p:spTree>
    <p:extLst>
      <p:ext uri="{BB962C8B-B14F-4D97-AF65-F5344CB8AC3E}">
        <p14:creationId xmlns:p14="http://schemas.microsoft.com/office/powerpoint/2010/main" val="630896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GNU Public License</a:t>
            </a:r>
          </a:p>
        </p:txBody>
      </p:sp>
      <p:pic>
        <p:nvPicPr>
          <p:cNvPr id="177155" name="Picture 3" descr="gpl.jpg                                                        00073E68Macintosh HD                   C075CD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558088" cy="3721100"/>
          </a:xfrm>
          <a:prstGeom prst="rect">
            <a:avLst/>
          </a:prstGeom>
          <a:noFill/>
          <a:extLst>
            <a:ext uri="{909E8E84-426E-40DD-AFC4-6F175D3DCCD1}">
              <a14:hiddenFill xmlns:a14="http://schemas.microsoft.com/office/drawing/2010/main">
                <a:solidFill>
                  <a:srgbClr val="FFFFFF"/>
                </a:solidFill>
              </a14:hiddenFill>
            </a:ext>
          </a:extLst>
        </p:spPr>
      </p:pic>
      <p:sp>
        <p:nvSpPr>
          <p:cNvPr id="177156" name="Text Box 4"/>
          <p:cNvSpPr txBox="1">
            <a:spLocks noChangeArrowheads="1"/>
          </p:cNvSpPr>
          <p:nvPr/>
        </p:nvSpPr>
        <p:spPr bwMode="auto">
          <a:xfrm>
            <a:off x="990600" y="5257800"/>
            <a:ext cx="7239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Open sources software is an important part of modern computing that does not fit well into traditional contract law.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a:t>Open Source Software – Main Features</a:t>
            </a:r>
          </a:p>
        </p:txBody>
      </p:sp>
      <p:sp>
        <p:nvSpPr>
          <p:cNvPr id="55299" name="Rectangle 3"/>
          <p:cNvSpPr>
            <a:spLocks noGrp="1" noChangeArrowheads="1"/>
          </p:cNvSpPr>
          <p:nvPr>
            <p:ph type="body" idx="1"/>
          </p:nvPr>
        </p:nvSpPr>
        <p:spPr/>
        <p:txBody>
          <a:bodyPr/>
          <a:lstStyle/>
          <a:p>
            <a:r>
              <a:rPr lang="en-US" sz="2800"/>
              <a:t>Non-proprietary software which may or may not be used commercially;</a:t>
            </a:r>
          </a:p>
          <a:p>
            <a:r>
              <a:rPr lang="en-US" sz="2800"/>
              <a:t>Typically licensed under an Open Source license (not given away)</a:t>
            </a:r>
          </a:p>
          <a:p>
            <a:pPr lvl="1"/>
            <a:r>
              <a:rPr lang="en-US" sz="2400"/>
              <a:t>License terms differ from proprietary software license terms</a:t>
            </a:r>
          </a:p>
          <a:p>
            <a:r>
              <a:rPr lang="en-US" sz="2800"/>
              <a:t>Source code is generally made available</a:t>
            </a:r>
          </a:p>
          <a:p>
            <a:pPr lvl="1"/>
            <a:r>
              <a:rPr lang="en-US" sz="2400"/>
              <a:t>Legal restriction on reverse engineering (under the DMCA) do not apply. </a:t>
            </a:r>
          </a:p>
        </p:txBody>
      </p:sp>
    </p:spTree>
    <p:extLst>
      <p:ext uri="{BB962C8B-B14F-4D97-AF65-F5344CB8AC3E}">
        <p14:creationId xmlns:p14="http://schemas.microsoft.com/office/powerpoint/2010/main" val="3781357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a:t>Open Source Software License - Licensees</a:t>
            </a:r>
          </a:p>
        </p:txBody>
      </p:sp>
      <p:sp>
        <p:nvSpPr>
          <p:cNvPr id="58371" name="Rectangle 3"/>
          <p:cNvSpPr>
            <a:spLocks noGrp="1" noChangeArrowheads="1"/>
          </p:cNvSpPr>
          <p:nvPr>
            <p:ph type="body" idx="1"/>
          </p:nvPr>
        </p:nvSpPr>
        <p:spPr/>
        <p:txBody>
          <a:bodyPr/>
          <a:lstStyle/>
          <a:p>
            <a:r>
              <a:rPr lang="en-US" dirty="0"/>
              <a:t>Original software owner or developer chooses to limit the rights that he asserts over licensees</a:t>
            </a:r>
          </a:p>
          <a:p>
            <a:r>
              <a:rPr lang="en-US" dirty="0"/>
              <a:t>Licensees, subject to license terms, can:</a:t>
            </a:r>
          </a:p>
          <a:p>
            <a:pPr lvl="1"/>
            <a:r>
              <a:rPr lang="en-US" dirty="0"/>
              <a:t>make and distribute copies of software;</a:t>
            </a:r>
          </a:p>
          <a:p>
            <a:pPr lvl="1"/>
            <a:r>
              <a:rPr lang="en-US" dirty="0"/>
              <a:t>build upon software to create modifications or other works.</a:t>
            </a:r>
          </a:p>
          <a:p>
            <a:endParaRPr lang="en-US" dirty="0"/>
          </a:p>
          <a:p>
            <a:endParaRPr lang="en-US" dirty="0"/>
          </a:p>
        </p:txBody>
      </p:sp>
    </p:spTree>
    <p:extLst>
      <p:ext uri="{BB962C8B-B14F-4D97-AF65-F5344CB8AC3E}">
        <p14:creationId xmlns:p14="http://schemas.microsoft.com/office/powerpoint/2010/main" val="3617019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771525" y="648653"/>
            <a:ext cx="6113622" cy="10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altLang="en-US">
                <a:solidFill>
                  <a:srgbClr val="000000"/>
                </a:solidFill>
                <a:latin typeface="Arial" charset="0"/>
              </a:rPr>
              <a:t>Is Mac OSX Open Source?</a:t>
            </a:r>
            <a:endParaRPr lang="en-US" altLang="en-US"/>
          </a:p>
          <a:p>
            <a:pPr eaLnBrk="1" hangingPunct="1">
              <a:lnSpc>
                <a:spcPct val="95000"/>
              </a:lnSpc>
            </a:pPr>
            <a:r>
              <a:rPr lang="en-US" altLang="en-US" sz="1700">
                <a:solidFill>
                  <a:srgbClr val="000000"/>
                </a:solidFill>
                <a:latin typeface="Arial" charset="0"/>
              </a:rPr>
              <a:t>Major components of Mac OS X, including the UNIX core, are made available under Apple’s Open Source license. But not the whole operating system.</a:t>
            </a: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27384"/>
            <a:ext cx="8229600" cy="300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5760720"/>
            <a:ext cx="1247299" cy="109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Freeform 7"/>
          <p:cNvSpPr>
            <a:spLocks/>
          </p:cNvSpPr>
          <p:nvPr/>
        </p:nvSpPr>
        <p:spPr bwMode="auto">
          <a:xfrm>
            <a:off x="645795" y="5400675"/>
            <a:ext cx="1583055" cy="718662"/>
          </a:xfrm>
          <a:custGeom>
            <a:avLst/>
            <a:gdLst>
              <a:gd name="T0" fmla="*/ 1758950 w 21600"/>
              <a:gd name="T1" fmla="*/ 318962 h 21600"/>
              <a:gd name="T2" fmla="*/ 879394 w 21600"/>
              <a:gd name="T3" fmla="*/ 0 h 21600"/>
              <a:gd name="T4" fmla="*/ 0 w 21600"/>
              <a:gd name="T5" fmla="*/ 318962 h 21600"/>
              <a:gd name="T6" fmla="*/ 565714 w 21600"/>
              <a:gd name="T7" fmla="*/ 617110 h 21600"/>
              <a:gd name="T8" fmla="*/ 472555 w 21600"/>
              <a:gd name="T9" fmla="*/ 798513 h 21600"/>
              <a:gd name="T10" fmla="*/ 779638 w 21600"/>
              <a:gd name="T11" fmla="*/ 635964 h 21600"/>
              <a:gd name="T12" fmla="*/ 879394 w 21600"/>
              <a:gd name="T13" fmla="*/ 637960 h 21600"/>
              <a:gd name="T14" fmla="*/ 1758950 w 21600"/>
              <a:gd name="T15" fmla="*/ 318962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28"/>
                </a:moveTo>
                <a:cubicBezTo>
                  <a:pt x="21600" y="3863"/>
                  <a:pt x="16763" y="0"/>
                  <a:pt x="10799" y="0"/>
                </a:cubicBezTo>
                <a:cubicBezTo>
                  <a:pt x="4833" y="0"/>
                  <a:pt x="0" y="3863"/>
                  <a:pt x="0" y="8628"/>
                </a:cubicBezTo>
                <a:cubicBezTo>
                  <a:pt x="0" y="12311"/>
                  <a:pt x="2883" y="15453"/>
                  <a:pt x="6947" y="16693"/>
                </a:cubicBezTo>
                <a:cubicBezTo>
                  <a:pt x="7371" y="16821"/>
                  <a:pt x="7356" y="19211"/>
                  <a:pt x="5803" y="21600"/>
                </a:cubicBezTo>
                <a:cubicBezTo>
                  <a:pt x="8571" y="20513"/>
                  <a:pt x="9126" y="17161"/>
                  <a:pt x="9574" y="17203"/>
                </a:cubicBezTo>
                <a:cubicBezTo>
                  <a:pt x="9976" y="17238"/>
                  <a:pt x="10384" y="17257"/>
                  <a:pt x="10799" y="17257"/>
                </a:cubicBezTo>
                <a:cubicBezTo>
                  <a:pt x="16763" y="17257"/>
                  <a:pt x="21600" y="13394"/>
                  <a:pt x="21600" y="8628"/>
                </a:cubicBezTo>
                <a:close/>
              </a:path>
            </a:pathLst>
          </a:cu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296" tIns="41148" rIns="82296" bIns="41148"/>
          <a:lstStyle/>
          <a:p>
            <a:endParaRPr lang="en-US"/>
          </a:p>
        </p:txBody>
      </p:sp>
      <p:sp>
        <p:nvSpPr>
          <p:cNvPr id="8198" name="Text Box 8"/>
          <p:cNvSpPr txBox="1">
            <a:spLocks noChangeArrowheads="1"/>
          </p:cNvSpPr>
          <p:nvPr/>
        </p:nvSpPr>
        <p:spPr bwMode="auto">
          <a:xfrm>
            <a:off x="680085" y="5577840"/>
            <a:ext cx="2427447" cy="20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altLang="en-US" sz="1400">
                <a:solidFill>
                  <a:srgbClr val="000000"/>
                </a:solidFill>
                <a:latin typeface="Arial" charset="0"/>
              </a:rPr>
              <a:t>What about me?</a:t>
            </a:r>
          </a:p>
        </p:txBody>
      </p:sp>
      <p:sp>
        <p:nvSpPr>
          <p:cNvPr id="8199" name="Text Box 9"/>
          <p:cNvSpPr txBox="1">
            <a:spLocks noChangeArrowheads="1"/>
          </p:cNvSpPr>
          <p:nvPr/>
        </p:nvSpPr>
        <p:spPr bwMode="auto">
          <a:xfrm>
            <a:off x="2326005" y="5212080"/>
            <a:ext cx="4683443" cy="99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altLang="en-US" sz="1700">
                <a:solidFill>
                  <a:srgbClr val="000000"/>
                </a:solidFill>
                <a:latin typeface="Arial" charset="0"/>
              </a:rPr>
              <a:t>The Android operating system is open source.  Except for version 3.0.  The Apps such as Gmail, the Market, and Google Maps are not open source.</a:t>
            </a:r>
          </a:p>
        </p:txBody>
      </p:sp>
    </p:spTree>
    <p:extLst>
      <p:ext uri="{BB962C8B-B14F-4D97-AF65-F5344CB8AC3E}">
        <p14:creationId xmlns:p14="http://schemas.microsoft.com/office/powerpoint/2010/main" val="34697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381000"/>
            <a:ext cx="7772400" cy="762000"/>
          </a:xfrm>
        </p:spPr>
        <p:txBody>
          <a:bodyPr/>
          <a:lstStyle/>
          <a:p>
            <a:r>
              <a:rPr lang="en-US" dirty="0"/>
              <a:t>Legal Environment</a:t>
            </a:r>
          </a:p>
        </p:txBody>
      </p:sp>
      <p:sp>
        <p:nvSpPr>
          <p:cNvPr id="156675" name="Text Box 3"/>
          <p:cNvSpPr txBox="1">
            <a:spLocks noChangeArrowheads="1"/>
          </p:cNvSpPr>
          <p:nvPr/>
        </p:nvSpPr>
        <p:spPr bwMode="auto">
          <a:xfrm>
            <a:off x="1524000" y="1600200"/>
            <a:ext cx="66294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683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i="1">
                <a:solidFill>
                  <a:srgbClr val="0000CC"/>
                </a:solidFill>
                <a:sym typeface="Marlett" pitchFamily="2" charset="2"/>
              </a:rPr>
              <a:t>Software is developed in a complex legal and </a:t>
            </a:r>
          </a:p>
          <a:p>
            <a:r>
              <a:rPr lang="en-US" b="1" i="1">
                <a:solidFill>
                  <a:srgbClr val="0000CC"/>
                </a:solidFill>
                <a:sym typeface="Marlett" pitchFamily="2" charset="2"/>
              </a:rPr>
              <a:t>economic framework. </a:t>
            </a:r>
          </a:p>
          <a:p>
            <a:pPr>
              <a:spcBef>
                <a:spcPct val="50000"/>
              </a:spcBef>
            </a:pPr>
            <a:r>
              <a:rPr lang="en-US">
                <a:sym typeface="Marlett" pitchFamily="2" charset="2"/>
              </a:rPr>
              <a:t>Every software developer needs to be </a:t>
            </a:r>
            <a:r>
              <a:rPr lang="en-US" b="1">
                <a:solidFill>
                  <a:srgbClr val="0000CC"/>
                </a:solidFill>
                <a:sym typeface="Marlett" pitchFamily="2" charset="2"/>
              </a:rPr>
              <a:t>aware</a:t>
            </a:r>
            <a:r>
              <a:rPr lang="en-US">
                <a:sym typeface="Marlett" pitchFamily="2" charset="2"/>
              </a:rPr>
              <a:t> of some parts of the framework.</a:t>
            </a:r>
          </a:p>
          <a:p>
            <a:pPr>
              <a:spcBef>
                <a:spcPct val="50000"/>
              </a:spcBef>
            </a:pPr>
            <a:r>
              <a:rPr lang="en-US">
                <a:sym typeface="Marlett" pitchFamily="2" charset="2"/>
              </a:rPr>
              <a:t>A senior manager or consultant will frequently work with lawyers.</a:t>
            </a:r>
          </a:p>
          <a:p>
            <a:pPr>
              <a:spcBef>
                <a:spcPct val="50000"/>
              </a:spcBef>
            </a:pPr>
            <a:r>
              <a:rPr lang="en-US">
                <a:sym typeface="Marlett" pitchFamily="2" charset="2"/>
              </a:rPr>
              <a:t>You </a:t>
            </a:r>
            <a:r>
              <a:rPr lang="en-US" b="1">
                <a:solidFill>
                  <a:srgbClr val="0000CC"/>
                </a:solidFill>
                <a:sym typeface="Marlett" pitchFamily="2" charset="2"/>
              </a:rPr>
              <a:t>need a lawyer</a:t>
            </a:r>
            <a:r>
              <a:rPr lang="en-US">
                <a:sym typeface="Marlett" pitchFamily="2" charset="2"/>
              </a:rPr>
              <a:t> for anything other than the most basic legal issues.</a:t>
            </a:r>
            <a:r>
              <a:rPr lang="en-US" b="1" i="1">
                <a:sym typeface="Marlett" pitchFamily="2" charset="2"/>
              </a:rPr>
              <a:t> </a:t>
            </a:r>
            <a:endParaRPr lang="en-US">
              <a:sym typeface="Marlett" pitchFamily="2" charset="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a:t>Open Source Software Licenses - Source Code</a:t>
            </a:r>
          </a:p>
        </p:txBody>
      </p:sp>
      <p:sp>
        <p:nvSpPr>
          <p:cNvPr id="40963" name="Rectangle 3"/>
          <p:cNvSpPr>
            <a:spLocks noGrp="1" noChangeArrowheads="1"/>
          </p:cNvSpPr>
          <p:nvPr>
            <p:ph type="body" idx="1"/>
          </p:nvPr>
        </p:nvSpPr>
        <p:spPr/>
        <p:txBody>
          <a:bodyPr>
            <a:normAutofit lnSpcReduction="10000"/>
          </a:bodyPr>
          <a:lstStyle/>
          <a:p>
            <a:pPr>
              <a:lnSpc>
                <a:spcPct val="90000"/>
              </a:lnSpc>
            </a:pPr>
            <a:r>
              <a:rPr lang="en-US" sz="2600" dirty="0"/>
              <a:t>Source code to original product always provided;</a:t>
            </a:r>
          </a:p>
          <a:p>
            <a:pPr>
              <a:lnSpc>
                <a:spcPct val="90000"/>
              </a:lnSpc>
            </a:pPr>
            <a:r>
              <a:rPr lang="en-US" sz="2600" dirty="0"/>
              <a:t>Licensee can modify or enhance source code </a:t>
            </a:r>
          </a:p>
          <a:p>
            <a:pPr lvl="1">
              <a:lnSpc>
                <a:spcPct val="90000"/>
              </a:lnSpc>
            </a:pPr>
            <a:r>
              <a:rPr lang="en-US" sz="2400" dirty="0"/>
              <a:t>create “derivative works”</a:t>
            </a:r>
          </a:p>
          <a:p>
            <a:pPr>
              <a:lnSpc>
                <a:spcPct val="90000"/>
              </a:lnSpc>
            </a:pPr>
            <a:r>
              <a:rPr lang="en-US" sz="2600" dirty="0"/>
              <a:t>Licensee can include source code with other license types </a:t>
            </a:r>
          </a:p>
          <a:p>
            <a:pPr lvl="1">
              <a:lnSpc>
                <a:spcPct val="90000"/>
              </a:lnSpc>
            </a:pPr>
            <a:r>
              <a:rPr lang="en-US" sz="2400" dirty="0"/>
              <a:t>create “larger works”</a:t>
            </a:r>
          </a:p>
          <a:p>
            <a:pPr>
              <a:lnSpc>
                <a:spcPct val="90000"/>
              </a:lnSpc>
            </a:pPr>
            <a:r>
              <a:rPr lang="en-US" sz="2600" dirty="0"/>
              <a:t>Licensee may be required to share modifications with the world (in source and/or binary form)</a:t>
            </a:r>
          </a:p>
          <a:p>
            <a:pPr lvl="1">
              <a:lnSpc>
                <a:spcPct val="90000"/>
              </a:lnSpc>
            </a:pPr>
            <a:r>
              <a:rPr lang="en-US" sz="2400" dirty="0"/>
              <a:t>but not necessarily</a:t>
            </a:r>
          </a:p>
          <a:p>
            <a:pPr>
              <a:lnSpc>
                <a:spcPct val="90000"/>
              </a:lnSpc>
            </a:pPr>
            <a:r>
              <a:rPr lang="en-US" sz="2600" dirty="0"/>
              <a:t>Licensee may be prohibited from charging royalties for derivative and larger works</a:t>
            </a:r>
          </a:p>
          <a:p>
            <a:pPr lvl="1">
              <a:lnSpc>
                <a:spcPct val="90000"/>
              </a:lnSpc>
            </a:pPr>
            <a:r>
              <a:rPr lang="en-US" sz="2400" dirty="0"/>
              <a:t>but not necessarily</a:t>
            </a:r>
          </a:p>
          <a:p>
            <a:pPr>
              <a:lnSpc>
                <a:spcPct val="90000"/>
              </a:lnSpc>
            </a:pPr>
            <a:endParaRPr lang="en-US" sz="2400" dirty="0"/>
          </a:p>
        </p:txBody>
      </p:sp>
    </p:spTree>
    <p:extLst>
      <p:ext uri="{BB962C8B-B14F-4D97-AF65-F5344CB8AC3E}">
        <p14:creationId xmlns:p14="http://schemas.microsoft.com/office/powerpoint/2010/main" val="4068428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400" b="1" dirty="0"/>
              <a:t>Open Source Software License – Warranties and Support</a:t>
            </a:r>
            <a:r>
              <a:rPr lang="en-US" sz="4400" dirty="0"/>
              <a:t> </a:t>
            </a:r>
          </a:p>
        </p:txBody>
      </p:sp>
      <p:sp>
        <p:nvSpPr>
          <p:cNvPr id="59395" name="Rectangle 3"/>
          <p:cNvSpPr>
            <a:spLocks noGrp="1" noChangeArrowheads="1"/>
          </p:cNvSpPr>
          <p:nvPr>
            <p:ph type="body" idx="1"/>
          </p:nvPr>
        </p:nvSpPr>
        <p:spPr/>
        <p:txBody>
          <a:bodyPr/>
          <a:lstStyle/>
          <a:p>
            <a:r>
              <a:rPr lang="en-US" dirty="0"/>
              <a:t>Generally, software provided “AS-IS” with no warranties, warranties excluded;</a:t>
            </a:r>
          </a:p>
          <a:p>
            <a:r>
              <a:rPr lang="en-US" dirty="0"/>
              <a:t>No indemnification;</a:t>
            </a:r>
          </a:p>
          <a:p>
            <a:pPr lvl="1"/>
            <a:r>
              <a:rPr lang="en-US" dirty="0"/>
              <a:t>User cannot sue creator for liability reasons</a:t>
            </a:r>
          </a:p>
          <a:p>
            <a:r>
              <a:rPr lang="en-US" dirty="0"/>
              <a:t>No maintenance or support.</a:t>
            </a:r>
          </a:p>
        </p:txBody>
      </p:sp>
    </p:spTree>
    <p:extLst>
      <p:ext uri="{BB962C8B-B14F-4D97-AF65-F5344CB8AC3E}">
        <p14:creationId xmlns:p14="http://schemas.microsoft.com/office/powerpoint/2010/main" val="3038471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400" b="1" dirty="0"/>
              <a:t>The GNU “General Public License” (GPL)</a:t>
            </a:r>
          </a:p>
        </p:txBody>
      </p:sp>
      <p:sp>
        <p:nvSpPr>
          <p:cNvPr id="43011" name="Rectangle 3"/>
          <p:cNvSpPr>
            <a:spLocks noGrp="1" noChangeArrowheads="1"/>
          </p:cNvSpPr>
          <p:nvPr>
            <p:ph type="body" idx="1"/>
          </p:nvPr>
        </p:nvSpPr>
        <p:spPr/>
        <p:txBody>
          <a:bodyPr>
            <a:normAutofit lnSpcReduction="10000"/>
          </a:bodyPr>
          <a:lstStyle/>
          <a:p>
            <a:pPr>
              <a:lnSpc>
                <a:spcPct val="90000"/>
              </a:lnSpc>
            </a:pPr>
            <a:r>
              <a:rPr lang="en-US" sz="2800" dirty="0"/>
              <a:t>No standard open source license, but GPL most widely used </a:t>
            </a:r>
          </a:p>
          <a:p>
            <a:pPr lvl="1">
              <a:lnSpc>
                <a:spcPct val="90000"/>
              </a:lnSpc>
            </a:pPr>
            <a:r>
              <a:rPr lang="en-US" sz="2600" dirty="0"/>
              <a:t>Roughly 85% of open source software</a:t>
            </a:r>
          </a:p>
          <a:p>
            <a:pPr>
              <a:lnSpc>
                <a:spcPct val="90000"/>
              </a:lnSpc>
            </a:pPr>
            <a:r>
              <a:rPr lang="en-US" sz="2800" dirty="0"/>
              <a:t>Terms include:</a:t>
            </a:r>
          </a:p>
          <a:p>
            <a:pPr lvl="1">
              <a:lnSpc>
                <a:spcPct val="90000"/>
              </a:lnSpc>
            </a:pPr>
            <a:r>
              <a:rPr lang="en-US" sz="2200" dirty="0"/>
              <a:t>User freedom to distribute and/or modify;</a:t>
            </a:r>
          </a:p>
          <a:p>
            <a:pPr lvl="1">
              <a:lnSpc>
                <a:spcPct val="90000"/>
              </a:lnSpc>
            </a:pPr>
            <a:r>
              <a:rPr lang="en-US" sz="2200" dirty="0"/>
              <a:t>Requirement that original and modified source code be always made available to the world under the terms of the original license;</a:t>
            </a:r>
          </a:p>
          <a:p>
            <a:pPr lvl="1">
              <a:lnSpc>
                <a:spcPct val="90000"/>
              </a:lnSpc>
            </a:pPr>
            <a:r>
              <a:rPr lang="en-US" sz="2200" dirty="0"/>
              <a:t>Must retain copyright notices and warranty disclaimers;</a:t>
            </a:r>
          </a:p>
          <a:p>
            <a:pPr lvl="1">
              <a:lnSpc>
                <a:spcPct val="90000"/>
              </a:lnSpc>
            </a:pPr>
            <a:r>
              <a:rPr lang="en-US" sz="2200" dirty="0"/>
              <a:t>Does not include grant of patent licenses;</a:t>
            </a:r>
          </a:p>
          <a:p>
            <a:pPr lvl="1">
              <a:lnSpc>
                <a:spcPct val="90000"/>
              </a:lnSpc>
            </a:pPr>
            <a:r>
              <a:rPr lang="en-US" sz="2200" dirty="0"/>
              <a:t>Extremely viral license.</a:t>
            </a:r>
          </a:p>
          <a:p>
            <a:pPr>
              <a:lnSpc>
                <a:spcPct val="90000"/>
              </a:lnSpc>
            </a:pPr>
            <a:r>
              <a:rPr lang="en-US" sz="2400" dirty="0"/>
              <a:t>Sometimes called “</a:t>
            </a:r>
            <a:r>
              <a:rPr lang="en-US" sz="2400" dirty="0" err="1"/>
              <a:t>copyleft</a:t>
            </a:r>
            <a:r>
              <a:rPr lang="en-US" sz="2400" dirty="0"/>
              <a:t>”</a:t>
            </a:r>
          </a:p>
          <a:p>
            <a:pPr>
              <a:lnSpc>
                <a:spcPct val="90000"/>
              </a:lnSpc>
            </a:pPr>
            <a:r>
              <a:rPr lang="en-US" dirty="0">
                <a:hlinkClick r:id="rId2"/>
              </a:rPr>
              <a:t>http://www.gnu.org/copyleft/gpl.html</a:t>
            </a:r>
            <a:endParaRPr lang="en-US" dirty="0"/>
          </a:p>
          <a:p>
            <a:pPr>
              <a:lnSpc>
                <a:spcPct val="90000"/>
              </a:lnSpc>
            </a:pPr>
            <a:endParaRPr lang="en-US" sz="2200" dirty="0"/>
          </a:p>
          <a:p>
            <a:pPr>
              <a:lnSpc>
                <a:spcPct val="90000"/>
              </a:lnSpc>
              <a:buFont typeface="Wingdings" pitchFamily="2" charset="2"/>
              <a:buNone/>
            </a:pPr>
            <a:endParaRPr lang="en-US" sz="2200" dirty="0"/>
          </a:p>
        </p:txBody>
      </p:sp>
    </p:spTree>
    <p:extLst>
      <p:ext uri="{BB962C8B-B14F-4D97-AF65-F5344CB8AC3E}">
        <p14:creationId xmlns:p14="http://schemas.microsoft.com/office/powerpoint/2010/main" val="1271439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b="1"/>
              <a:t>The Apache Software License</a:t>
            </a:r>
            <a:r>
              <a:rPr lang="en-US"/>
              <a:t> </a:t>
            </a:r>
          </a:p>
        </p:txBody>
      </p:sp>
      <p:sp>
        <p:nvSpPr>
          <p:cNvPr id="64515" name="Rectangle 3"/>
          <p:cNvSpPr>
            <a:spLocks noGrp="1" noChangeArrowheads="1"/>
          </p:cNvSpPr>
          <p:nvPr>
            <p:ph type="body" idx="1"/>
          </p:nvPr>
        </p:nvSpPr>
        <p:spPr/>
        <p:txBody>
          <a:bodyPr/>
          <a:lstStyle/>
          <a:p>
            <a:r>
              <a:rPr lang="en-US" sz="2800" dirty="0"/>
              <a:t>Governs the Apache web-server software.</a:t>
            </a:r>
          </a:p>
          <a:p>
            <a:r>
              <a:rPr lang="en-US" sz="2800" dirty="0"/>
              <a:t>Terms include:</a:t>
            </a:r>
          </a:p>
          <a:p>
            <a:pPr lvl="1"/>
            <a:r>
              <a:rPr lang="en-US" sz="2400" dirty="0"/>
              <a:t>User freedom to distribute and/or modify;</a:t>
            </a:r>
          </a:p>
          <a:p>
            <a:pPr lvl="1"/>
            <a:r>
              <a:rPr lang="en-US" sz="2400" dirty="0"/>
              <a:t>No requirement for source code to be made available to the world in downstream distribution;</a:t>
            </a:r>
          </a:p>
          <a:p>
            <a:pPr lvl="1"/>
            <a:r>
              <a:rPr lang="en-US" sz="2400" dirty="0"/>
              <a:t>Must retain all copyright notices and warranty disclaimers;</a:t>
            </a:r>
          </a:p>
          <a:p>
            <a:pPr lvl="1"/>
            <a:r>
              <a:rPr lang="en-US" sz="2400" dirty="0"/>
              <a:t>Not a viral license.</a:t>
            </a:r>
          </a:p>
          <a:p>
            <a:r>
              <a:rPr lang="en-US" sz="2800" dirty="0">
                <a:hlinkClick r:id="rId2"/>
              </a:rPr>
              <a:t>http://www.apache.org/licenses/LICENSE-2.0.html</a:t>
            </a:r>
            <a:endParaRPr lang="en-US" sz="2600" dirty="0"/>
          </a:p>
        </p:txBody>
      </p:sp>
    </p:spTree>
    <p:extLst>
      <p:ext uri="{BB962C8B-B14F-4D97-AF65-F5344CB8AC3E}">
        <p14:creationId xmlns:p14="http://schemas.microsoft.com/office/powerpoint/2010/main" val="152718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a:t>Summary: Existing open source licenses</a:t>
            </a:r>
          </a:p>
        </p:txBody>
      </p:sp>
      <p:sp>
        <p:nvSpPr>
          <p:cNvPr id="66563" name="Rectangle 3"/>
          <p:cNvSpPr>
            <a:spLocks noGrp="1" noChangeArrowheads="1"/>
          </p:cNvSpPr>
          <p:nvPr>
            <p:ph type="body" idx="1"/>
          </p:nvPr>
        </p:nvSpPr>
        <p:spPr/>
        <p:txBody>
          <a:bodyPr>
            <a:normAutofit lnSpcReduction="10000"/>
          </a:bodyPr>
          <a:lstStyle/>
          <a:p>
            <a:pPr>
              <a:lnSpc>
                <a:spcPct val="90000"/>
              </a:lnSpc>
            </a:pPr>
            <a:r>
              <a:rPr lang="en-US" sz="2800" dirty="0"/>
              <a:t>Terms will always include preservation of copyright notices and warranty disclaimers;</a:t>
            </a:r>
          </a:p>
          <a:p>
            <a:pPr>
              <a:lnSpc>
                <a:spcPct val="90000"/>
              </a:lnSpc>
            </a:pPr>
            <a:r>
              <a:rPr lang="en-US" sz="2800" dirty="0"/>
              <a:t>Some licenses will be extremely viral: thus prohibiting any other type of downstream licensing apart from under the terms of the original license;</a:t>
            </a:r>
          </a:p>
          <a:p>
            <a:pPr>
              <a:lnSpc>
                <a:spcPct val="90000"/>
              </a:lnSpc>
            </a:pPr>
            <a:r>
              <a:rPr lang="en-US" sz="2800" dirty="0"/>
              <a:t>Some with permit inclusion of code within </a:t>
            </a:r>
            <a:r>
              <a:rPr lang="en-US" sz="2800" dirty="0" err="1"/>
              <a:t>proprietized</a:t>
            </a:r>
            <a:r>
              <a:rPr lang="en-US" sz="2800" dirty="0"/>
              <a:t> programs;</a:t>
            </a:r>
          </a:p>
          <a:p>
            <a:pPr>
              <a:lnSpc>
                <a:spcPct val="90000"/>
              </a:lnSpc>
            </a:pPr>
            <a:r>
              <a:rPr lang="en-US" sz="2800" dirty="0"/>
              <a:t>In some instances, provision of additional warranties and support will trigger indemnification provisions to the original developer.</a:t>
            </a:r>
          </a:p>
        </p:txBody>
      </p:sp>
    </p:spTree>
    <p:extLst>
      <p:ext uri="{BB962C8B-B14F-4D97-AF65-F5344CB8AC3E}">
        <p14:creationId xmlns:p14="http://schemas.microsoft.com/office/powerpoint/2010/main" val="829633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a:t>Online resources</a:t>
            </a:r>
          </a:p>
        </p:txBody>
      </p:sp>
      <p:sp>
        <p:nvSpPr>
          <p:cNvPr id="71683" name="Rectangle 3"/>
          <p:cNvSpPr>
            <a:spLocks noGrp="1" noChangeArrowheads="1"/>
          </p:cNvSpPr>
          <p:nvPr>
            <p:ph type="body" idx="1"/>
          </p:nvPr>
        </p:nvSpPr>
        <p:spPr/>
        <p:txBody>
          <a:bodyPr/>
          <a:lstStyle/>
          <a:p>
            <a:r>
              <a:rPr lang="en-US" dirty="0"/>
              <a:t>For a comprehensive chart describing and comparing open source licenses see </a:t>
            </a:r>
            <a:r>
              <a:rPr lang="en-US" sz="2800" dirty="0">
                <a:hlinkClick r:id="rId2"/>
              </a:rPr>
              <a:t>http://en.wikipedia.org/wiki/Comparison_of_free_software_licenses</a:t>
            </a:r>
            <a:endParaRPr lang="en-US" sz="2800" dirty="0"/>
          </a:p>
          <a:p>
            <a:r>
              <a:rPr lang="en-US" dirty="0"/>
              <a:t>For full open source license texts see </a:t>
            </a:r>
            <a:r>
              <a:rPr lang="en-US" sz="2800" dirty="0">
                <a:hlinkClick r:id="rId3"/>
              </a:rPr>
              <a:t>http://opensource.org/licenses</a:t>
            </a:r>
            <a:endParaRPr lang="en-US" sz="2800" dirty="0"/>
          </a:p>
        </p:txBody>
      </p:sp>
    </p:spTree>
    <p:extLst>
      <p:ext uri="{BB962C8B-B14F-4D97-AF65-F5344CB8AC3E}">
        <p14:creationId xmlns:p14="http://schemas.microsoft.com/office/powerpoint/2010/main" val="3287195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a:t>Advantages: Proprietary Software</a:t>
            </a:r>
          </a:p>
        </p:txBody>
      </p:sp>
      <p:sp>
        <p:nvSpPr>
          <p:cNvPr id="32771" name="Rectangle 3"/>
          <p:cNvSpPr>
            <a:spLocks noGrp="1" noChangeArrowheads="1"/>
          </p:cNvSpPr>
          <p:nvPr>
            <p:ph type="body" idx="1"/>
          </p:nvPr>
        </p:nvSpPr>
        <p:spPr/>
        <p:txBody>
          <a:bodyPr/>
          <a:lstStyle/>
          <a:p>
            <a:pPr>
              <a:lnSpc>
                <a:spcPct val="90000"/>
              </a:lnSpc>
            </a:pPr>
            <a:r>
              <a:rPr lang="en-US" sz="2800"/>
              <a:t>Indemnification;</a:t>
            </a:r>
          </a:p>
          <a:p>
            <a:pPr>
              <a:lnSpc>
                <a:spcPct val="90000"/>
              </a:lnSpc>
            </a:pPr>
            <a:r>
              <a:rPr lang="en-US" sz="2800"/>
              <a:t>Maintenance and support;</a:t>
            </a:r>
          </a:p>
          <a:p>
            <a:pPr>
              <a:lnSpc>
                <a:spcPct val="90000"/>
              </a:lnSpc>
            </a:pPr>
            <a:r>
              <a:rPr lang="en-US" sz="2800"/>
              <a:t>Licensee doesn’t have to have open source savvy staff; </a:t>
            </a:r>
          </a:p>
          <a:p>
            <a:pPr>
              <a:lnSpc>
                <a:spcPct val="90000"/>
              </a:lnSpc>
            </a:pPr>
            <a:r>
              <a:rPr lang="en-US" sz="2800"/>
              <a:t>Licensees’ rights if: 	</a:t>
            </a:r>
          </a:p>
          <a:p>
            <a:pPr lvl="1">
              <a:lnSpc>
                <a:spcPct val="90000"/>
              </a:lnSpc>
            </a:pPr>
            <a:r>
              <a:rPr lang="en-US" sz="2400"/>
              <a:t>media is defective; </a:t>
            </a:r>
          </a:p>
          <a:p>
            <a:pPr lvl="1">
              <a:lnSpc>
                <a:spcPct val="90000"/>
              </a:lnSpc>
            </a:pPr>
            <a:r>
              <a:rPr lang="en-US" sz="2400"/>
              <a:t>software contains viruses, backdoors, etc.;</a:t>
            </a:r>
          </a:p>
          <a:p>
            <a:pPr lvl="1">
              <a:lnSpc>
                <a:spcPct val="90000"/>
              </a:lnSpc>
            </a:pPr>
            <a:r>
              <a:rPr lang="en-US" sz="2400"/>
              <a:t>product fails to meet written technical/business specifications.  </a:t>
            </a:r>
          </a:p>
        </p:txBody>
      </p:sp>
    </p:spTree>
    <p:extLst>
      <p:ext uri="{BB962C8B-B14F-4D97-AF65-F5344CB8AC3E}">
        <p14:creationId xmlns:p14="http://schemas.microsoft.com/office/powerpoint/2010/main" val="3632722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a:t>Disadvantages: Proprietary Software</a:t>
            </a:r>
          </a:p>
        </p:txBody>
      </p:sp>
      <p:sp>
        <p:nvSpPr>
          <p:cNvPr id="34819" name="Rectangle 3"/>
          <p:cNvSpPr>
            <a:spLocks noGrp="1" noChangeArrowheads="1"/>
          </p:cNvSpPr>
          <p:nvPr>
            <p:ph type="body" idx="1"/>
          </p:nvPr>
        </p:nvSpPr>
        <p:spPr/>
        <p:txBody>
          <a:bodyPr/>
          <a:lstStyle/>
          <a:p>
            <a:pPr>
              <a:lnSpc>
                <a:spcPct val="90000"/>
              </a:lnSpc>
            </a:pPr>
            <a:r>
              <a:rPr lang="en-US" sz="2800"/>
              <a:t>COST!</a:t>
            </a:r>
          </a:p>
          <a:p>
            <a:pPr lvl="1">
              <a:lnSpc>
                <a:spcPct val="90000"/>
              </a:lnSpc>
            </a:pPr>
            <a:r>
              <a:rPr lang="en-US" sz="2400"/>
              <a:t>License fee</a:t>
            </a:r>
          </a:p>
          <a:p>
            <a:pPr lvl="1">
              <a:lnSpc>
                <a:spcPct val="90000"/>
              </a:lnSpc>
            </a:pPr>
            <a:r>
              <a:rPr lang="en-US" sz="2400"/>
              <a:t>Product bundling—example: Microsoft office.</a:t>
            </a:r>
          </a:p>
          <a:p>
            <a:pPr>
              <a:lnSpc>
                <a:spcPct val="90000"/>
              </a:lnSpc>
            </a:pPr>
            <a:r>
              <a:rPr lang="en-US" sz="2800"/>
              <a:t>Licensee cannot modify or enhance the code;</a:t>
            </a:r>
          </a:p>
          <a:p>
            <a:pPr>
              <a:lnSpc>
                <a:spcPct val="90000"/>
              </a:lnSpc>
            </a:pPr>
            <a:r>
              <a:rPr lang="en-US" sz="2800"/>
              <a:t>Often not built to open standards, leading to interoperability problems;</a:t>
            </a:r>
          </a:p>
          <a:p>
            <a:pPr>
              <a:lnSpc>
                <a:spcPct val="90000"/>
              </a:lnSpc>
            </a:pPr>
            <a:r>
              <a:rPr lang="en-US" sz="2800"/>
              <a:t>Shut off from continuing development and information sharing in open source community;</a:t>
            </a:r>
          </a:p>
          <a:p>
            <a:pPr>
              <a:lnSpc>
                <a:spcPct val="90000"/>
              </a:lnSpc>
            </a:pPr>
            <a:r>
              <a:rPr lang="en-US" sz="2800"/>
              <a:t>Some proprietary code is not as good as its open source counterparts.</a:t>
            </a:r>
          </a:p>
        </p:txBody>
      </p:sp>
    </p:spTree>
    <p:extLst>
      <p:ext uri="{BB962C8B-B14F-4D97-AF65-F5344CB8AC3E}">
        <p14:creationId xmlns:p14="http://schemas.microsoft.com/office/powerpoint/2010/main" val="2953974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a:t>Advantages: Open Source License</a:t>
            </a:r>
          </a:p>
        </p:txBody>
      </p:sp>
      <p:sp>
        <p:nvSpPr>
          <p:cNvPr id="35843" name="Rectangle 3"/>
          <p:cNvSpPr>
            <a:spLocks noGrp="1" noChangeArrowheads="1"/>
          </p:cNvSpPr>
          <p:nvPr>
            <p:ph type="body" idx="1"/>
          </p:nvPr>
        </p:nvSpPr>
        <p:spPr/>
        <p:txBody>
          <a:bodyPr/>
          <a:lstStyle/>
          <a:p>
            <a:pPr>
              <a:lnSpc>
                <a:spcPct val="90000"/>
              </a:lnSpc>
            </a:pPr>
            <a:r>
              <a:rPr lang="en-US" sz="2800"/>
              <a:t>PRICE: Generally no or low license fees;</a:t>
            </a:r>
          </a:p>
          <a:p>
            <a:pPr>
              <a:lnSpc>
                <a:spcPct val="90000"/>
              </a:lnSpc>
            </a:pPr>
            <a:r>
              <a:rPr lang="en-US" sz="2800"/>
              <a:t>Availability of source code coupled with permission to make modifications;</a:t>
            </a:r>
          </a:p>
          <a:p>
            <a:pPr>
              <a:lnSpc>
                <a:spcPct val="90000"/>
              </a:lnSpc>
            </a:pPr>
            <a:r>
              <a:rPr lang="en-US" sz="2800"/>
              <a:t>Access open source development community, which may be very active with respect to code used. Continuing improvement; outstanding development;</a:t>
            </a:r>
          </a:p>
          <a:p>
            <a:pPr>
              <a:lnSpc>
                <a:spcPct val="90000"/>
              </a:lnSpc>
            </a:pPr>
            <a:r>
              <a:rPr lang="en-US" sz="2800"/>
              <a:t>More likely to be built to open standards, so interoperable with other open standards systems.</a:t>
            </a:r>
          </a:p>
          <a:p>
            <a:pPr>
              <a:lnSpc>
                <a:spcPct val="90000"/>
              </a:lnSpc>
            </a:pPr>
            <a:endParaRPr lang="en-US" sz="2800"/>
          </a:p>
        </p:txBody>
      </p:sp>
    </p:spTree>
    <p:extLst>
      <p:ext uri="{BB962C8B-B14F-4D97-AF65-F5344CB8AC3E}">
        <p14:creationId xmlns:p14="http://schemas.microsoft.com/office/powerpoint/2010/main" val="3915813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a:t>Disadvantages: Open Source Licensing</a:t>
            </a:r>
          </a:p>
        </p:txBody>
      </p:sp>
      <p:sp>
        <p:nvSpPr>
          <p:cNvPr id="36867" name="Rectangle 3"/>
          <p:cNvSpPr>
            <a:spLocks noGrp="1" noChangeArrowheads="1"/>
          </p:cNvSpPr>
          <p:nvPr>
            <p:ph type="body" idx="1"/>
          </p:nvPr>
        </p:nvSpPr>
        <p:spPr/>
        <p:txBody>
          <a:bodyPr/>
          <a:lstStyle/>
          <a:p>
            <a:pPr>
              <a:lnSpc>
                <a:spcPct val="90000"/>
              </a:lnSpc>
            </a:pPr>
            <a:r>
              <a:rPr lang="en-US" sz="2800" dirty="0"/>
              <a:t>No indemnification; if a third party claims that licensee is using code that the third party developed, the licensee has no one to pay his legal fees and damage award </a:t>
            </a:r>
          </a:p>
          <a:p>
            <a:pPr>
              <a:lnSpc>
                <a:spcPct val="90000"/>
              </a:lnSpc>
            </a:pPr>
            <a:r>
              <a:rPr lang="en-US" sz="2800" dirty="0"/>
              <a:t>No maintenance and support (unless purchased separately);</a:t>
            </a:r>
          </a:p>
          <a:p>
            <a:pPr>
              <a:lnSpc>
                <a:spcPct val="90000"/>
              </a:lnSpc>
            </a:pPr>
            <a:r>
              <a:rPr lang="en-US" sz="2800" dirty="0"/>
              <a:t>No warranties regarding media, viruses, and performance;</a:t>
            </a:r>
          </a:p>
          <a:p>
            <a:pPr>
              <a:lnSpc>
                <a:spcPct val="90000"/>
              </a:lnSpc>
            </a:pPr>
            <a:r>
              <a:rPr lang="en-US" sz="2800" dirty="0"/>
              <a:t>Staff must be open source savvy;</a:t>
            </a:r>
          </a:p>
          <a:p>
            <a:pPr>
              <a:lnSpc>
                <a:spcPct val="90000"/>
              </a:lnSpc>
            </a:pPr>
            <a:r>
              <a:rPr lang="en-US" sz="2800" dirty="0"/>
              <a:t>License terms are </a:t>
            </a:r>
            <a:r>
              <a:rPr lang="en-US" sz="2800" u="sng" dirty="0"/>
              <a:t>NOT</a:t>
            </a:r>
            <a:r>
              <a:rPr lang="en-US" sz="2800" dirty="0"/>
              <a:t> standard: thus important to pay close attention to terms.</a:t>
            </a:r>
          </a:p>
        </p:txBody>
      </p:sp>
    </p:spTree>
    <p:extLst>
      <p:ext uri="{BB962C8B-B14F-4D97-AF65-F5344CB8AC3E}">
        <p14:creationId xmlns:p14="http://schemas.microsoft.com/office/powerpoint/2010/main" val="40891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762000" y="228600"/>
            <a:ext cx="7772400" cy="838200"/>
          </a:xfrm>
        </p:spPr>
        <p:txBody>
          <a:bodyPr/>
          <a:lstStyle/>
          <a:p>
            <a:r>
              <a:rPr lang="en-US" dirty="0"/>
              <a:t>Legal Topics in Software</a:t>
            </a:r>
          </a:p>
        </p:txBody>
      </p:sp>
      <p:sp>
        <p:nvSpPr>
          <p:cNvPr id="157699" name="Text Box 3"/>
          <p:cNvSpPr txBox="1">
            <a:spLocks noChangeArrowheads="1"/>
          </p:cNvSpPr>
          <p:nvPr/>
        </p:nvSpPr>
        <p:spPr bwMode="auto">
          <a:xfrm>
            <a:off x="1219200" y="1371600"/>
            <a:ext cx="7239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cs typeface="Times New Roman" pitchFamily="18" charset="0"/>
                <a:sym typeface="Marlett" pitchFamily="2" charset="2"/>
              </a:rPr>
              <a:t>• 	Jurisdiction (</a:t>
            </a:r>
            <a:r>
              <a:rPr lang="en-US" dirty="0">
                <a:sym typeface="Marlett" pitchFamily="2" charset="2"/>
              </a:rPr>
              <a:t>international, federal, state laws)</a:t>
            </a:r>
          </a:p>
          <a:p>
            <a:pPr>
              <a:spcBef>
                <a:spcPct val="50000"/>
              </a:spcBef>
            </a:pPr>
            <a:r>
              <a:rPr lang="en-US" dirty="0">
                <a:cs typeface="Times New Roman" pitchFamily="18" charset="0"/>
                <a:sym typeface="Marlett" pitchFamily="2" charset="2"/>
              </a:rPr>
              <a:t>• 	</a:t>
            </a:r>
            <a:r>
              <a:rPr lang="en-US" dirty="0">
                <a:sym typeface="Marlett" pitchFamily="2" charset="2"/>
              </a:rPr>
              <a:t>Intellectual property (copyright, patent, trademark, trade secrets)</a:t>
            </a:r>
          </a:p>
          <a:p>
            <a:pPr>
              <a:spcBef>
                <a:spcPct val="50000"/>
              </a:spcBef>
            </a:pPr>
            <a:r>
              <a:rPr lang="en-US" dirty="0">
                <a:cs typeface="Times New Roman" pitchFamily="18" charset="0"/>
                <a:sym typeface="Marlett" pitchFamily="2" charset="2"/>
              </a:rPr>
              <a:t>• 	</a:t>
            </a:r>
            <a:r>
              <a:rPr lang="en-US" dirty="0">
                <a:sym typeface="Marlett" pitchFamily="2" charset="2"/>
              </a:rPr>
              <a:t>Contracts and licenses</a:t>
            </a:r>
          </a:p>
          <a:p>
            <a:pPr>
              <a:spcBef>
                <a:spcPct val="50000"/>
              </a:spcBef>
            </a:pPr>
            <a:r>
              <a:rPr lang="en-US" dirty="0">
                <a:cs typeface="Times New Roman" pitchFamily="18" charset="0"/>
                <a:sym typeface="Marlett" pitchFamily="2" charset="2"/>
              </a:rPr>
              <a:t>•  	</a:t>
            </a:r>
            <a:r>
              <a:rPr lang="en-US" dirty="0">
                <a:sym typeface="Marlett" pitchFamily="2" charset="2"/>
              </a:rPr>
              <a:t>Privacy</a:t>
            </a:r>
          </a:p>
          <a:p>
            <a:pPr>
              <a:spcBef>
                <a:spcPct val="50000"/>
              </a:spcBef>
            </a:pPr>
            <a:r>
              <a:rPr lang="en-US" dirty="0">
                <a:cs typeface="Times New Roman" pitchFamily="18" charset="0"/>
                <a:sym typeface="Marlett" pitchFamily="2" charset="2"/>
              </a:rPr>
              <a:t>•  	</a:t>
            </a:r>
            <a:r>
              <a:rPr lang="en-US" dirty="0">
                <a:sym typeface="Marlett" pitchFamily="2" charset="2"/>
              </a:rPr>
              <a:t>Free speech and its limitations (government secrets, obscenity)</a:t>
            </a:r>
          </a:p>
          <a:p>
            <a:pPr>
              <a:spcBef>
                <a:spcPct val="50000"/>
              </a:spcBef>
            </a:pPr>
            <a:r>
              <a:rPr lang="en-US" dirty="0">
                <a:cs typeface="Times New Roman" pitchFamily="18" charset="0"/>
                <a:sym typeface="Marlett" pitchFamily="2" charset="2"/>
              </a:rPr>
              <a:t>•  	</a:t>
            </a:r>
            <a:r>
              <a:rPr lang="en-US" dirty="0">
                <a:sym typeface="Marlett" pitchFamily="2" charset="2"/>
              </a:rPr>
              <a:t>Commerce (ISPs, e-commerce)</a:t>
            </a:r>
          </a:p>
          <a:p>
            <a:pPr>
              <a:spcBef>
                <a:spcPct val="50000"/>
              </a:spcBef>
            </a:pPr>
            <a:r>
              <a:rPr lang="en-US" dirty="0">
                <a:cs typeface="Times New Roman" pitchFamily="18" charset="0"/>
                <a:sym typeface="Marlett" pitchFamily="2" charset="2"/>
              </a:rPr>
              <a:t>•  	</a:t>
            </a:r>
            <a:r>
              <a:rPr lang="en-US" dirty="0">
                <a:sym typeface="Marlett" pitchFamily="2" charset="2"/>
              </a:rPr>
              <a:t>Employment (personnel, your next job, etc.)</a:t>
            </a:r>
          </a:p>
        </p:txBody>
      </p:sp>
      <p:pic>
        <p:nvPicPr>
          <p:cNvPr id="2" name="Picture 2" descr="http://marketingland.com/wp-content/ml-loads/2012/01/android-toystory-featu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38400"/>
            <a:ext cx="3409950" cy="1615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D07D-5E09-4514-ACB7-8AEA1B612678}"/>
              </a:ext>
            </a:extLst>
          </p:cNvPr>
          <p:cNvSpPr>
            <a:spLocks noGrp="1"/>
          </p:cNvSpPr>
          <p:nvPr>
            <p:ph type="title"/>
          </p:nvPr>
        </p:nvSpPr>
        <p:spPr/>
        <p:txBody>
          <a:bodyPr/>
          <a:lstStyle/>
          <a:p>
            <a:r>
              <a:rPr lang="en-US" dirty="0"/>
              <a:t>New Slides Follow</a:t>
            </a:r>
          </a:p>
        </p:txBody>
      </p:sp>
      <p:sp>
        <p:nvSpPr>
          <p:cNvPr id="3" name="Content Placeholder 2">
            <a:extLst>
              <a:ext uri="{FF2B5EF4-FFF2-40B4-BE49-F238E27FC236}">
                <a16:creationId xmlns:a16="http://schemas.microsoft.com/office/drawing/2014/main" id="{02DD9424-CC23-4804-B352-ADF9956E971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32318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B633-DB71-42D3-A2BF-B5BDAC43A6F8}"/>
              </a:ext>
            </a:extLst>
          </p:cNvPr>
          <p:cNvSpPr>
            <a:spLocks noGrp="1"/>
          </p:cNvSpPr>
          <p:nvPr>
            <p:ph type="title"/>
          </p:nvPr>
        </p:nvSpPr>
        <p:spPr/>
        <p:txBody>
          <a:bodyPr/>
          <a:lstStyle/>
          <a:p>
            <a:r>
              <a:rPr lang="en-US" dirty="0"/>
              <a:t>Additional Open Source license</a:t>
            </a:r>
          </a:p>
        </p:txBody>
      </p:sp>
      <p:sp>
        <p:nvSpPr>
          <p:cNvPr id="3" name="Content Placeholder 2">
            <a:extLst>
              <a:ext uri="{FF2B5EF4-FFF2-40B4-BE49-F238E27FC236}">
                <a16:creationId xmlns:a16="http://schemas.microsoft.com/office/drawing/2014/main" id="{117C8CF5-8C5F-4705-8BF7-FB511088BBA5}"/>
              </a:ext>
            </a:extLst>
          </p:cNvPr>
          <p:cNvSpPr>
            <a:spLocks noGrp="1"/>
          </p:cNvSpPr>
          <p:nvPr>
            <p:ph idx="1"/>
          </p:nvPr>
        </p:nvSpPr>
        <p:spPr/>
        <p:txBody>
          <a:bodyPr/>
          <a:lstStyle/>
          <a:p>
            <a:endParaRPr lang="en-US" dirty="0">
              <a:hlinkClick r:id="rId2"/>
            </a:endParaRPr>
          </a:p>
          <a:p>
            <a:r>
              <a:rPr lang="en-US" dirty="0">
                <a:hlinkClick r:id="rId2"/>
              </a:rPr>
              <a:t>https://opensource.org/licenses/MIT</a:t>
            </a:r>
            <a:endParaRPr lang="en-US" dirty="0"/>
          </a:p>
          <a:p>
            <a:pPr lvl="1"/>
            <a:r>
              <a:rPr lang="en-US" dirty="0"/>
              <a:t>Permission is hereby granted, free of charge, to any person obtaining a copy of this software and associated documentation files (the "Software"), to deal in the Software without restriction, including without limitation the rights to use, copy, modify, merge, publish, distribute, sublicense, and/or sell copies of the Software, and to permit persons to whom the Software is furnished to do so, subject to the following conditions:</a:t>
            </a:r>
          </a:p>
          <a:p>
            <a:pPr lvl="1"/>
            <a:r>
              <a:rPr lang="en-US" dirty="0"/>
              <a:t>The above copyright notice and this permission notice shall be included in all copies or substantial portions of the Software.</a:t>
            </a:r>
          </a:p>
          <a:p>
            <a:pPr lvl="1"/>
            <a:r>
              <a:rPr lang="en-US" i="1" dirty="0"/>
              <a:t>Plus “AS IS” disclaimer</a:t>
            </a:r>
          </a:p>
          <a:p>
            <a:endParaRPr lang="en-US" dirty="0"/>
          </a:p>
        </p:txBody>
      </p:sp>
    </p:spTree>
    <p:extLst>
      <p:ext uri="{BB962C8B-B14F-4D97-AF65-F5344CB8AC3E}">
        <p14:creationId xmlns:p14="http://schemas.microsoft.com/office/powerpoint/2010/main" val="945565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071B-E86E-47B4-A5B3-58AE011A44EC}"/>
              </a:ext>
            </a:extLst>
          </p:cNvPr>
          <p:cNvSpPr>
            <a:spLocks noGrp="1"/>
          </p:cNvSpPr>
          <p:nvPr>
            <p:ph type="title"/>
          </p:nvPr>
        </p:nvSpPr>
        <p:spPr/>
        <p:txBody>
          <a:bodyPr/>
          <a:lstStyle/>
          <a:p>
            <a:r>
              <a:rPr lang="en-US" dirty="0"/>
              <a:t>Software Patents – recent cases</a:t>
            </a:r>
          </a:p>
        </p:txBody>
      </p:sp>
      <p:sp>
        <p:nvSpPr>
          <p:cNvPr id="3" name="Content Placeholder 2">
            <a:extLst>
              <a:ext uri="{FF2B5EF4-FFF2-40B4-BE49-F238E27FC236}">
                <a16:creationId xmlns:a16="http://schemas.microsoft.com/office/drawing/2014/main" id="{A00F12AA-AA0F-4762-8C51-AF2C69F769AD}"/>
              </a:ext>
            </a:extLst>
          </p:cNvPr>
          <p:cNvSpPr>
            <a:spLocks noGrp="1"/>
          </p:cNvSpPr>
          <p:nvPr>
            <p:ph idx="1"/>
          </p:nvPr>
        </p:nvSpPr>
        <p:spPr/>
        <p:txBody>
          <a:bodyPr>
            <a:normAutofit lnSpcReduction="10000"/>
          </a:bodyPr>
          <a:lstStyle/>
          <a:p>
            <a:r>
              <a:rPr lang="en-US" dirty="0"/>
              <a:t>Section 101 of title 35, United States Code, provides:</a:t>
            </a:r>
          </a:p>
          <a:p>
            <a:pPr lvl="1"/>
            <a:endParaRPr lang="en-US" dirty="0"/>
          </a:p>
          <a:p>
            <a:pPr lvl="1"/>
            <a:r>
              <a:rPr lang="en-US" dirty="0"/>
              <a:t>Whoever invents or discovers any new and useful process, machine, manufacture, or composition of matter, or any new and useful improvement thereof, may obtain a patent therefor, subject to the conditions and requirements of this title.</a:t>
            </a:r>
          </a:p>
          <a:p>
            <a:endParaRPr lang="en-US" dirty="0">
              <a:hlinkClick r:id="rId2"/>
            </a:endParaRPr>
          </a:p>
          <a:p>
            <a:r>
              <a:rPr lang="en-US" dirty="0">
                <a:hlinkClick r:id="rId2"/>
              </a:rPr>
              <a:t>https://en.wikipedia.org/wiki/Software_patents_under_United_States_patent_law#Alice_case</a:t>
            </a:r>
            <a:endParaRPr lang="en-US" dirty="0"/>
          </a:p>
          <a:p>
            <a:pPr lvl="1"/>
            <a:r>
              <a:rPr lang="en-US" dirty="0"/>
              <a:t>More difficult to get a software patent after Alice case (which is a type of “business process/method patent”)</a:t>
            </a:r>
          </a:p>
          <a:p>
            <a:pPr lvl="1"/>
            <a:r>
              <a:rPr lang="en-US" dirty="0"/>
              <a:t>"Without additional limitations, a process that employs mathematical algorithms to manipulate existing information to generate additional information is not patent eligible.“</a:t>
            </a:r>
          </a:p>
        </p:txBody>
      </p:sp>
    </p:spTree>
    <p:extLst>
      <p:ext uri="{BB962C8B-B14F-4D97-AF65-F5344CB8AC3E}">
        <p14:creationId xmlns:p14="http://schemas.microsoft.com/office/powerpoint/2010/main" val="3401698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a:t>The IBM Public License</a:t>
            </a:r>
          </a:p>
        </p:txBody>
      </p:sp>
      <p:sp>
        <p:nvSpPr>
          <p:cNvPr id="63491" name="Rectangle 3"/>
          <p:cNvSpPr>
            <a:spLocks noGrp="1" noChangeArrowheads="1"/>
          </p:cNvSpPr>
          <p:nvPr>
            <p:ph type="body" idx="1"/>
          </p:nvPr>
        </p:nvSpPr>
        <p:spPr/>
        <p:txBody>
          <a:bodyPr>
            <a:normAutofit lnSpcReduction="10000"/>
          </a:bodyPr>
          <a:lstStyle/>
          <a:p>
            <a:pPr>
              <a:lnSpc>
                <a:spcPct val="90000"/>
              </a:lnSpc>
            </a:pPr>
            <a:r>
              <a:rPr lang="en-US" sz="2800" dirty="0"/>
              <a:t>Terms include:</a:t>
            </a:r>
          </a:p>
          <a:p>
            <a:pPr lvl="1">
              <a:lnSpc>
                <a:spcPct val="90000"/>
              </a:lnSpc>
            </a:pPr>
            <a:r>
              <a:rPr lang="en-US" sz="2400" dirty="0"/>
              <a:t>User freedom to distribute and/or modify;</a:t>
            </a:r>
          </a:p>
          <a:p>
            <a:pPr lvl="1">
              <a:lnSpc>
                <a:spcPct val="90000"/>
              </a:lnSpc>
            </a:pPr>
            <a:r>
              <a:rPr lang="en-US" sz="2400" dirty="0"/>
              <a:t>No requirement for source code availability in downstream distribution;</a:t>
            </a:r>
          </a:p>
          <a:p>
            <a:pPr lvl="1">
              <a:lnSpc>
                <a:spcPct val="90000"/>
              </a:lnSpc>
            </a:pPr>
            <a:r>
              <a:rPr lang="en-US" sz="2400" dirty="0"/>
              <a:t>The program can be distributed in executable form thus allowing downstream users to develop, sell, and install customized software packages without having to make all customizations available to the world;</a:t>
            </a:r>
          </a:p>
          <a:p>
            <a:pPr lvl="1">
              <a:lnSpc>
                <a:spcPct val="90000"/>
              </a:lnSpc>
            </a:pPr>
            <a:r>
              <a:rPr lang="en-US" sz="2400" dirty="0"/>
              <a:t>Must retain all copyright notices and warranty disclaimers;</a:t>
            </a:r>
          </a:p>
          <a:p>
            <a:pPr lvl="1">
              <a:lnSpc>
                <a:spcPct val="90000"/>
              </a:lnSpc>
            </a:pPr>
            <a:r>
              <a:rPr lang="en-US" sz="2400" dirty="0"/>
              <a:t>Includes grant of patent licenses.</a:t>
            </a:r>
          </a:p>
          <a:p>
            <a:pPr>
              <a:lnSpc>
                <a:spcPct val="90000"/>
              </a:lnSpc>
            </a:pPr>
            <a:r>
              <a:rPr lang="en-US" sz="2800" dirty="0">
                <a:hlinkClick r:id="rId2"/>
              </a:rPr>
              <a:t>http://www.ibm.com/developerworks/library/os-i18n2/os-ipl.html</a:t>
            </a:r>
            <a:endParaRPr lang="en-US" sz="2600" dirty="0"/>
          </a:p>
        </p:txBody>
      </p:sp>
    </p:spTree>
    <p:extLst>
      <p:ext uri="{BB962C8B-B14F-4D97-AF65-F5344CB8AC3E}">
        <p14:creationId xmlns:p14="http://schemas.microsoft.com/office/powerpoint/2010/main" val="3550370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a:t>Freeware</a:t>
            </a:r>
          </a:p>
        </p:txBody>
      </p:sp>
      <p:sp>
        <p:nvSpPr>
          <p:cNvPr id="30723" name="Rectangle 3"/>
          <p:cNvSpPr>
            <a:spLocks noGrp="1" noChangeArrowheads="1"/>
          </p:cNvSpPr>
          <p:nvPr>
            <p:ph type="body" idx="1"/>
          </p:nvPr>
        </p:nvSpPr>
        <p:spPr/>
        <p:txBody>
          <a:bodyPr/>
          <a:lstStyle/>
          <a:p>
            <a:r>
              <a:rPr lang="en-US" sz="2800" dirty="0"/>
              <a:t>Freeware is free software, software that the licensee can use without paying a license fee. </a:t>
            </a:r>
          </a:p>
          <a:p>
            <a:r>
              <a:rPr lang="en-US" sz="2800" dirty="0"/>
              <a:t>Free software may be proprietary software for which source code is not provided </a:t>
            </a:r>
          </a:p>
          <a:p>
            <a:pPr lvl="1"/>
            <a:r>
              <a:rPr lang="en-US" sz="2600" dirty="0"/>
              <a:t>Adobe Acrobat</a:t>
            </a:r>
          </a:p>
          <a:p>
            <a:pPr lvl="1"/>
            <a:r>
              <a:rPr lang="en-US" sz="2600" dirty="0"/>
              <a:t>Linux </a:t>
            </a:r>
          </a:p>
          <a:p>
            <a:endParaRPr lang="en-US" sz="2800" dirty="0"/>
          </a:p>
          <a:p>
            <a:pPr lvl="1">
              <a:buFontTx/>
              <a:buNone/>
            </a:pPr>
            <a:r>
              <a:rPr lang="en-US" sz="2400" dirty="0"/>
              <a:t>Note: Not all open source software is free; not all</a:t>
            </a:r>
          </a:p>
          <a:p>
            <a:pPr lvl="1">
              <a:buFontTx/>
              <a:buNone/>
            </a:pPr>
            <a:r>
              <a:rPr lang="en-US" sz="2400" dirty="0"/>
              <a:t>proprietary software is licensed for a fee.  </a:t>
            </a:r>
          </a:p>
        </p:txBody>
      </p:sp>
    </p:spTree>
    <p:extLst>
      <p:ext uri="{BB962C8B-B14F-4D97-AF65-F5344CB8AC3E}">
        <p14:creationId xmlns:p14="http://schemas.microsoft.com/office/powerpoint/2010/main" val="172188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Statues and Precedents</a:t>
            </a:r>
          </a:p>
        </p:txBody>
      </p:sp>
      <p:sp>
        <p:nvSpPr>
          <p:cNvPr id="158723" name="Text Box 3"/>
          <p:cNvSpPr txBox="1">
            <a:spLocks noChangeArrowheads="1"/>
          </p:cNvSpPr>
          <p:nvPr/>
        </p:nvSpPr>
        <p:spPr bwMode="auto">
          <a:xfrm>
            <a:off x="990600" y="1371600"/>
            <a:ext cx="78486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The United States follows </a:t>
            </a:r>
            <a:r>
              <a:rPr lang="en-US" b="1" dirty="0">
                <a:solidFill>
                  <a:srgbClr val="0000CC"/>
                </a:solidFill>
              </a:rPr>
              <a:t>Common Law</a:t>
            </a:r>
            <a:r>
              <a:rPr lang="en-US" dirty="0"/>
              <a:t>.  </a:t>
            </a:r>
          </a:p>
          <a:p>
            <a:pPr>
              <a:spcBef>
                <a:spcPct val="50000"/>
              </a:spcBef>
            </a:pPr>
            <a:r>
              <a:rPr lang="en-US" dirty="0"/>
              <a:t>The law is a combination of:</a:t>
            </a:r>
          </a:p>
          <a:p>
            <a:pPr>
              <a:spcBef>
                <a:spcPct val="50000"/>
              </a:spcBef>
              <a:buFont typeface="Times"/>
              <a:buNone/>
            </a:pPr>
            <a:r>
              <a:rPr lang="en-US" dirty="0"/>
              <a:t>•	</a:t>
            </a:r>
            <a:r>
              <a:rPr lang="en-US" b="1" dirty="0">
                <a:solidFill>
                  <a:srgbClr val="0000CC"/>
                </a:solidFill>
              </a:rPr>
              <a:t>Statutes</a:t>
            </a:r>
            <a:r>
              <a:rPr lang="en-US" dirty="0"/>
              <a:t> (bills) passed by Congress and the 50 states.</a:t>
            </a:r>
          </a:p>
          <a:p>
            <a:pPr>
              <a:spcBef>
                <a:spcPct val="50000"/>
              </a:spcBef>
              <a:buFont typeface="Times"/>
              <a:buNone/>
            </a:pPr>
            <a:r>
              <a:rPr lang="en-US" dirty="0"/>
              <a:t>	Examples?</a:t>
            </a:r>
          </a:p>
          <a:p>
            <a:pPr>
              <a:spcBef>
                <a:spcPct val="50000"/>
              </a:spcBef>
              <a:buFont typeface="Times"/>
              <a:buNone/>
            </a:pPr>
            <a:r>
              <a:rPr lang="en-US" dirty="0"/>
              <a:t>•	</a:t>
            </a:r>
            <a:r>
              <a:rPr lang="en-US" b="1" dirty="0">
                <a:solidFill>
                  <a:srgbClr val="0000CC"/>
                </a:solidFill>
              </a:rPr>
              <a:t>Regulations</a:t>
            </a:r>
            <a:r>
              <a:rPr lang="en-US" dirty="0"/>
              <a:t> issued by the government</a:t>
            </a:r>
          </a:p>
          <a:p>
            <a:pPr>
              <a:spcBef>
                <a:spcPct val="50000"/>
              </a:spcBef>
            </a:pPr>
            <a:r>
              <a:rPr lang="en-US" dirty="0"/>
              <a:t>	Examples?</a:t>
            </a:r>
          </a:p>
          <a:p>
            <a:pPr>
              <a:spcBef>
                <a:spcPct val="50000"/>
              </a:spcBef>
            </a:pPr>
            <a:r>
              <a:rPr lang="en-US" dirty="0"/>
              <a:t>•	</a:t>
            </a:r>
            <a:r>
              <a:rPr lang="en-US" b="1" dirty="0">
                <a:solidFill>
                  <a:srgbClr val="0000CC"/>
                </a:solidFill>
              </a:rPr>
              <a:t>Precedents (Common Law)</a:t>
            </a:r>
            <a:r>
              <a:rPr lang="en-US" dirty="0"/>
              <a:t> </a:t>
            </a:r>
          </a:p>
          <a:p>
            <a:pPr>
              <a:spcBef>
                <a:spcPct val="50000"/>
              </a:spcBef>
            </a:pPr>
            <a:r>
              <a:rPr lang="en-US" dirty="0"/>
              <a:t>	(judgments) made by courts.</a:t>
            </a:r>
          </a:p>
          <a:p>
            <a:pPr>
              <a:spcBef>
                <a:spcPct val="50000"/>
              </a:spcBef>
            </a:pPr>
            <a:r>
              <a:rPr lang="en-US" dirty="0"/>
              <a:t>	Examples?</a:t>
            </a:r>
          </a:p>
          <a:p>
            <a:pPr>
              <a:spcBef>
                <a:spcPct val="50000"/>
              </a:spcBef>
            </a:pPr>
            <a:endParaRPr lang="en-US" dirty="0"/>
          </a:p>
        </p:txBody>
      </p:sp>
      <p:sp>
        <p:nvSpPr>
          <p:cNvPr id="2" name="TextBox 1"/>
          <p:cNvSpPr txBox="1"/>
          <p:nvPr/>
        </p:nvSpPr>
        <p:spPr>
          <a:xfrm>
            <a:off x="3391711" y="3045767"/>
            <a:ext cx="1098955" cy="461665"/>
          </a:xfrm>
          <a:prstGeom prst="rect">
            <a:avLst/>
          </a:prstGeom>
          <a:noFill/>
        </p:spPr>
        <p:txBody>
          <a:bodyPr wrap="none" rtlCol="0">
            <a:spAutoFit/>
          </a:bodyPr>
          <a:lstStyle/>
          <a:p>
            <a:r>
              <a:rPr lang="en-US" dirty="0"/>
              <a:t>HIPAA</a:t>
            </a:r>
          </a:p>
        </p:txBody>
      </p:sp>
      <p:sp>
        <p:nvSpPr>
          <p:cNvPr id="3" name="TextBox 2"/>
          <p:cNvSpPr txBox="1"/>
          <p:nvPr/>
        </p:nvSpPr>
        <p:spPr>
          <a:xfrm>
            <a:off x="3124200" y="5867400"/>
            <a:ext cx="4528612" cy="461665"/>
          </a:xfrm>
          <a:prstGeom prst="rect">
            <a:avLst/>
          </a:prstGeom>
          <a:noFill/>
        </p:spPr>
        <p:txBody>
          <a:bodyPr wrap="none" rtlCol="0">
            <a:spAutoFit/>
          </a:bodyPr>
          <a:lstStyle/>
          <a:p>
            <a:r>
              <a:rPr lang="en-US" dirty="0"/>
              <a:t>IP (what is copyright infringement)</a:t>
            </a:r>
          </a:p>
        </p:txBody>
      </p:sp>
      <p:sp>
        <p:nvSpPr>
          <p:cNvPr id="4" name="TextBox 3"/>
          <p:cNvSpPr txBox="1"/>
          <p:nvPr/>
        </p:nvSpPr>
        <p:spPr>
          <a:xfrm>
            <a:off x="3272463" y="4114800"/>
            <a:ext cx="3284874" cy="461665"/>
          </a:xfrm>
          <a:prstGeom prst="rect">
            <a:avLst/>
          </a:prstGeom>
          <a:noFill/>
        </p:spPr>
        <p:txBody>
          <a:bodyPr wrap="none" rtlCol="0">
            <a:spAutoFit/>
          </a:bodyPr>
          <a:lstStyle/>
          <a:p>
            <a:r>
              <a:rPr lang="en-US" dirty="0"/>
              <a:t>What ISPs can/cannot do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Property (IP)</a:t>
            </a:r>
          </a:p>
        </p:txBody>
      </p:sp>
      <p:sp>
        <p:nvSpPr>
          <p:cNvPr id="3" name="Content Placeholder 2"/>
          <p:cNvSpPr>
            <a:spLocks noGrp="1"/>
          </p:cNvSpPr>
          <p:nvPr>
            <p:ph idx="1"/>
          </p:nvPr>
        </p:nvSpPr>
        <p:spPr/>
        <p:txBody>
          <a:bodyPr/>
          <a:lstStyle/>
          <a:p>
            <a:r>
              <a:rPr lang="en-US" dirty="0"/>
              <a:t>Copyright</a:t>
            </a:r>
          </a:p>
          <a:p>
            <a:r>
              <a:rPr lang="en-US" dirty="0"/>
              <a:t>Patent</a:t>
            </a:r>
          </a:p>
          <a:p>
            <a:r>
              <a:rPr lang="en-US" dirty="0"/>
              <a:t>Trade secret</a:t>
            </a:r>
          </a:p>
          <a:p>
            <a:r>
              <a:rPr lang="en-US" dirty="0"/>
              <a:t>Trademark</a:t>
            </a:r>
          </a:p>
          <a:p>
            <a:r>
              <a:rPr lang="en-US" dirty="0"/>
              <a:t>Why do we have IP laws?</a:t>
            </a:r>
          </a:p>
        </p:txBody>
      </p:sp>
    </p:spTree>
    <p:extLst>
      <p:ext uri="{BB962C8B-B14F-4D97-AF65-F5344CB8AC3E}">
        <p14:creationId xmlns:p14="http://schemas.microsoft.com/office/powerpoint/2010/main" val="7534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Intellectual Property</a:t>
            </a:r>
          </a:p>
        </p:txBody>
      </p:sp>
      <p:sp>
        <p:nvSpPr>
          <p:cNvPr id="7171" name="Rectangle 3"/>
          <p:cNvSpPr>
            <a:spLocks noGrp="1" noChangeArrowheads="1"/>
          </p:cNvSpPr>
          <p:nvPr>
            <p:ph type="body" idx="1"/>
          </p:nvPr>
        </p:nvSpPr>
        <p:spPr>
          <a:xfrm>
            <a:off x="685800" y="1371600"/>
            <a:ext cx="7772400" cy="4800600"/>
          </a:xfrm>
        </p:spPr>
        <p:txBody>
          <a:bodyPr>
            <a:normAutofit lnSpcReduction="10000"/>
          </a:bodyPr>
          <a:lstStyle/>
          <a:p>
            <a:pPr>
              <a:lnSpc>
                <a:spcPct val="80000"/>
              </a:lnSpc>
            </a:pPr>
            <a:r>
              <a:rPr lang="en-US" sz="2400" dirty="0"/>
              <a:t>Intangible creative works (the expression of ideas)</a:t>
            </a:r>
          </a:p>
          <a:p>
            <a:pPr lvl="1">
              <a:lnSpc>
                <a:spcPct val="80000"/>
              </a:lnSpc>
            </a:pPr>
            <a:r>
              <a:rPr lang="en-US" sz="2000" dirty="0"/>
              <a:t>Books</a:t>
            </a:r>
          </a:p>
          <a:p>
            <a:pPr lvl="1">
              <a:lnSpc>
                <a:spcPct val="80000"/>
              </a:lnSpc>
            </a:pPr>
            <a:r>
              <a:rPr lang="en-US" sz="2000" dirty="0"/>
              <a:t>Songs </a:t>
            </a:r>
          </a:p>
          <a:p>
            <a:pPr lvl="1">
              <a:lnSpc>
                <a:spcPct val="80000"/>
              </a:lnSpc>
            </a:pPr>
            <a:r>
              <a:rPr lang="en-US" sz="2000" dirty="0"/>
              <a:t>Art</a:t>
            </a:r>
          </a:p>
          <a:p>
            <a:pPr lvl="1">
              <a:lnSpc>
                <a:spcPct val="80000"/>
              </a:lnSpc>
            </a:pPr>
            <a:r>
              <a:rPr lang="en-US" sz="2000" dirty="0"/>
              <a:t>Movies</a:t>
            </a:r>
          </a:p>
          <a:p>
            <a:pPr lvl="1">
              <a:lnSpc>
                <a:spcPct val="80000"/>
              </a:lnSpc>
            </a:pPr>
            <a:r>
              <a:rPr lang="en-US" sz="2000" dirty="0"/>
              <a:t>Software</a:t>
            </a:r>
          </a:p>
          <a:p>
            <a:pPr lvl="1">
              <a:lnSpc>
                <a:spcPct val="80000"/>
              </a:lnSpc>
            </a:pPr>
            <a:r>
              <a:rPr lang="en-US" sz="2000" dirty="0"/>
              <a:t>Inventions</a:t>
            </a:r>
          </a:p>
          <a:p>
            <a:pPr lvl="1">
              <a:lnSpc>
                <a:spcPct val="80000"/>
              </a:lnSpc>
            </a:pPr>
            <a:r>
              <a:rPr lang="en-US" sz="2000" dirty="0"/>
              <a:t>Brands</a:t>
            </a:r>
          </a:p>
          <a:p>
            <a:pPr>
              <a:lnSpc>
                <a:spcPct val="80000"/>
              </a:lnSpc>
            </a:pPr>
            <a:r>
              <a:rPr lang="en-US" sz="2400" dirty="0"/>
              <a:t>IP has value</a:t>
            </a:r>
          </a:p>
          <a:p>
            <a:pPr lvl="1">
              <a:lnSpc>
                <a:spcPct val="80000"/>
              </a:lnSpc>
            </a:pPr>
            <a:r>
              <a:rPr lang="en-US" sz="2000" dirty="0"/>
              <a:t>IP laws allow a creator to profit from their creation</a:t>
            </a:r>
          </a:p>
          <a:p>
            <a:pPr lvl="1">
              <a:lnSpc>
                <a:spcPct val="80000"/>
              </a:lnSpc>
            </a:pPr>
            <a:r>
              <a:rPr lang="en-US" sz="2000" dirty="0"/>
              <a:t>Can be bought and sold</a:t>
            </a:r>
          </a:p>
          <a:p>
            <a:pPr>
              <a:lnSpc>
                <a:spcPct val="80000"/>
              </a:lnSpc>
            </a:pPr>
            <a:r>
              <a:rPr lang="en-US" sz="2400" dirty="0"/>
              <a:t>Each country has their own laws regarding IP</a:t>
            </a:r>
          </a:p>
          <a:p>
            <a:pPr lvl="1">
              <a:lnSpc>
                <a:spcPct val="80000"/>
              </a:lnSpc>
            </a:pPr>
            <a:r>
              <a:rPr lang="en-US" sz="2000" dirty="0">
                <a:solidFill>
                  <a:schemeClr val="accent2"/>
                </a:solidFill>
              </a:rPr>
              <a:t>Enforcement is up to the “owner(s)” of the work</a:t>
            </a:r>
          </a:p>
          <a:p>
            <a:pPr>
              <a:lnSpc>
                <a:spcPct val="80000"/>
              </a:lnSpc>
            </a:pPr>
            <a:r>
              <a:rPr lang="en-US" sz="2400" dirty="0"/>
              <a:t>Public domain</a:t>
            </a:r>
          </a:p>
          <a:p>
            <a:pPr lvl="1">
              <a:lnSpc>
                <a:spcPct val="80000"/>
              </a:lnSpc>
            </a:pPr>
            <a:r>
              <a:rPr lang="en-US" sz="2000" dirty="0"/>
              <a:t>Once legal protection runs out a work enters the public domain</a:t>
            </a:r>
          </a:p>
          <a:p>
            <a:pPr lvl="1">
              <a:lnSpc>
                <a:spcPct val="80000"/>
              </a:lnSpc>
            </a:pPr>
            <a:r>
              <a:rPr lang="en-US" dirty="0"/>
              <a:t>Examples?</a:t>
            </a:r>
          </a:p>
        </p:txBody>
      </p:sp>
    </p:spTree>
    <p:extLst>
      <p:ext uri="{BB962C8B-B14F-4D97-AF65-F5344CB8AC3E}">
        <p14:creationId xmlns:p14="http://schemas.microsoft.com/office/powerpoint/2010/main" val="108340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5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8195" name="Rectangle 2"/>
          <p:cNvSpPr>
            <a:spLocks noGrp="1" noChangeArrowheads="1"/>
          </p:cNvSpPr>
          <p:nvPr>
            <p:ph type="title"/>
          </p:nvPr>
        </p:nvSpPr>
        <p:spPr/>
        <p:txBody>
          <a:bodyPr/>
          <a:lstStyle/>
          <a:p>
            <a:r>
              <a:rPr lang="en-US"/>
              <a:t>IP types</a:t>
            </a:r>
          </a:p>
        </p:txBody>
      </p:sp>
      <p:sp>
        <p:nvSpPr>
          <p:cNvPr id="8196" name="Rectangle 3"/>
          <p:cNvSpPr>
            <a:spLocks noGrp="1" noChangeArrowheads="1"/>
          </p:cNvSpPr>
          <p:nvPr>
            <p:ph type="body" idx="1"/>
          </p:nvPr>
        </p:nvSpPr>
        <p:spPr>
          <a:xfrm>
            <a:off x="685800" y="1676400"/>
            <a:ext cx="7772400" cy="4648200"/>
          </a:xfrm>
        </p:spPr>
        <p:txBody>
          <a:bodyPr/>
          <a:lstStyle/>
          <a:p>
            <a:pPr>
              <a:lnSpc>
                <a:spcPct val="80000"/>
              </a:lnSpc>
            </a:pPr>
            <a:r>
              <a:rPr lang="en-US" sz="2400" dirty="0"/>
              <a:t>Copyright</a:t>
            </a:r>
          </a:p>
          <a:p>
            <a:pPr lvl="1">
              <a:lnSpc>
                <a:spcPct val="80000"/>
              </a:lnSpc>
            </a:pPr>
            <a:r>
              <a:rPr lang="en-US" sz="2000" dirty="0"/>
              <a:t>Protects creative work (1 of a kind)</a:t>
            </a:r>
          </a:p>
          <a:p>
            <a:pPr lvl="1">
              <a:lnSpc>
                <a:spcPct val="80000"/>
              </a:lnSpc>
            </a:pPr>
            <a:r>
              <a:rPr lang="en-US" sz="2000" dirty="0"/>
              <a:t>Protection is inherent when the work is created</a:t>
            </a:r>
          </a:p>
          <a:p>
            <a:pPr lvl="1">
              <a:lnSpc>
                <a:spcPct val="80000"/>
              </a:lnSpc>
            </a:pPr>
            <a:r>
              <a:rPr lang="en-US" sz="2000" dirty="0"/>
              <a:t>Last for a limited time (lifetime +70 </a:t>
            </a:r>
            <a:r>
              <a:rPr lang="en-US" sz="2000" dirty="0" err="1"/>
              <a:t>yrs</a:t>
            </a:r>
            <a:r>
              <a:rPr lang="en-US" sz="2000" dirty="0"/>
              <a:t>)</a:t>
            </a:r>
          </a:p>
          <a:p>
            <a:pPr lvl="1">
              <a:lnSpc>
                <a:spcPct val="80000"/>
              </a:lnSpc>
            </a:pPr>
            <a:r>
              <a:rPr lang="en-US" sz="2000" dirty="0"/>
              <a:t>Facts, ideas, concepts, processes, and methods of operation are not copyrightable</a:t>
            </a:r>
          </a:p>
          <a:p>
            <a:pPr lvl="1">
              <a:lnSpc>
                <a:spcPct val="80000"/>
              </a:lnSpc>
              <a:buFont typeface="Wingdings" pitchFamily="2" charset="2"/>
              <a:buNone/>
            </a:pPr>
            <a:endParaRPr lang="en-US" sz="2000" dirty="0"/>
          </a:p>
          <a:p>
            <a:pPr>
              <a:lnSpc>
                <a:spcPct val="80000"/>
              </a:lnSpc>
            </a:pPr>
            <a:r>
              <a:rPr lang="en-US" sz="2400" dirty="0"/>
              <a:t>Patent</a:t>
            </a:r>
          </a:p>
          <a:p>
            <a:pPr lvl="1">
              <a:lnSpc>
                <a:spcPct val="80000"/>
              </a:lnSpc>
            </a:pPr>
            <a:r>
              <a:rPr lang="en-US" sz="2000" dirty="0"/>
              <a:t>Legally protects inventions of devices or processes</a:t>
            </a:r>
          </a:p>
          <a:p>
            <a:pPr lvl="1">
              <a:lnSpc>
                <a:spcPct val="80000"/>
              </a:lnSpc>
            </a:pPr>
            <a:r>
              <a:rPr lang="en-US" sz="2000" dirty="0"/>
              <a:t>Apply through the patent office</a:t>
            </a:r>
          </a:p>
          <a:p>
            <a:pPr lvl="1">
              <a:lnSpc>
                <a:spcPct val="80000"/>
              </a:lnSpc>
            </a:pPr>
            <a:r>
              <a:rPr lang="en-US" sz="2000" dirty="0"/>
              <a:t>Provides the holder a monopoly</a:t>
            </a:r>
          </a:p>
          <a:p>
            <a:pPr lvl="1">
              <a:lnSpc>
                <a:spcPct val="80000"/>
              </a:lnSpc>
            </a:pPr>
            <a:r>
              <a:rPr lang="en-US" sz="2000" dirty="0"/>
              <a:t>Last for a limited time (~20 years)</a:t>
            </a:r>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76600"/>
            <a:ext cx="5476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pic>
        <p:nvPicPr>
          <p:cNvPr id="819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524000"/>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00383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Other IP</a:t>
            </a:r>
          </a:p>
        </p:txBody>
      </p:sp>
      <p:sp>
        <p:nvSpPr>
          <p:cNvPr id="9219" name="Content Placeholder 2"/>
          <p:cNvSpPr>
            <a:spLocks noGrp="1"/>
          </p:cNvSpPr>
          <p:nvPr>
            <p:ph idx="1"/>
          </p:nvPr>
        </p:nvSpPr>
        <p:spPr>
          <a:xfrm>
            <a:off x="685800" y="1524000"/>
            <a:ext cx="4648200" cy="4648200"/>
          </a:xfrm>
        </p:spPr>
        <p:txBody>
          <a:bodyPr/>
          <a:lstStyle/>
          <a:p>
            <a:pPr>
              <a:lnSpc>
                <a:spcPct val="80000"/>
              </a:lnSpc>
            </a:pPr>
            <a:r>
              <a:rPr lang="en-US" dirty="0"/>
              <a:t>Trademark</a:t>
            </a:r>
          </a:p>
          <a:p>
            <a:pPr lvl="1">
              <a:lnSpc>
                <a:spcPct val="80000"/>
              </a:lnSpc>
            </a:pPr>
            <a:r>
              <a:rPr lang="en-US" dirty="0"/>
              <a:t>Symbol that identifies a product or company</a:t>
            </a:r>
          </a:p>
          <a:p>
            <a:pPr lvl="1">
              <a:lnSpc>
                <a:spcPct val="80000"/>
              </a:lnSpc>
            </a:pPr>
            <a:r>
              <a:rPr lang="en-US" dirty="0"/>
              <a:t>Must be registered and approved to be internationally recognized</a:t>
            </a:r>
          </a:p>
          <a:p>
            <a:pPr lvl="1">
              <a:lnSpc>
                <a:spcPct val="80000"/>
              </a:lnSpc>
            </a:pPr>
            <a:r>
              <a:rPr lang="en-US" dirty="0"/>
              <a:t>Must be “active” in the last 5 years</a:t>
            </a:r>
          </a:p>
          <a:p>
            <a:pPr>
              <a:lnSpc>
                <a:spcPct val="80000"/>
              </a:lnSpc>
            </a:pPr>
            <a:r>
              <a:rPr lang="en-US" dirty="0"/>
              <a:t>Others</a:t>
            </a:r>
          </a:p>
          <a:p>
            <a:pPr lvl="1">
              <a:lnSpc>
                <a:spcPct val="80000"/>
              </a:lnSpc>
            </a:pPr>
            <a:r>
              <a:rPr lang="en-US" dirty="0"/>
              <a:t>Trade secrets</a:t>
            </a:r>
          </a:p>
          <a:p>
            <a:pPr lvl="1">
              <a:lnSpc>
                <a:spcPct val="80000"/>
              </a:lnSpc>
            </a:pPr>
            <a:r>
              <a:rPr lang="en-US" dirty="0"/>
              <a:t>Industrial design rights</a:t>
            </a:r>
          </a:p>
          <a:p>
            <a:endParaRPr lang="en-US"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8862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86200"/>
            <a:ext cx="23622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2" name="TextBox 1"/>
          <p:cNvSpPr txBox="1"/>
          <p:nvPr/>
        </p:nvSpPr>
        <p:spPr>
          <a:xfrm>
            <a:off x="609600" y="5485110"/>
            <a:ext cx="4982454" cy="461665"/>
          </a:xfrm>
          <a:prstGeom prst="rect">
            <a:avLst/>
          </a:prstGeom>
          <a:noFill/>
        </p:spPr>
        <p:txBody>
          <a:bodyPr wrap="none" rtlCol="0">
            <a:spAutoFit/>
          </a:bodyPr>
          <a:lstStyle/>
          <a:p>
            <a:r>
              <a:rPr lang="en-US" dirty="0" err="1">
                <a:solidFill>
                  <a:srgbClr val="FF0000"/>
                </a:solidFill>
              </a:rPr>
              <a:t>Fullscreen</a:t>
            </a:r>
            <a:r>
              <a:rPr lang="en-US" dirty="0">
                <a:solidFill>
                  <a:srgbClr val="FF0000"/>
                </a:solidFill>
              </a:rPr>
              <a:t> Mario, where does it fall???</a:t>
            </a:r>
          </a:p>
        </p:txBody>
      </p:sp>
    </p:spTree>
    <p:extLst>
      <p:ext uri="{BB962C8B-B14F-4D97-AF65-F5344CB8AC3E}">
        <p14:creationId xmlns:p14="http://schemas.microsoft.com/office/powerpoint/2010/main" val="1545339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2825</TotalTime>
  <Words>2821</Words>
  <Application>Microsoft Office PowerPoint</Application>
  <PresentationFormat>On-screen Show (4:3)</PresentationFormat>
  <Paragraphs>355</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Cambria</vt:lpstr>
      <vt:lpstr>Times</vt:lpstr>
      <vt:lpstr>Times New Roman</vt:lpstr>
      <vt:lpstr>Wingdings</vt:lpstr>
      <vt:lpstr>Adjacency</vt:lpstr>
      <vt:lpstr>PowerPoint Presentation</vt:lpstr>
      <vt:lpstr>Case Studies:</vt:lpstr>
      <vt:lpstr>Legal Environment</vt:lpstr>
      <vt:lpstr>Legal Topics in Software</vt:lpstr>
      <vt:lpstr>Statues and Precedents</vt:lpstr>
      <vt:lpstr>Intellectual Property (IP)</vt:lpstr>
      <vt:lpstr>Intellectual Property</vt:lpstr>
      <vt:lpstr>IP types</vt:lpstr>
      <vt:lpstr>Other IP</vt:lpstr>
      <vt:lpstr>Intellectual Property Law: Copyright</vt:lpstr>
      <vt:lpstr>Copyright</vt:lpstr>
      <vt:lpstr>Ownership of Copyright (USA)</vt:lpstr>
      <vt:lpstr>Ownership of Software</vt:lpstr>
      <vt:lpstr>Copyright: Derivative Software</vt:lpstr>
      <vt:lpstr>Copyrights - Fair Use</vt:lpstr>
      <vt:lpstr>A Fair(y) Use Tale</vt:lpstr>
      <vt:lpstr>Fair Use Cases- Fair or not?</vt:lpstr>
      <vt:lpstr>Intellectual Property: Patents</vt:lpstr>
      <vt:lpstr>Patents</vt:lpstr>
      <vt:lpstr>PowerPoint Presentation</vt:lpstr>
      <vt:lpstr>EFF Stupid Patents</vt:lpstr>
      <vt:lpstr>Software IP</vt:lpstr>
      <vt:lpstr>Licensing your software</vt:lpstr>
      <vt:lpstr>Example licenses</vt:lpstr>
      <vt:lpstr>Example licenses</vt:lpstr>
      <vt:lpstr>GNU Public License</vt:lpstr>
      <vt:lpstr>Open Source Software – Main Features</vt:lpstr>
      <vt:lpstr>Open Source Software License - Licensees</vt:lpstr>
      <vt:lpstr>PowerPoint Presentation</vt:lpstr>
      <vt:lpstr>Open Source Software Licenses - Source Code</vt:lpstr>
      <vt:lpstr>Open Source Software License – Warranties and Support </vt:lpstr>
      <vt:lpstr>The GNU “General Public License” (GPL)</vt:lpstr>
      <vt:lpstr>The Apache Software License </vt:lpstr>
      <vt:lpstr>Summary: Existing open source licenses</vt:lpstr>
      <vt:lpstr>Online resources</vt:lpstr>
      <vt:lpstr>Advantages: Proprietary Software</vt:lpstr>
      <vt:lpstr>Disadvantages: Proprietary Software</vt:lpstr>
      <vt:lpstr>Advantages: Open Source License</vt:lpstr>
      <vt:lpstr>Disadvantages: Open Source Licensing</vt:lpstr>
      <vt:lpstr>New Slides Follow</vt:lpstr>
      <vt:lpstr>Additional Open Source license</vt:lpstr>
      <vt:lpstr>Software Patents – recent cases</vt:lpstr>
      <vt:lpstr>The IBM Public License</vt:lpstr>
      <vt:lpstr>Freeware</vt:lpstr>
    </vt:vector>
  </TitlesOfParts>
  <Company>Cornell University Computer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wya</dc:creator>
  <cp:lastModifiedBy>Yoder, Dr. Josiah</cp:lastModifiedBy>
  <cp:revision>209</cp:revision>
  <dcterms:created xsi:type="dcterms:W3CDTF">2000-01-23T15:10:38Z</dcterms:created>
  <dcterms:modified xsi:type="dcterms:W3CDTF">2019-05-09T15:05:01Z</dcterms:modified>
</cp:coreProperties>
</file>