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363" r:id="rId3"/>
    <p:sldId id="354" r:id="rId4"/>
    <p:sldId id="379" r:id="rId5"/>
    <p:sldId id="366" r:id="rId6"/>
    <p:sldId id="378" r:id="rId7"/>
    <p:sldId id="333" r:id="rId8"/>
    <p:sldId id="368" r:id="rId9"/>
    <p:sldId id="369" r:id="rId10"/>
    <p:sldId id="370" r:id="rId11"/>
    <p:sldId id="371" r:id="rId12"/>
    <p:sldId id="372" r:id="rId13"/>
    <p:sldId id="373" r:id="rId14"/>
    <p:sldId id="332" r:id="rId15"/>
    <p:sldId id="356" r:id="rId16"/>
    <p:sldId id="357" r:id="rId17"/>
    <p:sldId id="358" r:id="rId18"/>
    <p:sldId id="374" r:id="rId19"/>
    <p:sldId id="375" r:id="rId20"/>
    <p:sldId id="376" r:id="rId21"/>
    <p:sldId id="377" r:id="rId2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89" autoAdjust="0"/>
  </p:normalViewPr>
  <p:slideViewPr>
    <p:cSldViewPr>
      <p:cViewPr>
        <p:scale>
          <a:sx n="80" d="100"/>
          <a:sy n="80" d="100"/>
        </p:scale>
        <p:origin x="-725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December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7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The Strategy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2057400"/>
            <a:ext cx="56388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Class 1-2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5149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Action!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Leave behavior that is </a:t>
            </a:r>
            <a:r>
              <a:rPr lang="en-US" sz="2000" dirty="0" smtClean="0">
                <a:solidFill>
                  <a:srgbClr val="00B050"/>
                </a:solidFill>
              </a:rPr>
              <a:t>truly shared </a:t>
            </a:r>
            <a:r>
              <a:rPr lang="en-US" sz="2000" dirty="0" smtClean="0"/>
              <a:t>in abstract classes.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Isolate behavior(s) that vary and declare </a:t>
            </a:r>
            <a:r>
              <a:rPr lang="en-US" sz="2000" u="sng" dirty="0" smtClean="0"/>
              <a:t>interfaces</a:t>
            </a:r>
            <a:r>
              <a:rPr lang="en-US" sz="2000" dirty="0" smtClean="0"/>
              <a:t> that define those behaviors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Implement the </a:t>
            </a:r>
            <a:r>
              <a:rPr lang="en-US" sz="2000" u="sng" dirty="0" smtClean="0"/>
              <a:t>behaviors</a:t>
            </a:r>
            <a:r>
              <a:rPr lang="en-US" sz="2000" dirty="0" smtClean="0"/>
              <a:t> in separate </a:t>
            </a:r>
            <a:r>
              <a:rPr lang="en-US" sz="2000" u="sng" dirty="0" smtClean="0"/>
              <a:t>concrete classes </a:t>
            </a:r>
            <a:r>
              <a:rPr lang="en-US" sz="2000" dirty="0" smtClean="0"/>
              <a:t>whose references can be passed to the Duck </a:t>
            </a:r>
            <a:r>
              <a:rPr lang="en-US" sz="2000" dirty="0" err="1" smtClean="0"/>
              <a:t>ctor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Ducks with specific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create some behaviors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CircularSwimming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StandardQuacking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RandomFloating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daffy has circular swimming, std quacking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Waterfowl daffy = new Duck(“daffy”,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has random floating, std quacking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Waterfowl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Duck(“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daffy.swim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donald.quack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Duck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void Duck(String name,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super(name,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Inside a Waterfowl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abstract class Waterfowl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 constructor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void Waterfowl(String name,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centralize implementation of behaviors in top-level classes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if possible; avoid duplication of behavior in subclasses.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Note we can make this method final to prevent subclasses from overriding it!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void swim()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swimBehavior.swim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// invoke the specific behavior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Strategy is a </a:t>
            </a:r>
            <a:r>
              <a:rPr lang="en-US" u="sng" dirty="0" smtClean="0">
                <a:solidFill>
                  <a:srgbClr val="0070C0"/>
                </a:solidFill>
              </a:rPr>
              <a:t>Behavioral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Strategy pattern allows for selection of specific behavioral algorithms at </a:t>
            </a:r>
            <a:r>
              <a:rPr lang="en-US" u="sng" dirty="0" smtClean="0"/>
              <a:t>runtime, </a:t>
            </a:r>
            <a:r>
              <a:rPr lang="en-US" dirty="0" smtClean="0"/>
              <a:t>since the selected strategy is just an attribute of the class using the Strategy.</a:t>
            </a:r>
          </a:p>
          <a:p>
            <a:pPr lvl="1"/>
            <a:r>
              <a:rPr lang="en-US" sz="2400" dirty="0" smtClean="0"/>
              <a:t>We can select particular behavioral strategies when we constructed the Ducks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But since the swim() or quack() behaviors of Duck are just attributes (references) to concrete Strategy classes, </a:t>
            </a:r>
            <a:r>
              <a:rPr lang="en-US" sz="2400" i="1" dirty="0" smtClean="0">
                <a:solidFill>
                  <a:srgbClr val="00B050"/>
                </a:solidFill>
              </a:rPr>
              <a:t>we could easily change the behaviors at any time with a simple </a:t>
            </a:r>
            <a:r>
              <a:rPr lang="en-US" sz="2400" i="1" dirty="0" err="1" smtClean="0">
                <a:solidFill>
                  <a:srgbClr val="00B050"/>
                </a:solidFill>
              </a:rPr>
              <a:t>setSwimBehavior</a:t>
            </a:r>
            <a:r>
              <a:rPr lang="en-US" sz="2400" i="1" dirty="0" smtClean="0">
                <a:solidFill>
                  <a:srgbClr val="00B050"/>
                </a:solidFill>
              </a:rPr>
              <a:t>() </a:t>
            </a:r>
            <a:r>
              <a:rPr lang="en-US" sz="2400" i="1" dirty="0" err="1" smtClean="0">
                <a:solidFill>
                  <a:srgbClr val="00B050"/>
                </a:solidFill>
              </a:rPr>
              <a:t>mutator</a:t>
            </a:r>
            <a:r>
              <a:rPr lang="en-US" sz="2400" i="1" dirty="0" smtClean="0">
                <a:solidFill>
                  <a:srgbClr val="00B050"/>
                </a:solidFill>
              </a:rPr>
              <a:t> method!</a:t>
            </a:r>
          </a:p>
          <a:p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Strategy pattern favors Encapsulation over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is, rather than changing the behavior implemented within a derived class by </a:t>
            </a:r>
            <a:r>
              <a:rPr lang="en-US" i="1" dirty="0" smtClean="0"/>
              <a:t>extending</a:t>
            </a:r>
            <a:r>
              <a:rPr lang="en-US" dirty="0" smtClean="0"/>
              <a:t> from a parent/base class, we </a:t>
            </a:r>
            <a:r>
              <a:rPr lang="en-US" i="1" dirty="0" smtClean="0"/>
              <a:t>encapsulate</a:t>
            </a:r>
            <a:r>
              <a:rPr lang="en-US" dirty="0" smtClean="0"/>
              <a:t> behaviors into a class as instance attributes, which can be varied.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Strategy pattern lets us </a:t>
            </a:r>
            <a:r>
              <a:rPr lang="en-US" i="1" dirty="0" smtClean="0">
                <a:solidFill>
                  <a:srgbClr val="0070C0"/>
                </a:solidFill>
              </a:rPr>
              <a:t>vary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change</a:t>
            </a:r>
            <a:r>
              <a:rPr lang="en-US" dirty="0" smtClean="0">
                <a:solidFill>
                  <a:srgbClr val="0070C0"/>
                </a:solidFill>
              </a:rPr>
              <a:t> behavioral algorithms independently of the clients that use the behaviors.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 good Design Pattern has also solved a larger conceptual issue: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2390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To make a program easy to maintain, we always want to strive for</a:t>
            </a:r>
            <a:br>
              <a:rPr lang="en-US" smtClean="0"/>
            </a:br>
            <a:endParaRPr lang="en-US" smtClean="0"/>
          </a:p>
          <a:p>
            <a:pPr marL="857250" lvl="1" indent="-514350">
              <a:buFont typeface="Arial" charset="0"/>
              <a:buAutoNum type="arabicPeriod"/>
            </a:pPr>
            <a:r>
              <a:rPr lang="en-US" b="1" smtClean="0"/>
              <a:t>High cohesion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857250" lvl="1" indent="-514350">
              <a:buFont typeface="Arial" charset="0"/>
              <a:buAutoNum type="arabicPeriod"/>
            </a:pPr>
            <a:r>
              <a:rPr lang="en-US" b="1" smtClean="0"/>
              <a:t>Low coupling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BE9E9-6612-4D0E-A896-99809F11FA0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pic>
        <p:nvPicPr>
          <p:cNvPr id="18438" name="Picture 2" descr="C:\Documents and Settings\hornick\Local Settings\Temporary Internet Files\Content.IE5\PFYR14UO\MCj02909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1019175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" descr="C:\Documents and Settings\hornick\Local Settings\Temporary Internet Files\Content.IE5\8GV4S627\MCj03311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030788"/>
            <a:ext cx="1816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 descr="C:\Documents and Settings\hornick\Local Settings\Temporary Internet Files\Content.IE5\8GV4S627\MCj03311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848828">
            <a:off x="4038600" y="5030788"/>
            <a:ext cx="1816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Coupling: How closely two or more classes are related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Does changing code in one class require changes in another class??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“yes”, then it has high coupling (bad)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Changing swim or quack behaviors does not require changes to the Duck class (low coupling)</a:t>
            </a:r>
          </a:p>
          <a:p>
            <a:pPr lvl="2"/>
            <a:endParaRPr lang="en-US" dirty="0">
              <a:solidFill>
                <a:srgbClr val="00B050"/>
              </a:solidFill>
            </a:endParaRPr>
          </a:p>
          <a:p>
            <a:pPr marL="693737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Cohesion (?)</a:t>
            </a:r>
          </a:p>
          <a:p>
            <a:pPr marL="693737" lvl="2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-- Grouping similar functionality in a single place in the code</a:t>
            </a:r>
          </a:p>
          <a:p>
            <a:pPr marL="693737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-- Few behavior in a class</a:t>
            </a:r>
          </a:p>
          <a:p>
            <a:pPr marL="693737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-- Each class should have one focus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2F94B-CE4A-4E41-8CBA-9FA405F69EC1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43800" cy="1295400"/>
          </a:xfrm>
        </p:spPr>
        <p:txBody>
          <a:bodyPr/>
          <a:lstStyle/>
          <a:p>
            <a:r>
              <a:rPr lang="en-US" dirty="0" smtClean="0"/>
              <a:t>Other design principles benefitting from the Strategy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692525"/>
          </a:xfrm>
        </p:spPr>
        <p:txBody>
          <a:bodyPr/>
          <a:lstStyle/>
          <a:p>
            <a:r>
              <a:rPr lang="en-US" dirty="0" smtClean="0"/>
              <a:t>Decreases </a:t>
            </a:r>
            <a:r>
              <a:rPr lang="en-US" u="sng" dirty="0" smtClean="0"/>
              <a:t>coupling</a:t>
            </a:r>
            <a:r>
              <a:rPr lang="en-US" dirty="0" smtClean="0"/>
              <a:t>, increases </a:t>
            </a:r>
            <a:r>
              <a:rPr lang="en-US" u="sng" dirty="0" smtClean="0"/>
              <a:t>cohesion</a:t>
            </a:r>
          </a:p>
          <a:p>
            <a:pPr lvl="1"/>
            <a:r>
              <a:rPr lang="en-US" i="1" dirty="0" smtClean="0"/>
              <a:t>The behavior of the Duck is not coupled to the Duck – behaviors are implemented separately.</a:t>
            </a:r>
          </a:p>
          <a:p>
            <a:pPr lvl="1"/>
            <a:r>
              <a:rPr lang="en-US" i="1" dirty="0" smtClean="0"/>
              <a:t>Like all Design Patterns, the Strategy pattern allows us to </a:t>
            </a:r>
            <a:r>
              <a:rPr lang="en-US" i="1" u="sng" dirty="0" smtClean="0"/>
              <a:t>vary a part of the system </a:t>
            </a:r>
            <a:r>
              <a:rPr lang="en-US" i="1" dirty="0" smtClean="0"/>
              <a:t>(swim and quack behavior) independently of other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Code to the highest level of abstraction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= new </a:t>
            </a: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// bad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List&lt;Thing&gt; = new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&lt;Thing&gt; // good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Collection&lt;Thing&gt; = new </a:t>
            </a:r>
            <a:r>
              <a:rPr lang="en-US" dirty="0" err="1" smtClean="0">
                <a:solidFill>
                  <a:srgbClr val="00B050"/>
                </a:solidFill>
              </a:rPr>
              <a:t>ArrayList</a:t>
            </a:r>
            <a:r>
              <a:rPr lang="en-US" dirty="0" smtClean="0">
                <a:solidFill>
                  <a:srgbClr val="00B050"/>
                </a:solidFill>
              </a:rPr>
              <a:t>&lt;Thing&gt; //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143000"/>
            <a:ext cx="3505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What problems are we trying to avoid?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What do we want to achieve?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1"/>
            <a:ext cx="476046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9325"/>
          </a:xfrm>
        </p:spPr>
        <p:txBody>
          <a:bodyPr/>
          <a:lstStyle/>
          <a:p>
            <a:r>
              <a:rPr lang="en-US" dirty="0" smtClean="0"/>
              <a:t>Code to most restrictive level of access modification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public</a:t>
            </a:r>
            <a:r>
              <a:rPr lang="en-US" dirty="0" smtClean="0">
                <a:solidFill>
                  <a:srgbClr val="FF0000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Use /*package*/ if cooperating classes in the same package need access to attributes or special methods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i="1" dirty="0" smtClean="0">
                <a:solidFill>
                  <a:srgbClr val="002060"/>
                </a:solidFill>
              </a:rPr>
              <a:t>protected</a:t>
            </a:r>
            <a:r>
              <a:rPr lang="en-US" dirty="0" smtClean="0">
                <a:solidFill>
                  <a:srgbClr val="002060"/>
                </a:solidFill>
              </a:rPr>
              <a:t> to allow </a:t>
            </a:r>
            <a:r>
              <a:rPr lang="en-US" u="sng" dirty="0" smtClean="0">
                <a:solidFill>
                  <a:srgbClr val="002060"/>
                </a:solidFill>
              </a:rPr>
              <a:t>derived</a:t>
            </a:r>
            <a:r>
              <a:rPr lang="en-US" dirty="0" smtClean="0">
                <a:solidFill>
                  <a:srgbClr val="002060"/>
                </a:solidFill>
              </a:rPr>
              <a:t> classes in </a:t>
            </a:r>
            <a:r>
              <a:rPr lang="en-US" u="sng" dirty="0" smtClean="0">
                <a:solidFill>
                  <a:srgbClr val="002060"/>
                </a:solidFill>
              </a:rPr>
              <a:t>any</a:t>
            </a:r>
            <a:r>
              <a:rPr lang="en-US" dirty="0" smtClean="0">
                <a:solidFill>
                  <a:srgbClr val="002060"/>
                </a:solidFill>
              </a:rPr>
              <a:t> package access to members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Use </a:t>
            </a:r>
            <a:r>
              <a:rPr lang="en-US" i="1" dirty="0" smtClean="0">
                <a:solidFill>
                  <a:srgbClr val="00B050"/>
                </a:solidFill>
              </a:rPr>
              <a:t>private</a:t>
            </a:r>
            <a:r>
              <a:rPr lang="en-US" dirty="0" smtClean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Yes: the implementation of the Strategy Pattern is somewhat more complicated than using inheritance </a:t>
            </a:r>
          </a:p>
          <a:p>
            <a:pPr lvl="1"/>
            <a:r>
              <a:rPr lang="en-US" dirty="0" smtClean="0"/>
              <a:t>All design patterns usually exhibit this type of tradeoff.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563562"/>
          </a:xfrm>
        </p:spPr>
        <p:txBody>
          <a:bodyPr/>
          <a:lstStyle/>
          <a:p>
            <a:r>
              <a:rPr lang="en-US" sz="2400" dirty="0" smtClean="0"/>
              <a:t>A different approach: Isolate behaviors that vary, and encapsulate them as </a:t>
            </a:r>
            <a:r>
              <a:rPr lang="en-US" sz="2400" u="sng" dirty="0" smtClean="0"/>
              <a:t>attributes</a:t>
            </a:r>
            <a:r>
              <a:rPr lang="en-US" sz="2400" dirty="0" smtClean="0"/>
              <a:t> to eliminate implementation inheritance and class explosions: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v5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5149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program that sorts Class objects</a:t>
            </a:r>
          </a:p>
          <a:p>
            <a:pPr lvl="1"/>
            <a:r>
              <a:rPr lang="en-US" dirty="0" smtClean="0"/>
              <a:t>Perhaps alphabetically, perhaps by “closeness of fit”</a:t>
            </a:r>
          </a:p>
          <a:p>
            <a:pPr lvl="1"/>
            <a:r>
              <a:rPr lang="en-US" dirty="0" smtClean="0"/>
              <a:t>Perhaps using Bubble Sort, or a (much better) algorithm like Merge Sort.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09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Collections.sort()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719263"/>
            <a:ext cx="3657600" cy="441166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Collections.sort() implements an argument which is a </a:t>
            </a:r>
            <a:r>
              <a:rPr lang="en-US" sz="1600" i="1" u="sng" dirty="0" smtClean="0"/>
              <a:t>reference to a concrete class</a:t>
            </a:r>
            <a:r>
              <a:rPr lang="en-US" sz="1600" dirty="0" smtClean="0"/>
              <a:t> that implements the Comparator </a:t>
            </a:r>
            <a:r>
              <a:rPr lang="en-US" sz="1600" u="sng" dirty="0" smtClean="0"/>
              <a:t>interface</a:t>
            </a:r>
            <a:r>
              <a:rPr lang="en-US" sz="1600" dirty="0" smtClean="0"/>
              <a:t>, and thus the behavior of the compare() method.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Depending on the strategy of the compare() method in the  concrete class, different sorting will be used by Collections.sort().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9A0075"/>
                </a:solidFill>
              </a:rPr>
              <a:t>	The comparison strategy is </a:t>
            </a:r>
            <a:r>
              <a:rPr lang="en-US" sz="1600" u="sng" dirty="0" smtClean="0">
                <a:solidFill>
                  <a:srgbClr val="9A0075"/>
                </a:solidFill>
              </a:rPr>
              <a:t>decoupled</a:t>
            </a:r>
            <a:r>
              <a:rPr lang="en-US" sz="1600" dirty="0" smtClean="0">
                <a:solidFill>
                  <a:srgbClr val="9A0075"/>
                </a:solidFill>
              </a:rPr>
              <a:t> from the Collections.sort() method itself.</a:t>
            </a:r>
            <a:endParaRPr lang="en-US" sz="16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53389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sorting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strategies for sorting</a:t>
            </a:r>
          </a:p>
          <a:p>
            <a:pPr lvl="1"/>
            <a:r>
              <a:rPr lang="en-US" dirty="0" err="1" smtClean="0"/>
              <a:t>MergeSort</a:t>
            </a:r>
            <a:r>
              <a:rPr lang="en-US" dirty="0" smtClean="0"/>
              <a:t>     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QuickSort</a:t>
            </a:r>
            <a:r>
              <a:rPr lang="en-US" dirty="0" smtClean="0"/>
              <a:t>      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ShellSort</a:t>
            </a:r>
            <a:r>
              <a:rPr lang="en-US" dirty="0" smtClean="0"/>
              <a:t>        In-place, </a:t>
            </a:r>
            <a:r>
              <a:rPr lang="el-GR" dirty="0" smtClean="0"/>
              <a:t>Ω(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dirty="0" err="1"/>
              <a:t>log</a:t>
            </a:r>
            <a:r>
              <a:rPr lang="en-US" i="1" dirty="0" err="1"/>
              <a:t>N</a:t>
            </a:r>
            <a:r>
              <a:rPr lang="en-US" dirty="0"/>
              <a:t>/log </a:t>
            </a:r>
            <a:r>
              <a:rPr lang="en-US" dirty="0" err="1"/>
              <a:t>log</a:t>
            </a:r>
            <a:r>
              <a:rPr lang="en-US" i="1" dirty="0" err="1"/>
              <a:t>N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InsertionSort</a:t>
            </a:r>
            <a:r>
              <a:rPr lang="en-US" dirty="0" smtClean="0"/>
              <a:t>   O(N</a:t>
            </a:r>
            <a:r>
              <a:rPr lang="en-US" baseline="30000" dirty="0">
                <a:sym typeface="Wingdings" panose="05000000000000000000" pitchFamily="2" charset="2"/>
              </a:rPr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BubbleSort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  O(N</a:t>
            </a:r>
            <a:r>
              <a:rPr lang="en-US" baseline="30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/>
              <a:t>Cool sorting algorithms of the future (or past) …</a:t>
            </a:r>
          </a:p>
          <a:p>
            <a:r>
              <a:rPr lang="en-US" dirty="0" smtClean="0"/>
              <a:t>Would be nice to “plug in” new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248400"/>
            <a:ext cx="62484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/>
              <a:t>Idea: http://fuchangmiao.blogspot.com/2007/10/strategy-vs-observer.html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12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5410200" cy="306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Strategy Design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its general form: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181600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A0075"/>
                </a:solidFill>
              </a:rPr>
              <a:t>ConcreteStrategy</a:t>
            </a:r>
            <a:r>
              <a:rPr lang="en-US" dirty="0" smtClean="0">
                <a:solidFill>
                  <a:srgbClr val="9A0075"/>
                </a:solidFill>
              </a:rPr>
              <a:t> classes implement specific behaviors</a:t>
            </a:r>
            <a:endParaRPr lang="en-US" dirty="0">
              <a:solidFill>
                <a:srgbClr val="9A007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583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Context</a:t>
            </a:r>
            <a:r>
              <a:rPr lang="en-US" dirty="0" smtClean="0">
                <a:solidFill>
                  <a:srgbClr val="0070C0"/>
                </a:solidFill>
              </a:rPr>
              <a:t> is the class that encapsulates and uses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 specific behavior, or Strategy.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438400"/>
            <a:ext cx="2813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</a:t>
            </a:r>
            <a:r>
              <a:rPr lang="en-US" b="1" dirty="0" smtClean="0">
                <a:solidFill>
                  <a:srgbClr val="00B050"/>
                </a:solidFill>
              </a:rPr>
              <a:t>Strategy</a:t>
            </a:r>
            <a:r>
              <a:rPr lang="en-US" dirty="0" smtClean="0">
                <a:solidFill>
                  <a:srgbClr val="00B050"/>
                </a:solidFill>
              </a:rPr>
              <a:t> is an interface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that defines a behavior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943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Evidence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The Strategy Pattern is a </a:t>
            </a:r>
            <a:r>
              <a:rPr lang="en-US" sz="2400" b="1" u="sng" dirty="0" smtClean="0"/>
              <a:t>behavioral pattern </a:t>
            </a:r>
            <a:r>
              <a:rPr lang="en-US" sz="2400" dirty="0" smtClean="0"/>
              <a:t>usually considered and applied at design-time.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Premise: Your application requires similar objects whose behavior varies.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943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Evidence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As a designer, you watch for inheritance patterns that result in excessive </a:t>
            </a:r>
            <a:r>
              <a:rPr lang="en-US" sz="2400" dirty="0" smtClean="0">
                <a:solidFill>
                  <a:srgbClr val="0070C0"/>
                </a:solidFill>
              </a:rPr>
              <a:t>behavior overrides </a:t>
            </a:r>
            <a:r>
              <a:rPr lang="en-US" sz="2400" dirty="0" smtClean="0"/>
              <a:t>and/or </a:t>
            </a:r>
            <a:r>
              <a:rPr lang="en-US" sz="2400" dirty="0" smtClean="0">
                <a:solidFill>
                  <a:srgbClr val="9A0075"/>
                </a:solidFill>
              </a:rPr>
              <a:t>code duplication </a:t>
            </a:r>
            <a:r>
              <a:rPr lang="en-US" sz="2400" dirty="0" smtClean="0"/>
              <a:t>among classes.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2590800" y="5562600"/>
            <a:ext cx="1752600" cy="304800"/>
          </a:xfrm>
          <a:prstGeom prst="rect">
            <a:avLst/>
          </a:prstGeom>
          <a:solidFill>
            <a:srgbClr val="9A0075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24000" y="2971800"/>
            <a:ext cx="2209800" cy="3048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419600"/>
            <a:ext cx="1752600" cy="152400"/>
          </a:xfrm>
          <a:prstGeom prst="rect">
            <a:avLst/>
          </a:prstGeom>
          <a:solidFill>
            <a:srgbClr val="9A0075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267200"/>
            <a:ext cx="1524000" cy="15240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267200"/>
            <a:ext cx="1524000" cy="15240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19400"/>
            <a:ext cx="2057400" cy="152400"/>
          </a:xfrm>
          <a:prstGeom prst="rect">
            <a:avLst/>
          </a:prstGeom>
          <a:solidFill>
            <a:srgbClr val="00B05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28160</TotalTime>
  <Words>712</Words>
  <Application>Microsoft Office PowerPoint</Application>
  <PresentationFormat>On-screen Show (4:3)</PresentationFormat>
  <Paragraphs>173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2_Network</vt:lpstr>
      <vt:lpstr>The Strategy Pattern</vt:lpstr>
      <vt:lpstr>Review</vt:lpstr>
      <vt:lpstr>A different approach: Isolate behaviors that vary, and encapsulate them as attributes to eliminate implementation inheritance and class explosions:</vt:lpstr>
      <vt:lpstr>Sorting Example</vt:lpstr>
      <vt:lpstr>Consider Collections.sort()</vt:lpstr>
      <vt:lpstr>Another sorting example</vt:lpstr>
      <vt:lpstr>The Strategy Design Pattern in its general form:</vt:lpstr>
      <vt:lpstr>Applying the Strategy Pattern: Evidence 1</vt:lpstr>
      <vt:lpstr>Applying the Strategy Pattern: Evidence 2</vt:lpstr>
      <vt:lpstr>Applying the Strategy Pattern: Action!</vt:lpstr>
      <vt:lpstr>Creating Ducks with specific behaviors</vt:lpstr>
      <vt:lpstr>Inside a Duck class</vt:lpstr>
      <vt:lpstr>Inside a Waterfowl class</vt:lpstr>
      <vt:lpstr>Strategy is a Behavioral Design Pattern</vt:lpstr>
      <vt:lpstr>The Strategy pattern favors Encapsulation over Extension</vt:lpstr>
      <vt:lpstr>A good Design Pattern has also solved a larger conceptual issue:</vt:lpstr>
      <vt:lpstr>Coupling: How closely two or more classes are related</vt:lpstr>
      <vt:lpstr>Other design principles benefitting from the Strategy Pattern</vt:lpstr>
      <vt:lpstr>Other good design principles we visited</vt:lpstr>
      <vt:lpstr>Other good design principles we visited</vt:lpstr>
      <vt:lpstr>Are there disadvantages?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927</cp:revision>
  <cp:lastPrinted>2013-12-05T13:57:01Z</cp:lastPrinted>
  <dcterms:created xsi:type="dcterms:W3CDTF">1999-09-06T21:32:20Z</dcterms:created>
  <dcterms:modified xsi:type="dcterms:W3CDTF">2014-12-03T15:26:22Z</dcterms:modified>
</cp:coreProperties>
</file>