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3"/>
  </p:notesMasterIdLst>
  <p:handoutMasterIdLst>
    <p:handoutMasterId r:id="rId14"/>
  </p:handoutMasterIdLst>
  <p:sldIdLst>
    <p:sldId id="320" r:id="rId2"/>
    <p:sldId id="330" r:id="rId3"/>
    <p:sldId id="331" r:id="rId4"/>
    <p:sldId id="332" r:id="rId5"/>
    <p:sldId id="334" r:id="rId6"/>
    <p:sldId id="333" r:id="rId7"/>
    <p:sldId id="335" r:id="rId8"/>
    <p:sldId id="336" r:id="rId9"/>
    <p:sldId id="337" r:id="rId10"/>
    <p:sldId id="338" r:id="rId11"/>
    <p:sldId id="339" r:id="rId12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989" autoAdjust="0"/>
    <p:restoredTop sz="94689" autoAdjust="0"/>
  </p:normalViewPr>
  <p:slideViewPr>
    <p:cSldViewPr>
      <p:cViewPr>
        <p:scale>
          <a:sx n="80" d="100"/>
          <a:sy n="80" d="100"/>
        </p:scale>
        <p:origin x="504" y="2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10 December 2013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12/10/2013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javaOO/accesscontrol.html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2, Day 2:</a:t>
            </a:r>
            <a:br>
              <a:rPr lang="en-US" dirty="0" smtClean="0"/>
            </a:br>
            <a:r>
              <a:rPr lang="en-US" dirty="0" smtClean="0"/>
              <a:t>The Factory Method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good design principles</a:t>
            </a:r>
          </a:p>
          <a:p>
            <a:r>
              <a:rPr lang="en-US" dirty="0" smtClean="0"/>
              <a:t>Cohesion vs. Coupling</a:t>
            </a:r>
          </a:p>
          <a:p>
            <a:r>
              <a:rPr lang="en-US" dirty="0" smtClean="0"/>
              <a:t>Implementing the Strategy Pattern</a:t>
            </a:r>
          </a:p>
          <a:p>
            <a:r>
              <a:rPr lang="en-US" dirty="0" smtClean="0"/>
              <a:t>Changing strategies (behaviors) at runtime</a:t>
            </a:r>
          </a:p>
          <a:p>
            <a:pPr marL="0" indent="0">
              <a:buNone/>
            </a:pPr>
            <a:r>
              <a:rPr lang="en-US" dirty="0" smtClean="0"/>
              <a:t>Tomorrow:</a:t>
            </a:r>
            <a:endParaRPr lang="en-US" dirty="0"/>
          </a:p>
          <a:p>
            <a:r>
              <a:rPr lang="en-US" dirty="0" smtClean="0"/>
              <a:t>Quiz</a:t>
            </a:r>
          </a:p>
          <a:p>
            <a:r>
              <a:rPr lang="en-US" dirty="0" smtClean="0"/>
              <a:t>Lab 2: Strategy &amp; Factory Patterns!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Factory Method </a:t>
            </a:r>
            <a:r>
              <a:rPr lang="en-US" dirty="0" smtClean="0"/>
              <a:t>Pattern</a:t>
            </a:r>
            <a:br>
              <a:rPr lang="en-US" dirty="0" smtClean="0"/>
            </a:br>
            <a:r>
              <a:rPr lang="en-US" dirty="0" smtClean="0"/>
              <a:t>General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781175"/>
            <a:ext cx="634073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436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Factory Method </a:t>
            </a:r>
            <a:r>
              <a:rPr lang="en-US" dirty="0"/>
              <a:t>Pattern</a:t>
            </a:r>
            <a:br>
              <a:rPr lang="en-US" dirty="0"/>
            </a:br>
            <a:r>
              <a:rPr lang="en-US" dirty="0" smtClean="0"/>
              <a:t>How we will use it today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76399"/>
            <a:ext cx="2590800" cy="4488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3124200" cy="2140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2676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good design principles we 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686800" cy="4411662"/>
          </a:xfrm>
        </p:spPr>
        <p:txBody>
          <a:bodyPr/>
          <a:lstStyle/>
          <a:p>
            <a:r>
              <a:rPr lang="en-US" dirty="0" smtClean="0"/>
              <a:t>Code to the highest level of abstraction that is possible in a given context:</a:t>
            </a:r>
          </a:p>
          <a:p>
            <a:pPr marL="915987" lvl="1" indent="-571500">
              <a:buFont typeface="+mj-lt"/>
              <a:buAutoNum type="romanLcPeriod"/>
            </a:pPr>
            <a:r>
              <a:rPr lang="en-US" dirty="0" err="1" smtClean="0">
                <a:solidFill>
                  <a:srgbClr val="FF0000"/>
                </a:solidFill>
              </a:rPr>
              <a:t>ArrayList</a:t>
            </a:r>
            <a:r>
              <a:rPr lang="en-US" dirty="0" smtClean="0">
                <a:solidFill>
                  <a:srgbClr val="FF0000"/>
                </a:solidFill>
              </a:rPr>
              <a:t>&lt;Thing&gt; = new </a:t>
            </a:r>
            <a:r>
              <a:rPr lang="en-US" dirty="0" err="1" smtClean="0">
                <a:solidFill>
                  <a:srgbClr val="FF0000"/>
                </a:solidFill>
              </a:rPr>
              <a:t>ArrayList</a:t>
            </a:r>
            <a:r>
              <a:rPr lang="en-US" dirty="0" smtClean="0">
                <a:solidFill>
                  <a:srgbClr val="FF0000"/>
                </a:solidFill>
              </a:rPr>
              <a:t>&lt;Thing&gt; // bad</a:t>
            </a:r>
          </a:p>
          <a:p>
            <a:pPr marL="915987" lvl="1" indent="-571500">
              <a:buFont typeface="+mj-lt"/>
              <a:buAutoNum type="romanLcPeriod"/>
            </a:pPr>
            <a:r>
              <a:rPr lang="en-US" dirty="0" smtClean="0">
                <a:solidFill>
                  <a:srgbClr val="0070C0"/>
                </a:solidFill>
              </a:rPr>
              <a:t>List&lt;Thing&gt; = new </a:t>
            </a:r>
            <a:r>
              <a:rPr lang="en-US" dirty="0" err="1" smtClean="0">
                <a:solidFill>
                  <a:srgbClr val="0070C0"/>
                </a:solidFill>
              </a:rPr>
              <a:t>ArrayList</a:t>
            </a:r>
            <a:r>
              <a:rPr lang="en-US" dirty="0" smtClean="0">
                <a:solidFill>
                  <a:srgbClr val="0070C0"/>
                </a:solidFill>
              </a:rPr>
              <a:t>&lt;Thing&gt; // good</a:t>
            </a:r>
          </a:p>
          <a:p>
            <a:pPr marL="915987" lvl="1" indent="-571500">
              <a:buFont typeface="+mj-lt"/>
              <a:buAutoNum type="romanLcPeriod"/>
            </a:pPr>
            <a:r>
              <a:rPr lang="en-US" dirty="0" smtClean="0">
                <a:solidFill>
                  <a:srgbClr val="00B050"/>
                </a:solidFill>
              </a:rPr>
              <a:t>Collection&lt;Thing&gt; = new </a:t>
            </a:r>
            <a:r>
              <a:rPr lang="en-US" dirty="0" err="1" smtClean="0">
                <a:solidFill>
                  <a:srgbClr val="00B050"/>
                </a:solidFill>
              </a:rPr>
              <a:t>ArrayList</a:t>
            </a:r>
            <a:r>
              <a:rPr lang="en-US" dirty="0" smtClean="0">
                <a:solidFill>
                  <a:srgbClr val="00B050"/>
                </a:solidFill>
              </a:rPr>
              <a:t>&lt;Thing&gt; // better</a:t>
            </a:r>
          </a:p>
        </p:txBody>
      </p:sp>
    </p:spTree>
    <p:extLst>
      <p:ext uri="{BB962C8B-B14F-4D97-AF65-F5344CB8AC3E}">
        <p14:creationId xmlns:p14="http://schemas.microsoft.com/office/powerpoint/2010/main" val="96891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good design principles we 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4759325"/>
          </a:xfrm>
        </p:spPr>
        <p:txBody>
          <a:bodyPr/>
          <a:lstStyle/>
          <a:p>
            <a:r>
              <a:rPr lang="en-US" dirty="0" smtClean="0"/>
              <a:t>Code to most restrictive level of access modification that is possible in a given context:</a:t>
            </a:r>
          </a:p>
          <a:p>
            <a:pPr marL="915987" lvl="1" indent="-571500">
              <a:buFont typeface="+mj-lt"/>
              <a:buAutoNum type="romanLcPeriod"/>
            </a:pPr>
            <a:r>
              <a:rPr lang="en-US" dirty="0" smtClean="0">
                <a:solidFill>
                  <a:srgbClr val="FF0000"/>
                </a:solidFill>
              </a:rPr>
              <a:t>Use </a:t>
            </a:r>
            <a:r>
              <a:rPr lang="en-US" i="1" dirty="0" smtClean="0">
                <a:solidFill>
                  <a:srgbClr val="FF0000"/>
                </a:solidFill>
              </a:rPr>
              <a:t>public</a:t>
            </a:r>
            <a:r>
              <a:rPr lang="en-US" dirty="0" smtClean="0">
                <a:solidFill>
                  <a:srgbClr val="FF0000"/>
                </a:solidFill>
              </a:rPr>
              <a:t> for constants and methods; never for attributes. On methods: only on those you want to support for public consumption</a:t>
            </a:r>
          </a:p>
          <a:p>
            <a:pPr marL="915987" lvl="1" indent="-571500">
              <a:buFont typeface="+mj-lt"/>
              <a:buAutoNum type="romanLcPeriod"/>
            </a:pPr>
            <a:r>
              <a:rPr lang="en-US" dirty="0">
                <a:solidFill>
                  <a:srgbClr val="002060"/>
                </a:solidFill>
              </a:rPr>
              <a:t>Use </a:t>
            </a:r>
            <a:r>
              <a:rPr lang="en-US" i="1" dirty="0">
                <a:solidFill>
                  <a:srgbClr val="002060"/>
                </a:solidFill>
              </a:rPr>
              <a:t>protected</a:t>
            </a:r>
            <a:r>
              <a:rPr lang="en-US" dirty="0">
                <a:solidFill>
                  <a:srgbClr val="002060"/>
                </a:solidFill>
              </a:rPr>
              <a:t> to allow </a:t>
            </a:r>
            <a:r>
              <a:rPr lang="en-US" u="sng" dirty="0">
                <a:solidFill>
                  <a:srgbClr val="002060"/>
                </a:solidFill>
              </a:rPr>
              <a:t>derived</a:t>
            </a:r>
            <a:r>
              <a:rPr lang="en-US" dirty="0">
                <a:solidFill>
                  <a:srgbClr val="002060"/>
                </a:solidFill>
              </a:rPr>
              <a:t> classes in </a:t>
            </a:r>
            <a:r>
              <a:rPr lang="en-US" u="sng" dirty="0">
                <a:solidFill>
                  <a:srgbClr val="002060"/>
                </a:solidFill>
              </a:rPr>
              <a:t>any</a:t>
            </a:r>
            <a:r>
              <a:rPr lang="en-US" dirty="0">
                <a:solidFill>
                  <a:srgbClr val="002060"/>
                </a:solidFill>
              </a:rPr>
              <a:t> package access to </a:t>
            </a:r>
            <a:r>
              <a:rPr lang="en-US" dirty="0" smtClean="0">
                <a:solidFill>
                  <a:srgbClr val="002060"/>
                </a:solidFill>
              </a:rPr>
              <a:t>members (as well as package)</a:t>
            </a:r>
            <a:endParaRPr lang="en-US" dirty="0">
              <a:solidFill>
                <a:srgbClr val="002060"/>
              </a:solidFill>
            </a:endParaRPr>
          </a:p>
          <a:p>
            <a:pPr marL="915987" lvl="1" indent="-571500">
              <a:buFont typeface="+mj-lt"/>
              <a:buAutoNum type="romanLcPeriod"/>
            </a:pPr>
            <a:r>
              <a:rPr lang="en-US" dirty="0" smtClean="0">
                <a:solidFill>
                  <a:srgbClr val="0070C0"/>
                </a:solidFill>
              </a:rPr>
              <a:t>Use /*package*/ if cooperating classes in the same package need access to attributes or special methods</a:t>
            </a:r>
          </a:p>
          <a:p>
            <a:pPr marL="915987" lvl="1" indent="-571500">
              <a:buFont typeface="+mj-lt"/>
              <a:buAutoNum type="romanLcPeriod"/>
            </a:pPr>
            <a:r>
              <a:rPr lang="en-US" dirty="0" smtClean="0">
                <a:solidFill>
                  <a:srgbClr val="00B050"/>
                </a:solidFill>
              </a:rPr>
              <a:t>Use </a:t>
            </a:r>
            <a:r>
              <a:rPr lang="en-US" i="1" dirty="0" smtClean="0">
                <a:solidFill>
                  <a:srgbClr val="00B050"/>
                </a:solidFill>
              </a:rPr>
              <a:t>private</a:t>
            </a:r>
            <a:r>
              <a:rPr lang="en-US" dirty="0" smtClean="0">
                <a:solidFill>
                  <a:srgbClr val="00B050"/>
                </a:solidFill>
              </a:rPr>
              <a:t> to completely guard members from view outside the defining class</a:t>
            </a:r>
          </a:p>
        </p:txBody>
      </p:sp>
    </p:spTree>
    <p:extLst>
      <p:ext uri="{BB962C8B-B14F-4D97-AF65-F5344CB8AC3E}">
        <p14:creationId xmlns:p14="http://schemas.microsoft.com/office/powerpoint/2010/main" val="335836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details on package access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61047290"/>
              </p:ext>
            </p:extLst>
          </p:nvPr>
        </p:nvGraphicFramePr>
        <p:xfrm>
          <a:off x="457200" y="1719263"/>
          <a:ext cx="8001000" cy="2303727"/>
        </p:xfrm>
        <a:graphic>
          <a:graphicData uri="http://schemas.openxmlformats.org/drawingml/2006/table">
            <a:tbl>
              <a:tblPr/>
              <a:tblGrid>
                <a:gridCol w="1600200"/>
                <a:gridCol w="1600200"/>
                <a:gridCol w="1600200"/>
                <a:gridCol w="1600200"/>
                <a:gridCol w="1600200"/>
              </a:tblGrid>
              <a:tr h="189971">
                <a:tc gridSpan="5">
                  <a:txBody>
                    <a:bodyPr/>
                    <a:lstStyle/>
                    <a:p>
                      <a:r>
                        <a:rPr lang="en-US" dirty="0"/>
                        <a:t>Access Levels</a:t>
                      </a:r>
                    </a:p>
                  </a:txBody>
                  <a:tcPr marL="44873" marR="44873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2449">
                <a:tc>
                  <a:txBody>
                    <a:bodyPr/>
                    <a:lstStyle/>
                    <a:p>
                      <a:r>
                        <a:rPr lang="en-US" dirty="0"/>
                        <a:t>Modifier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Class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Package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Subclass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World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971">
                <a:tc>
                  <a:txBody>
                    <a:bodyPr/>
                    <a:lstStyle/>
                    <a:p>
                      <a:r>
                        <a:rPr lang="en-US" dirty="0" smtClean="0"/>
                        <a:t>public</a:t>
                      </a:r>
                      <a:endParaRPr lang="en-US" dirty="0"/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Y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Y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Y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449">
                <a:tc>
                  <a:txBody>
                    <a:bodyPr/>
                    <a:lstStyle/>
                    <a:p>
                      <a:r>
                        <a:rPr lang="en-US" dirty="0" smtClean="0"/>
                        <a:t>protected</a:t>
                      </a:r>
                      <a:endParaRPr lang="en-US" dirty="0"/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Y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Y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Y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N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4927">
                <a:tc>
                  <a:txBody>
                    <a:bodyPr/>
                    <a:lstStyle/>
                    <a:p>
                      <a:r>
                        <a:rPr lang="en-US" i="1" dirty="0" smtClean="0">
                          <a:effectLst/>
                        </a:rPr>
                        <a:t>/*package*/</a:t>
                      </a:r>
                      <a:endParaRPr lang="en-US" i="1" dirty="0">
                        <a:effectLst/>
                      </a:endParaRP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Y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Y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N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N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971">
                <a:tc>
                  <a:txBody>
                    <a:bodyPr/>
                    <a:lstStyle/>
                    <a:p>
                      <a:r>
                        <a:rPr lang="en-US" dirty="0" smtClean="0"/>
                        <a:t>private</a:t>
                      </a:r>
                      <a:endParaRPr lang="en-US" dirty="0"/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Y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N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N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04800" y="4267199"/>
            <a:ext cx="8382000" cy="1863725"/>
          </a:xfrm>
        </p:spPr>
        <p:txBody>
          <a:bodyPr/>
          <a:lstStyle/>
          <a:p>
            <a:r>
              <a:rPr lang="en-US" dirty="0" smtClean="0"/>
              <a:t>Adapted from Oracle’s Java tutorial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://docs.oracle.com/javase/tutorial/java/javaOO/accesscontrol.html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520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Example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1719263"/>
            <a:ext cx="8229600" cy="4411662"/>
          </a:xfrm>
        </p:spPr>
        <p:txBody>
          <a:bodyPr/>
          <a:lstStyle/>
          <a:p>
            <a:r>
              <a:rPr lang="en-US" dirty="0" smtClean="0"/>
              <a:t>Cleaning up example from last time</a:t>
            </a:r>
          </a:p>
          <a:p>
            <a:pPr lvl="1"/>
            <a:r>
              <a:rPr lang="en-US" dirty="0" smtClean="0"/>
              <a:t>Avoid back-pointers and associated interfaces</a:t>
            </a:r>
          </a:p>
          <a:p>
            <a:r>
              <a:rPr lang="en-US" dirty="0" smtClean="0"/>
              <a:t>Motivating Factory Methods</a:t>
            </a:r>
          </a:p>
          <a:p>
            <a:pPr lvl="1"/>
            <a:r>
              <a:rPr lang="en-US" dirty="0" smtClean="0"/>
              <a:t>Adding ducks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831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Simple Factory </a:t>
            </a:r>
            <a:r>
              <a:rPr lang="en-US" i="1" dirty="0" smtClean="0"/>
              <a:t>Programming Idiom (1)</a:t>
            </a:r>
            <a:endParaRPr lang="en-US" i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would like to </a:t>
            </a:r>
            <a:r>
              <a:rPr lang="en-US" dirty="0" smtClean="0"/>
              <a:t>override constructors, </a:t>
            </a:r>
            <a:r>
              <a:rPr lang="en-US" dirty="0" smtClean="0"/>
              <a:t>but you can’t (at least in </a:t>
            </a:r>
            <a:r>
              <a:rPr lang="en-US" dirty="0" smtClean="0"/>
              <a:t>Java, from another class)</a:t>
            </a:r>
          </a:p>
          <a:p>
            <a:pPr lvl="1"/>
            <a:r>
              <a:rPr lang="en-US" dirty="0" err="1" smtClean="0"/>
              <a:t>DarkWingDuck</a:t>
            </a:r>
            <a:r>
              <a:rPr lang="en-US" dirty="0" smtClean="0"/>
              <a:t>() does not override Duck()</a:t>
            </a:r>
            <a:endParaRPr lang="en-US" dirty="0" smtClean="0"/>
          </a:p>
          <a:p>
            <a:pPr lvl="1"/>
            <a:r>
              <a:rPr lang="en-US" dirty="0" smtClean="0"/>
              <a:t>Could you in any language?</a:t>
            </a:r>
          </a:p>
          <a:p>
            <a:r>
              <a:rPr lang="en-US" dirty="0" smtClean="0"/>
              <a:t>Then we could put the creation-specific code into the object that creates it.  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643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Simple Factory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Programming Idiom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 (from Dr. Hornick)</a:t>
            </a:r>
            <a:endParaRPr lang="en-US" dirty="0"/>
          </a:p>
          <a:p>
            <a:pPr lvl="1"/>
            <a:r>
              <a:rPr lang="en-US" dirty="0">
                <a:solidFill>
                  <a:srgbClr val="0070C0"/>
                </a:solidFill>
              </a:rPr>
              <a:t>Client may need to incorporate intelligence such as “thread awareness” in order to create the objects on the correct thread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Object creation may need to be a multi-step </a:t>
            </a:r>
            <a:r>
              <a:rPr lang="en-US" dirty="0" smtClean="0">
                <a:solidFill>
                  <a:srgbClr val="0070C0"/>
                </a:solidFill>
              </a:rPr>
              <a:t>procedure </a:t>
            </a:r>
            <a:r>
              <a:rPr lang="en-US" b="1" dirty="0" smtClean="0">
                <a:solidFill>
                  <a:srgbClr val="0070C0"/>
                </a:solidFill>
              </a:rPr>
              <a:t>(As on previous slide)</a:t>
            </a:r>
            <a:endParaRPr lang="en-US" b="1" dirty="0">
              <a:solidFill>
                <a:srgbClr val="0070C0"/>
              </a:solidFill>
            </a:endParaRPr>
          </a:p>
          <a:p>
            <a:pPr lvl="1"/>
            <a:r>
              <a:rPr lang="en-US" dirty="0">
                <a:solidFill>
                  <a:srgbClr val="0070C0"/>
                </a:solidFill>
              </a:rPr>
              <a:t>Hard to maintain – may require a lot of different “</a:t>
            </a:r>
            <a:r>
              <a:rPr lang="en-US" dirty="0" err="1">
                <a:solidFill>
                  <a:srgbClr val="0070C0"/>
                </a:solidFill>
              </a:rPr>
              <a:t>new’s</a:t>
            </a:r>
            <a:r>
              <a:rPr lang="en-US" dirty="0">
                <a:solidFill>
                  <a:srgbClr val="0070C0"/>
                </a:solidFill>
              </a:rPr>
              <a:t>”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And generally, we want to program to interfaces or abstract </a:t>
            </a:r>
            <a:r>
              <a:rPr lang="en-US" dirty="0" smtClean="0">
                <a:solidFill>
                  <a:srgbClr val="0070C0"/>
                </a:solidFill>
              </a:rPr>
              <a:t>classes </a:t>
            </a:r>
            <a:r>
              <a:rPr lang="en-US" b="1" dirty="0">
                <a:solidFill>
                  <a:srgbClr val="0070C0"/>
                </a:solidFill>
              </a:rPr>
              <a:t>(As on previous slide)</a:t>
            </a:r>
          </a:p>
          <a:p>
            <a:pPr lvl="1"/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607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Simple Factory 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Programming Idiom </a:t>
            </a:r>
            <a:r>
              <a:rPr lang="en-US" i="1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 1: Have a “Factory” class that hides away the implementation details</a:t>
            </a:r>
          </a:p>
          <a:p>
            <a:r>
              <a:rPr lang="en-US" dirty="0" smtClean="0"/>
              <a:t>e.g. We could create a </a:t>
            </a:r>
            <a:r>
              <a:rPr lang="en-US" dirty="0" err="1" smtClean="0"/>
              <a:t>DuckFactory</a:t>
            </a:r>
            <a:r>
              <a:rPr lang="en-US" dirty="0" smtClean="0"/>
              <a:t> class that hides the details of creating a duck</a:t>
            </a:r>
          </a:p>
          <a:p>
            <a:r>
              <a:rPr lang="en-US" dirty="0" smtClean="0"/>
              <a:t>But this still puts all the duck-creation details in one place!</a:t>
            </a:r>
          </a:p>
          <a:p>
            <a:endParaRPr lang="en-US" dirty="0"/>
          </a:p>
          <a:p>
            <a:r>
              <a:rPr lang="en-US" dirty="0" smtClean="0"/>
              <a:t>Survey: Have you heard of this before?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11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Factory Method </a:t>
            </a:r>
            <a:r>
              <a:rPr lang="en-US" dirty="0" smtClean="0"/>
              <a:t>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 2: Have an abstract “factory” method that instances will implement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ublic abstract Duck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public quack{ // quack! }</a:t>
            </a:r>
          </a:p>
          <a:p>
            <a:pPr marL="0" indent="0">
              <a:buNone/>
            </a:pPr>
            <a:r>
              <a:rPr lang="en-US" dirty="0" smtClean="0"/>
              <a:t>    public abstract </a:t>
            </a:r>
            <a:r>
              <a:rPr lang="en-US" dirty="0" err="1" smtClean="0"/>
              <a:t>createDuck</a:t>
            </a:r>
            <a:r>
              <a:rPr lang="en-US" dirty="0" smtClean="0"/>
              <a:t>(Scanner in);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700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28298</TotalTime>
  <Words>554</Words>
  <Application>Microsoft Office PowerPoint</Application>
  <PresentationFormat>On-screen Show (4:3)</PresentationFormat>
  <Paragraphs>109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2_Network</vt:lpstr>
      <vt:lpstr>Week 2, Day 2: The Factory Method Pattern</vt:lpstr>
      <vt:lpstr>Other good design principles we visited</vt:lpstr>
      <vt:lpstr>Other good design principles we visited</vt:lpstr>
      <vt:lpstr>More details on package access</vt:lpstr>
      <vt:lpstr>Coding Example</vt:lpstr>
      <vt:lpstr>The Simple Factory Programming Idiom (1)</vt:lpstr>
      <vt:lpstr>The Simple Factory  Programming Idiom (2)</vt:lpstr>
      <vt:lpstr>The Simple Factory  Programming Idiom (3)</vt:lpstr>
      <vt:lpstr>The Factory Method Pattern</vt:lpstr>
      <vt:lpstr>The Factory Method Pattern General Form</vt:lpstr>
      <vt:lpstr>The Factory Method Pattern How we will use it today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941</cp:revision>
  <cp:lastPrinted>2013-12-10T13:49:33Z</cp:lastPrinted>
  <dcterms:created xsi:type="dcterms:W3CDTF">1999-09-06T21:32:20Z</dcterms:created>
  <dcterms:modified xsi:type="dcterms:W3CDTF">2013-12-10T14:20:39Z</dcterms:modified>
</cp:coreProperties>
</file>