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9"/>
  </p:notesMasterIdLst>
  <p:handoutMasterIdLst>
    <p:handoutMasterId r:id="rId20"/>
  </p:handoutMasterIdLst>
  <p:sldIdLst>
    <p:sldId id="320" r:id="rId2"/>
    <p:sldId id="323" r:id="rId3"/>
    <p:sldId id="334" r:id="rId4"/>
    <p:sldId id="335" r:id="rId5"/>
    <p:sldId id="330" r:id="rId6"/>
    <p:sldId id="332" r:id="rId7"/>
    <p:sldId id="337" r:id="rId8"/>
    <p:sldId id="336" r:id="rId9"/>
    <p:sldId id="343" r:id="rId10"/>
    <p:sldId id="321" r:id="rId11"/>
    <p:sldId id="331" r:id="rId12"/>
    <p:sldId id="341" r:id="rId13"/>
    <p:sldId id="333" r:id="rId14"/>
    <p:sldId id="326" r:id="rId15"/>
    <p:sldId id="325" r:id="rId16"/>
    <p:sldId id="338" r:id="rId17"/>
    <p:sldId id="328" r:id="rId1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5600AC"/>
    <a:srgbClr val="006600"/>
    <a:srgbClr val="9A0075"/>
    <a:srgbClr val="340068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90" autoAdjust="0"/>
    <p:restoredTop sz="94689" autoAdjust="0"/>
  </p:normalViewPr>
  <p:slideViewPr>
    <p:cSldViewPr>
      <p:cViewPr>
        <p:scale>
          <a:sx n="70" d="100"/>
          <a:sy n="70" d="100"/>
        </p:scale>
        <p:origin x="-64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3023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13 March 2012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3" tIns="48301" rIns="96603" bIns="4830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6388" y="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3/13/2012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1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6388" y="9144000"/>
            <a:ext cx="3198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8" tIns="45709" rIns="91418" bIns="45709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685800"/>
            <a:ext cx="5029200" cy="3771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DB6E3-0AD2-4768-B94F-0FB2315EE758}" type="slidenum">
              <a:rPr lang="en-US"/>
              <a:pPr/>
              <a:t>2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758825"/>
            <a:ext cx="4756150" cy="35671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4888" y="4565650"/>
            <a:ext cx="5305425" cy="428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295" tIns="47649" rIns="95295" bIns="4764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6DB6E3-0AD2-4768-B94F-0FB2315EE758}" type="slidenum">
              <a:rPr lang="en-US"/>
              <a:pPr/>
              <a:t>4</a:t>
            </a:fld>
            <a:endParaRPr lang="en-US"/>
          </a:p>
        </p:txBody>
      </p:sp>
      <p:sp>
        <p:nvSpPr>
          <p:cNvPr id="1781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758825"/>
            <a:ext cx="4756150" cy="35671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4888" y="4565650"/>
            <a:ext cx="5305425" cy="428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295" tIns="47649" rIns="95295" bIns="4764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062897-996C-426D-A9C7-31C46C22A2A9}" type="slidenum">
              <a:rPr lang="en-US"/>
              <a:pPr/>
              <a:t>10</a:t>
            </a:fld>
            <a:endParaRPr lang="en-US"/>
          </a:p>
        </p:txBody>
      </p:sp>
      <p:sp>
        <p:nvSpPr>
          <p:cNvPr id="1802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758825"/>
            <a:ext cx="4756150" cy="35671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4888" y="4565650"/>
            <a:ext cx="5305425" cy="428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295" tIns="47649" rIns="95295" bIns="4764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F7C0E0-0F17-47BC-8A65-13180D2F8EE4}" type="slidenum">
              <a:rPr lang="en-US"/>
              <a:pPr/>
              <a:t>12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758825"/>
            <a:ext cx="4756150" cy="35671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4888" y="4565650"/>
            <a:ext cx="5305425" cy="428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295" tIns="47649" rIns="95295" bIns="4764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DDD200-09C8-4986-B00F-D2BB988FF8C9}" type="slidenum">
              <a:rPr lang="en-US"/>
              <a:pPr/>
              <a:t>14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758825"/>
            <a:ext cx="4756150" cy="35671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4888" y="4565650"/>
            <a:ext cx="5305425" cy="428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295" tIns="47649" rIns="95295" bIns="47649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F7C0E0-0F17-47BC-8A65-13180D2F8EE4}" type="slidenum">
              <a:rPr lang="en-US"/>
              <a:pPr/>
              <a:t>15</a:t>
            </a:fld>
            <a:endParaRPr lang="en-US"/>
          </a:p>
        </p:txBody>
      </p:sp>
      <p:sp>
        <p:nvSpPr>
          <p:cNvPr id="1863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77938" y="758825"/>
            <a:ext cx="4756150" cy="3567113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04888" y="4565650"/>
            <a:ext cx="5305425" cy="4281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5295" tIns="47649" rIns="95295" bIns="47649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 Factory Patterns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  <p:pic>
        <p:nvPicPr>
          <p:cNvPr id="1026" name="Picture 2" descr="C:\Program Files\Microsoft Office\MEDIA\CAGCAT10\j028536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3276600"/>
            <a:ext cx="2190750" cy="27001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868362"/>
          </a:xfrm>
          <a:noFill/>
          <a:ln/>
        </p:spPr>
        <p:txBody>
          <a:bodyPr lIns="92075" tIns="46038" rIns="92075" bIns="46038"/>
          <a:lstStyle/>
          <a:p>
            <a:r>
              <a:rPr lang="en-US" dirty="0" smtClean="0"/>
              <a:t>Abstract Factory</a:t>
            </a:r>
            <a:endParaRPr lang="en-US" dirty="0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229600" cy="4411662"/>
          </a:xfrm>
          <a:noFill/>
          <a:ln/>
        </p:spPr>
        <p:txBody>
          <a:bodyPr lIns="92075" tIns="46038" rIns="92075" bIns="46038"/>
          <a:lstStyle/>
          <a:p>
            <a:pPr>
              <a:buNone/>
            </a:pPr>
            <a:r>
              <a:rPr lang="en-US" sz="2800" dirty="0"/>
              <a:t>Abstract classes</a:t>
            </a:r>
            <a:endParaRPr lang="en-US" sz="1800" dirty="0"/>
          </a:p>
          <a:p>
            <a:pPr lvl="1"/>
            <a:r>
              <a:rPr lang="en-US" sz="2400" b="1" dirty="0" err="1" smtClean="0"/>
              <a:t>MoneyMint</a:t>
            </a:r>
            <a:r>
              <a:rPr lang="en-US" sz="2400" dirty="0" smtClean="0"/>
              <a:t> (abstract factory)</a:t>
            </a:r>
            <a:endParaRPr lang="en-US" sz="2400" dirty="0"/>
          </a:p>
          <a:p>
            <a:pPr lvl="1"/>
            <a:r>
              <a:rPr lang="en-US" sz="2400" b="1" dirty="0" err="1" smtClean="0"/>
              <a:t>CurrencyMaker</a:t>
            </a:r>
            <a:r>
              <a:rPr lang="en-US" sz="2400" dirty="0" smtClean="0"/>
              <a:t> (abstract product)</a:t>
            </a:r>
            <a:endParaRPr lang="en-US" sz="2400" dirty="0"/>
          </a:p>
          <a:p>
            <a:pPr>
              <a:buNone/>
            </a:pPr>
            <a:r>
              <a:rPr lang="en-US" sz="2400" b="1" dirty="0" err="1" smtClean="0"/>
              <a:t>USMoneyMint</a:t>
            </a:r>
            <a:r>
              <a:rPr lang="en-US" sz="2400" dirty="0" smtClean="0"/>
              <a:t> (concrete factory) creates instances of </a:t>
            </a:r>
            <a:r>
              <a:rPr lang="en-US" sz="2400" b="1" dirty="0" err="1" smtClean="0"/>
              <a:t>CurrencyMakers</a:t>
            </a:r>
            <a:r>
              <a:rPr lang="en-US" sz="2400" dirty="0" smtClean="0"/>
              <a:t> (concrete Product)</a:t>
            </a:r>
            <a:endParaRPr lang="en-US" sz="2400" dirty="0"/>
          </a:p>
          <a:p>
            <a:pPr lvl="1"/>
            <a:r>
              <a:rPr lang="en-US" sz="2000" dirty="0" smtClean="0"/>
              <a:t>But </a:t>
            </a:r>
            <a:r>
              <a:rPr lang="en-US" sz="2000" dirty="0"/>
              <a:t>only concrete </a:t>
            </a:r>
            <a:r>
              <a:rPr lang="en-US" sz="2000" b="1" dirty="0" err="1" smtClean="0"/>
              <a:t>USMoneyMint</a:t>
            </a:r>
            <a:r>
              <a:rPr lang="en-US" sz="2000" dirty="0" smtClean="0"/>
              <a:t> class </a:t>
            </a:r>
            <a:r>
              <a:rPr lang="en-US" sz="2000" dirty="0"/>
              <a:t>knows </a:t>
            </a:r>
            <a:r>
              <a:rPr lang="en-US" sz="2000" dirty="0" smtClean="0"/>
              <a:t>the concrete type </a:t>
            </a:r>
            <a:r>
              <a:rPr lang="en-US" sz="2000" dirty="0"/>
              <a:t>of </a:t>
            </a:r>
            <a:r>
              <a:rPr lang="en-US" sz="2000" b="1" dirty="0" err="1" smtClean="0"/>
              <a:t>CurrencyMaker</a:t>
            </a:r>
            <a:r>
              <a:rPr lang="en-US" sz="2000" dirty="0" smtClean="0"/>
              <a:t> (</a:t>
            </a:r>
            <a:r>
              <a:rPr lang="en-US" sz="2000" b="1" dirty="0" err="1" smtClean="0"/>
              <a:t>DollarBillMaker</a:t>
            </a:r>
            <a:r>
              <a:rPr lang="en-US" sz="2000" dirty="0" smtClean="0"/>
              <a:t>, </a:t>
            </a:r>
            <a:r>
              <a:rPr lang="en-US" sz="2000" b="1" dirty="0" err="1" smtClean="0"/>
              <a:t>DollarCoinMaker</a:t>
            </a:r>
            <a:r>
              <a:rPr lang="en-US" sz="2000" dirty="0" smtClean="0"/>
              <a:t>) to create</a:t>
            </a:r>
          </a:p>
          <a:p>
            <a:pPr lvl="1"/>
            <a:r>
              <a:rPr lang="en-US" sz="2000" dirty="0" smtClean="0"/>
              <a:t>The framework (client) used by the client app only references abstract </a:t>
            </a:r>
            <a:r>
              <a:rPr lang="en-US" sz="2000" b="1" dirty="0" err="1" smtClean="0"/>
              <a:t>CurrencyMaker</a:t>
            </a:r>
            <a:r>
              <a:rPr lang="en-US" sz="2000" dirty="0" smtClean="0"/>
              <a:t> classes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The client application should only access the framework’s </a:t>
            </a:r>
            <a:r>
              <a:rPr lang="en-US" sz="2000" i="1" dirty="0" smtClean="0">
                <a:solidFill>
                  <a:srgbClr val="FF0000"/>
                </a:solidFill>
              </a:rPr>
              <a:t>abstract classes </a:t>
            </a:r>
            <a:r>
              <a:rPr lang="en-US" sz="2000" dirty="0" smtClean="0">
                <a:solidFill>
                  <a:srgbClr val="FF0000"/>
                </a:solidFill>
              </a:rPr>
              <a:t>(whenever possible)</a:t>
            </a:r>
            <a:endParaRPr lang="en-US" sz="2000" dirty="0">
              <a:solidFill>
                <a:srgbClr val="FF0000"/>
              </a:solidFill>
            </a:endParaRPr>
          </a:p>
          <a:p>
            <a:pPr lvl="1">
              <a:buNone/>
            </a:pPr>
            <a:endParaRPr lang="en-US" sz="2400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920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9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9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79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9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79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79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79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920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Factory </a:t>
            </a:r>
            <a:r>
              <a:rPr lang="en-US" dirty="0" smtClean="0"/>
              <a:t>Pattern</a:t>
            </a:r>
            <a:br>
              <a:rPr lang="en-US" dirty="0" smtClean="0"/>
            </a:br>
            <a:r>
              <a:rPr lang="en-US" dirty="0" smtClean="0"/>
              <a:t>(generic)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447800"/>
            <a:ext cx="8534400" cy="5448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 smtClean="0"/>
              <a:t>Extending the abstraction further</a:t>
            </a:r>
            <a:endParaRPr lang="en-US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buNone/>
            </a:pPr>
            <a:r>
              <a:rPr lang="en-US" dirty="0" smtClean="0"/>
              <a:t>	The Concrete Factories (</a:t>
            </a:r>
            <a:r>
              <a:rPr lang="en-US" dirty="0" err="1" smtClean="0"/>
              <a:t>USMoneyMint</a:t>
            </a:r>
            <a:r>
              <a:rPr lang="en-US" dirty="0" smtClean="0"/>
              <a:t> and </a:t>
            </a:r>
            <a:r>
              <a:rPr lang="en-US" dirty="0" err="1" smtClean="0"/>
              <a:t>CanadianMoneyMint</a:t>
            </a:r>
            <a:r>
              <a:rPr lang="en-US" dirty="0" smtClean="0"/>
              <a:t>) still have to be created by the client app</a:t>
            </a:r>
            <a:endParaRPr lang="en-US" dirty="0"/>
          </a:p>
          <a:p>
            <a:pPr lvl="1"/>
            <a:r>
              <a:rPr lang="en-US" dirty="0" smtClean="0"/>
              <a:t>So we still have the client app dealing with non-abstract classes and using “new”</a:t>
            </a:r>
            <a:endParaRPr lang="en-US" dirty="0"/>
          </a:p>
          <a:p>
            <a:pPr lvl="1"/>
            <a:r>
              <a:rPr lang="en-US" b="1" i="1" dirty="0" smtClean="0">
                <a:solidFill>
                  <a:srgbClr val="0070C0"/>
                </a:solidFill>
              </a:rPr>
              <a:t>But we can even abstract this away by using static methods in the Abstract Factory class…</a:t>
            </a:r>
            <a:endParaRPr lang="en-US" b="1" i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53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4878" y="1447800"/>
            <a:ext cx="765773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487362"/>
          </a:xfrm>
        </p:spPr>
        <p:txBody>
          <a:bodyPr/>
          <a:lstStyle/>
          <a:p>
            <a:r>
              <a:rPr lang="en-US" dirty="0" smtClean="0"/>
              <a:t>Abstract Factory method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1143000" y="533400"/>
            <a:ext cx="6324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1200" dirty="0" smtClean="0">
                <a:solidFill>
                  <a:srgbClr val="0070C0"/>
                </a:solidFill>
              </a:rPr>
              <a:t>Here, the Abstract Factory (</a:t>
            </a:r>
            <a:r>
              <a:rPr lang="en-US" sz="1200" dirty="0" err="1" smtClean="0">
                <a:solidFill>
                  <a:srgbClr val="0070C0"/>
                </a:solidFill>
              </a:rPr>
              <a:t>MoneyMint</a:t>
            </a:r>
            <a:r>
              <a:rPr lang="en-US" sz="1200" dirty="0" smtClean="0">
                <a:solidFill>
                  <a:srgbClr val="0070C0"/>
                </a:solidFill>
              </a:rPr>
              <a:t>) exposes a static factory method (</a:t>
            </a:r>
            <a:r>
              <a:rPr lang="en-US" sz="1200" b="1" dirty="0" err="1" smtClean="0">
                <a:solidFill>
                  <a:srgbClr val="0070C0"/>
                </a:solidFill>
              </a:rPr>
              <a:t>createMint</a:t>
            </a:r>
            <a:r>
              <a:rPr lang="en-US" sz="1200" dirty="0" smtClean="0">
                <a:solidFill>
                  <a:srgbClr val="0070C0"/>
                </a:solidFill>
              </a:rPr>
              <a:t>) that can be called to create the concrete factories (the US and Canadian Mints).</a:t>
            </a:r>
          </a:p>
          <a:p>
            <a:pPr marL="0" lvl="2"/>
            <a:r>
              <a:rPr lang="en-US" sz="1200" dirty="0" smtClean="0">
                <a:solidFill>
                  <a:srgbClr val="0070C0"/>
                </a:solidFill>
              </a:rPr>
              <a:t>In addition, the client is forced to use the </a:t>
            </a:r>
            <a:r>
              <a:rPr lang="en-US" sz="1200" b="1" dirty="0" err="1" smtClean="0">
                <a:solidFill>
                  <a:srgbClr val="0070C0"/>
                </a:solidFill>
              </a:rPr>
              <a:t>createMint</a:t>
            </a:r>
            <a:r>
              <a:rPr lang="en-US" sz="1200" dirty="0" smtClean="0">
                <a:solidFill>
                  <a:srgbClr val="0070C0"/>
                </a:solidFill>
              </a:rPr>
              <a:t> method, since the concrete classes have </a:t>
            </a:r>
            <a:r>
              <a:rPr lang="en-US" sz="1200" u="sng" dirty="0" smtClean="0">
                <a:solidFill>
                  <a:srgbClr val="0070C0"/>
                </a:solidFill>
              </a:rPr>
              <a:t>protected constructors.</a:t>
            </a:r>
            <a:endParaRPr lang="en-US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2971800"/>
            <a:ext cx="2514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0070C0"/>
                </a:solidFill>
              </a:rPr>
              <a:t>The client app only has to reference the </a:t>
            </a:r>
            <a:r>
              <a:rPr lang="en-US" sz="1400" i="1" u="sng" dirty="0" smtClean="0">
                <a:solidFill>
                  <a:srgbClr val="0070C0"/>
                </a:solidFill>
              </a:rPr>
              <a:t>abstract classes</a:t>
            </a:r>
            <a:r>
              <a:rPr lang="en-US" sz="1400" dirty="0" smtClean="0">
                <a:solidFill>
                  <a:srgbClr val="0070C0"/>
                </a:solidFill>
              </a:rPr>
              <a:t> in this configuration.</a:t>
            </a:r>
          </a:p>
          <a:p>
            <a:endParaRPr lang="en-US" sz="1400" dirty="0"/>
          </a:p>
          <a:p>
            <a:endParaRPr lang="en-US" sz="1400" dirty="0" smtClean="0">
              <a:solidFill>
                <a:srgbClr val="0070C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 bwMode="auto">
          <a:xfrm rot="5400000">
            <a:off x="5410200" y="1447800"/>
            <a:ext cx="16764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flipV="1">
            <a:off x="838200" y="2057400"/>
            <a:ext cx="990600" cy="914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2819400" y="1295400"/>
            <a:ext cx="3505200" cy="2362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 smtClean="0"/>
              <a:t>Abstract Factory Implementation</a:t>
            </a:r>
            <a:endParaRPr lang="en-US" dirty="0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sz="2400" dirty="0" smtClean="0"/>
              <a:t>Abstract Factory is a true abstraction</a:t>
            </a:r>
          </a:p>
          <a:p>
            <a:pPr lvl="1"/>
            <a:r>
              <a:rPr lang="en-US" sz="2000" dirty="0" smtClean="0"/>
              <a:t>The client only deals with the Abstract Factory class</a:t>
            </a:r>
          </a:p>
          <a:p>
            <a:pPr lvl="1"/>
            <a:r>
              <a:rPr lang="en-US" sz="2000" dirty="0" smtClean="0"/>
              <a:t>The client never creates concrete Factories</a:t>
            </a:r>
          </a:p>
          <a:p>
            <a:pPr lvl="1"/>
            <a:r>
              <a:rPr lang="en-US" sz="2000" dirty="0" smtClean="0"/>
              <a:t>Subclasses of the abstract factory class “decide” what concrete object to create, based on the subclasses actual implementation of the factory method</a:t>
            </a:r>
          </a:p>
          <a:p>
            <a:pPr lvl="2"/>
            <a:r>
              <a:rPr lang="en-US" sz="1700" dirty="0" smtClean="0">
                <a:solidFill>
                  <a:srgbClr val="FF0000"/>
                </a:solidFill>
              </a:rPr>
              <a:t>This allows the abstract (Factory) class defer instantiation (of the Product) to subclasses at runtime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  <a:p>
            <a:r>
              <a:rPr lang="en-US" sz="2400" dirty="0" smtClean="0"/>
              <a:t>Parameterized abstract factory </a:t>
            </a:r>
            <a:r>
              <a:rPr lang="en-US" sz="2400" dirty="0"/>
              <a:t>methods</a:t>
            </a:r>
          </a:p>
          <a:p>
            <a:pPr lvl="1"/>
            <a:r>
              <a:rPr lang="en-US" sz="2000" dirty="0"/>
              <a:t>Multiple product variants</a:t>
            </a:r>
          </a:p>
          <a:p>
            <a:pPr lvl="1"/>
            <a:r>
              <a:rPr lang="en-US" sz="2000" dirty="0"/>
              <a:t>Choice selected by </a:t>
            </a:r>
            <a:r>
              <a:rPr lang="en-US" sz="2000" dirty="0" smtClean="0"/>
              <a:t>parameter</a:t>
            </a:r>
            <a:br>
              <a:rPr lang="en-US" sz="2000" dirty="0" smtClean="0"/>
            </a:br>
            <a:endParaRPr lang="en-US" sz="2000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739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7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7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7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7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87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87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7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87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5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 smtClean="0"/>
              <a:t>Abstract Factory Advantages</a:t>
            </a:r>
            <a:endParaRPr lang="en-US" dirty="0"/>
          </a:p>
        </p:txBody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 smtClean="0"/>
              <a:t>Provides “hooks” </a:t>
            </a:r>
            <a:r>
              <a:rPr lang="en-US" dirty="0"/>
              <a:t>for </a:t>
            </a:r>
            <a:r>
              <a:rPr lang="en-US" dirty="0" smtClean="0"/>
              <a:t>additional subclasses</a:t>
            </a:r>
            <a:endParaRPr lang="en-US" dirty="0"/>
          </a:p>
          <a:p>
            <a:pPr lvl="1"/>
            <a:r>
              <a:rPr lang="en-US" dirty="0" smtClean="0"/>
              <a:t>Permits </a:t>
            </a:r>
            <a:r>
              <a:rPr lang="en-US" dirty="0"/>
              <a:t>subclass to modify product creation by overriding </a:t>
            </a:r>
            <a:r>
              <a:rPr lang="en-US" dirty="0" smtClean="0"/>
              <a:t>the abstract factory method</a:t>
            </a:r>
            <a:endParaRPr lang="en-US" dirty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But base class can provide a default if needed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534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5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5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5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7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Factory - Disadvantages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Supporting </a:t>
            </a:r>
            <a:r>
              <a:rPr lang="en-US" sz="2800" dirty="0"/>
              <a:t>new products is not easy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factory </a:t>
            </a:r>
            <a:r>
              <a:rPr lang="en-US" sz="2400" dirty="0" smtClean="0"/>
              <a:t>interface has to be extended for each new product</a:t>
            </a:r>
          </a:p>
          <a:p>
            <a:pPr lvl="1"/>
            <a:endParaRPr lang="en-US" sz="2400" dirty="0"/>
          </a:p>
          <a:p>
            <a:r>
              <a:rPr lang="en-US" sz="2700" dirty="0" smtClean="0"/>
              <a:t>Changing </a:t>
            </a:r>
            <a:r>
              <a:rPr lang="en-US" sz="2700" dirty="0"/>
              <a:t>the </a:t>
            </a:r>
            <a:r>
              <a:rPr lang="en-US" sz="2700" dirty="0" smtClean="0"/>
              <a:t>Abstract Factory </a:t>
            </a:r>
            <a:r>
              <a:rPr lang="en-US" sz="2700" dirty="0"/>
              <a:t>class </a:t>
            </a:r>
            <a:r>
              <a:rPr lang="en-US" sz="2700" dirty="0" smtClean="0"/>
              <a:t>interface changes all </a:t>
            </a:r>
            <a:r>
              <a:rPr lang="en-US" sz="2700" dirty="0"/>
              <a:t>its subclasses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Overriding design principles motivating the Factory patterns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No variable should hold a reference to a concrete class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 class should derive from a concrete class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No method should override an implemented method of any of its base classes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>
                <a:solidFill>
                  <a:srgbClr val="0070C0"/>
                </a:solidFill>
              </a:rPr>
              <a:t>These are guidelines that we strive for, but cannot always follow 100%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122238"/>
            <a:ext cx="7772400" cy="1295400"/>
          </a:xfrm>
          <a:noFill/>
          <a:ln/>
        </p:spPr>
        <p:txBody>
          <a:bodyPr lIns="92075" tIns="46038" rIns="92075" bIns="46038"/>
          <a:lstStyle/>
          <a:p>
            <a:r>
              <a:rPr lang="en-US" dirty="0" smtClean="0"/>
              <a:t>Direct instantiation is a disadvantage</a:t>
            </a:r>
            <a:endParaRPr lang="en-US" dirty="0"/>
          </a:p>
        </p:txBody>
      </p:sp>
      <p:sp>
        <p:nvSpPr>
          <p:cNvPr id="1771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534400" cy="4411662"/>
          </a:xfrm>
          <a:noFill/>
          <a:ln/>
        </p:spPr>
        <p:txBody>
          <a:bodyPr lIns="92075" tIns="46038" rIns="92075" bIns="46038"/>
          <a:lstStyle/>
          <a:p>
            <a:pPr>
              <a:buNone/>
            </a:pPr>
            <a:r>
              <a:rPr lang="en-US" sz="2800" dirty="0"/>
              <a:t>The </a:t>
            </a:r>
            <a:r>
              <a:rPr lang="en-US" sz="2800" dirty="0" smtClean="0"/>
              <a:t>issue/problem/context:</a:t>
            </a:r>
            <a:endParaRPr lang="en-US" sz="2800" dirty="0"/>
          </a:p>
          <a:p>
            <a:pPr lvl="1"/>
            <a:r>
              <a:rPr lang="en-US" sz="2400" dirty="0" smtClean="0"/>
              <a:t>A client needs to create one of several (or </a:t>
            </a:r>
            <a:r>
              <a:rPr lang="en-US" sz="2400" i="1" dirty="0" smtClean="0"/>
              <a:t>many</a:t>
            </a:r>
            <a:r>
              <a:rPr lang="en-US" sz="2400" dirty="0" smtClean="0"/>
              <a:t>) types of (similar) objects</a:t>
            </a:r>
          </a:p>
          <a:p>
            <a:pPr lvl="1"/>
            <a:r>
              <a:rPr lang="en-US" sz="2400" dirty="0" smtClean="0"/>
              <a:t>Creation of objects may need to be happen within various differing locations within the app (distributed creation)</a:t>
            </a:r>
            <a:endParaRPr lang="en-US" sz="2400" dirty="0"/>
          </a:p>
          <a:p>
            <a:pPr lvl="1"/>
            <a:r>
              <a:rPr lang="en-US" sz="2400" dirty="0" smtClean="0"/>
              <a:t>Client doesn’t want to know specifically what </a:t>
            </a:r>
            <a:r>
              <a:rPr lang="en-US" sz="2400" dirty="0"/>
              <a:t>kind of object to </a:t>
            </a:r>
            <a:r>
              <a:rPr lang="en-US" sz="2400" dirty="0" smtClean="0"/>
              <a:t>create</a:t>
            </a:r>
          </a:p>
          <a:p>
            <a:pPr lvl="2"/>
            <a:r>
              <a:rPr lang="en-US" sz="2000" dirty="0" smtClean="0">
                <a:solidFill>
                  <a:srgbClr val="0070C0"/>
                </a:solidFill>
              </a:rPr>
              <a:t>Client </a:t>
            </a:r>
            <a:r>
              <a:rPr lang="en-US" sz="2000" dirty="0" smtClean="0">
                <a:solidFill>
                  <a:srgbClr val="0070C0"/>
                </a:solidFill>
              </a:rPr>
              <a:t>may need to incorporate intelligence such as “thread awareness” in order to create the objects on the correct </a:t>
            </a:r>
            <a:r>
              <a:rPr lang="en-US" sz="2000" dirty="0" smtClean="0">
                <a:solidFill>
                  <a:srgbClr val="0070C0"/>
                </a:solidFill>
              </a:rPr>
              <a:t>thread</a:t>
            </a:r>
          </a:p>
          <a:p>
            <a:pPr lvl="2"/>
            <a:r>
              <a:rPr lang="en-US" sz="2000" dirty="0" smtClean="0">
                <a:solidFill>
                  <a:srgbClr val="0070C0"/>
                </a:solidFill>
              </a:rPr>
              <a:t>Object creation may need to be a multi-step procedure</a:t>
            </a:r>
          </a:p>
          <a:p>
            <a:pPr lvl="2"/>
            <a:r>
              <a:rPr lang="en-US" sz="2000" dirty="0" smtClean="0">
                <a:solidFill>
                  <a:srgbClr val="0070C0"/>
                </a:solidFill>
              </a:rPr>
              <a:t>Hard to maintain – may require a lot of different “</a:t>
            </a:r>
            <a:r>
              <a:rPr lang="en-US" sz="2000" dirty="0" err="1" smtClean="0">
                <a:solidFill>
                  <a:srgbClr val="0070C0"/>
                </a:solidFill>
              </a:rPr>
              <a:t>new’s</a:t>
            </a:r>
            <a:r>
              <a:rPr lang="en-US" sz="2000" dirty="0" smtClean="0">
                <a:solidFill>
                  <a:srgbClr val="0070C0"/>
                </a:solidFill>
              </a:rPr>
              <a:t>”</a:t>
            </a:r>
            <a:endParaRPr lang="en-US" sz="2000" dirty="0" smtClean="0">
              <a:solidFill>
                <a:srgbClr val="0070C0"/>
              </a:solidFill>
            </a:endParaRPr>
          </a:p>
          <a:p>
            <a:pPr lvl="2"/>
            <a:r>
              <a:rPr lang="en-US" sz="2000" dirty="0" smtClean="0">
                <a:solidFill>
                  <a:srgbClr val="0070C0"/>
                </a:solidFill>
              </a:rPr>
              <a:t>And generally, we want to program to interfaces or abstract classes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715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7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7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77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7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77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7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771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77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6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Scenario: </a:t>
            </a:r>
            <a:r>
              <a:rPr lang="en-US" dirty="0" smtClean="0"/>
              <a:t>Client directly creates class instances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799" y="1752600"/>
            <a:ext cx="7697417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r>
              <a:rPr lang="en-US" dirty="0"/>
              <a:t>Factory </a:t>
            </a:r>
            <a:r>
              <a:rPr lang="en-US" dirty="0" smtClean="0"/>
              <a:t>Design </a:t>
            </a:r>
            <a:r>
              <a:rPr lang="en-US" dirty="0" smtClean="0"/>
              <a:t>Pattern</a:t>
            </a:r>
            <a:endParaRPr lang="en-US" dirty="0"/>
          </a:p>
        </p:txBody>
      </p:sp>
      <p:sp>
        <p:nvSpPr>
          <p:cNvPr id="177156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2075" tIns="46038" rIns="92075" bIns="46038"/>
          <a:lstStyle/>
          <a:p>
            <a:pPr>
              <a:buNone/>
            </a:pPr>
            <a:r>
              <a:rPr lang="en-US" sz="2800" dirty="0" smtClean="0"/>
              <a:t>Solution</a:t>
            </a:r>
            <a:endParaRPr lang="en-US" sz="2800" dirty="0"/>
          </a:p>
          <a:p>
            <a:pPr lvl="1"/>
            <a:r>
              <a:rPr lang="en-US" sz="2400" dirty="0"/>
              <a:t>Define an interface for object </a:t>
            </a:r>
            <a:r>
              <a:rPr lang="en-US" sz="2400" dirty="0" smtClean="0"/>
              <a:t>creation </a:t>
            </a:r>
            <a:r>
              <a:rPr lang="en-US" sz="2400" dirty="0" smtClean="0"/>
              <a:t>methods in </a:t>
            </a:r>
            <a:r>
              <a:rPr lang="en-US" sz="2400" dirty="0" smtClean="0"/>
              <a:t>an abstract </a:t>
            </a:r>
            <a:r>
              <a:rPr lang="en-US" sz="2400" b="1" dirty="0" smtClean="0"/>
              <a:t>Factory </a:t>
            </a:r>
            <a:r>
              <a:rPr lang="en-US" sz="2400" dirty="0" smtClean="0"/>
              <a:t>class </a:t>
            </a:r>
            <a:r>
              <a:rPr lang="en-US" sz="2400" dirty="0" smtClean="0"/>
              <a:t>that can be used by the Client whenever </a:t>
            </a:r>
            <a:r>
              <a:rPr lang="en-US" sz="2400" dirty="0" smtClean="0"/>
              <a:t>concrete objects (aka </a:t>
            </a:r>
            <a:r>
              <a:rPr lang="en-US" sz="2400" i="1" dirty="0" smtClean="0"/>
              <a:t>Products</a:t>
            </a:r>
            <a:r>
              <a:rPr lang="en-US" sz="2400" dirty="0" smtClean="0"/>
              <a:t>) need </a:t>
            </a:r>
            <a:r>
              <a:rPr lang="en-US" sz="2400" dirty="0" smtClean="0"/>
              <a:t>to be created</a:t>
            </a:r>
          </a:p>
          <a:p>
            <a:pPr lvl="2"/>
            <a:r>
              <a:rPr lang="en-US" sz="2000" dirty="0" smtClean="0">
                <a:solidFill>
                  <a:srgbClr val="0070C0"/>
                </a:solidFill>
              </a:rPr>
              <a:t>The interface consists of methods known as </a:t>
            </a:r>
            <a:r>
              <a:rPr lang="en-US" sz="2000" i="1" dirty="0" smtClean="0">
                <a:solidFill>
                  <a:srgbClr val="0070C0"/>
                </a:solidFill>
              </a:rPr>
              <a:t>Factory </a:t>
            </a:r>
            <a:r>
              <a:rPr lang="en-US" sz="2000" i="1" dirty="0" smtClean="0">
                <a:solidFill>
                  <a:srgbClr val="0070C0"/>
                </a:solidFill>
              </a:rPr>
              <a:t>Methods</a:t>
            </a:r>
            <a:r>
              <a:rPr lang="en-US" sz="2000" i="1" dirty="0" smtClean="0">
                <a:solidFill>
                  <a:srgbClr val="0070C0"/>
                </a:solidFill>
              </a:rPr>
              <a:t/>
            </a:r>
            <a:br>
              <a:rPr lang="en-US" sz="2000" i="1" dirty="0" smtClean="0">
                <a:solidFill>
                  <a:srgbClr val="0070C0"/>
                </a:solidFill>
              </a:rPr>
            </a:br>
            <a:endParaRPr lang="en-US" sz="2000" i="1" dirty="0">
              <a:solidFill>
                <a:srgbClr val="0070C0"/>
              </a:solidFill>
            </a:endParaRPr>
          </a:p>
          <a:p>
            <a:pPr lvl="1"/>
            <a:r>
              <a:rPr lang="en-US" sz="2400" dirty="0"/>
              <a:t>Let some </a:t>
            </a:r>
            <a:r>
              <a:rPr lang="en-US" sz="2400" dirty="0" smtClean="0"/>
              <a:t>concrete subclass </a:t>
            </a:r>
            <a:r>
              <a:rPr lang="en-US" sz="2400" dirty="0"/>
              <a:t>decide </a:t>
            </a:r>
            <a:r>
              <a:rPr lang="en-US" sz="2400" dirty="0" smtClean="0"/>
              <a:t>specifics</a:t>
            </a:r>
          </a:p>
          <a:p>
            <a:pPr lvl="2"/>
            <a:r>
              <a:rPr lang="en-US" sz="2000" dirty="0" smtClean="0"/>
              <a:t>By providing an implementation of the Factory Methods</a:t>
            </a:r>
          </a:p>
          <a:p>
            <a:pPr lvl="2"/>
            <a:r>
              <a:rPr lang="en-US" sz="2000" dirty="0" smtClean="0">
                <a:solidFill>
                  <a:srgbClr val="FF0000"/>
                </a:solidFill>
              </a:rPr>
              <a:t>This delegates the decision of </a:t>
            </a:r>
            <a:r>
              <a:rPr lang="en-US" sz="2000" dirty="0" smtClean="0">
                <a:solidFill>
                  <a:srgbClr val="FF0000"/>
                </a:solidFill>
              </a:rPr>
              <a:t>what/how </a:t>
            </a:r>
            <a:r>
              <a:rPr lang="en-US" sz="2000" dirty="0" smtClean="0">
                <a:solidFill>
                  <a:srgbClr val="FF0000"/>
                </a:solidFill>
              </a:rPr>
              <a:t>to create to the concrete </a:t>
            </a:r>
            <a:r>
              <a:rPr lang="en-US" sz="2000" dirty="0" smtClean="0">
                <a:solidFill>
                  <a:srgbClr val="FF0000"/>
                </a:solidFill>
              </a:rPr>
              <a:t>subclasses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715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7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7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77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771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77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77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6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752600"/>
            <a:ext cx="6005492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Factory </a:t>
            </a:r>
            <a:r>
              <a:rPr lang="en-US" dirty="0" smtClean="0"/>
              <a:t>Pattern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0" name="TextBox 9"/>
          <p:cNvSpPr txBox="1"/>
          <p:nvPr/>
        </p:nvSpPr>
        <p:spPr>
          <a:xfrm>
            <a:off x="4191000" y="5562600"/>
            <a:ext cx="4953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600" dirty="0" smtClean="0">
                <a:solidFill>
                  <a:srgbClr val="FF0000"/>
                </a:solidFill>
              </a:rPr>
              <a:t>Creation is not done via constructor methods because constructor methods cannot be overridden</a:t>
            </a:r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477000" y="1981200"/>
            <a:ext cx="28956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1600" dirty="0" smtClean="0">
                <a:solidFill>
                  <a:srgbClr val="0070C0"/>
                </a:solidFill>
              </a:rPr>
              <a:t>The interface consists of </a:t>
            </a:r>
            <a:r>
              <a:rPr lang="en-US" sz="1600" i="1" dirty="0" smtClean="0">
                <a:solidFill>
                  <a:srgbClr val="0070C0"/>
                </a:solidFill>
              </a:rPr>
              <a:t>Factory </a:t>
            </a:r>
            <a:r>
              <a:rPr lang="en-US" sz="1600" i="1" dirty="0" smtClean="0">
                <a:solidFill>
                  <a:srgbClr val="0070C0"/>
                </a:solidFill>
              </a:rPr>
              <a:t>Methods</a:t>
            </a:r>
            <a:endParaRPr lang="en-US" sz="2000" i="1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00200"/>
            <a:ext cx="7391400" cy="4528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r>
              <a:rPr lang="en-US" dirty="0" smtClean="0"/>
              <a:t>Factory </a:t>
            </a:r>
            <a:r>
              <a:rPr lang="en-US" dirty="0" smtClean="0"/>
              <a:t>pattern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5334000"/>
            <a:ext cx="3886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1600" dirty="0" smtClean="0">
                <a:solidFill>
                  <a:srgbClr val="0070C0"/>
                </a:solidFill>
              </a:rPr>
              <a:t>There are two Products being built here by the </a:t>
            </a:r>
            <a:r>
              <a:rPr lang="en-US" sz="1600" b="1" dirty="0" err="1" smtClean="0">
                <a:solidFill>
                  <a:srgbClr val="0070C0"/>
                </a:solidFill>
              </a:rPr>
              <a:t>USMoneyMint</a:t>
            </a:r>
            <a:r>
              <a:rPr lang="en-US" sz="1600" dirty="0" smtClean="0">
                <a:solidFill>
                  <a:srgbClr val="0070C0"/>
                </a:solidFill>
              </a:rPr>
              <a:t> </a:t>
            </a:r>
            <a:r>
              <a:rPr lang="en-US" sz="1600" dirty="0" smtClean="0">
                <a:solidFill>
                  <a:srgbClr val="0070C0"/>
                </a:solidFill>
              </a:rPr>
              <a:t>Factory – </a:t>
            </a:r>
            <a:r>
              <a:rPr lang="en-US" sz="1600" b="1" dirty="0" err="1" smtClean="0">
                <a:solidFill>
                  <a:srgbClr val="0070C0"/>
                </a:solidFill>
              </a:rPr>
              <a:t>DollarCoinMaker</a:t>
            </a:r>
            <a:r>
              <a:rPr lang="en-US" sz="1600" b="1" dirty="0" smtClean="0">
                <a:solidFill>
                  <a:srgbClr val="0070C0"/>
                </a:solidFill>
              </a:rPr>
              <a:t> </a:t>
            </a:r>
            <a:r>
              <a:rPr lang="en-US" sz="1600" dirty="0" smtClean="0">
                <a:solidFill>
                  <a:srgbClr val="0070C0"/>
                </a:solidFill>
              </a:rPr>
              <a:t>and </a:t>
            </a:r>
            <a:r>
              <a:rPr lang="en-US" sz="1600" b="1" dirty="0" err="1" smtClean="0">
                <a:solidFill>
                  <a:srgbClr val="0070C0"/>
                </a:solidFill>
              </a:rPr>
              <a:t>DollarBillMaker</a:t>
            </a:r>
            <a:endParaRPr lang="en-US" sz="2000" b="1" i="1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838200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1600" dirty="0" smtClean="0">
                <a:solidFill>
                  <a:srgbClr val="0070C0"/>
                </a:solidFill>
              </a:rPr>
              <a:t>The concrete </a:t>
            </a:r>
            <a:r>
              <a:rPr lang="en-US" sz="1600" dirty="0" smtClean="0">
                <a:solidFill>
                  <a:srgbClr val="0070C0"/>
                </a:solidFill>
              </a:rPr>
              <a:t>factory (</a:t>
            </a:r>
            <a:r>
              <a:rPr lang="en-US" sz="1600" dirty="0" err="1" smtClean="0">
                <a:solidFill>
                  <a:srgbClr val="0070C0"/>
                </a:solidFill>
              </a:rPr>
              <a:t>USMoneyMint</a:t>
            </a:r>
            <a:r>
              <a:rPr lang="en-US" sz="1600" dirty="0" smtClean="0">
                <a:solidFill>
                  <a:srgbClr val="0070C0"/>
                </a:solidFill>
              </a:rPr>
              <a:t>) implements a single </a:t>
            </a:r>
            <a:r>
              <a:rPr lang="en-US" sz="1600" b="1" i="1" dirty="0" smtClean="0">
                <a:solidFill>
                  <a:srgbClr val="0070C0"/>
                </a:solidFill>
              </a:rPr>
              <a:t>Factory Method </a:t>
            </a:r>
            <a:r>
              <a:rPr lang="en-US" sz="1600" i="1" dirty="0" smtClean="0">
                <a:solidFill>
                  <a:srgbClr val="0070C0"/>
                </a:solidFill>
              </a:rPr>
              <a:t>(</a:t>
            </a:r>
            <a:r>
              <a:rPr lang="en-US" sz="1600" i="1" dirty="0" err="1" smtClean="0">
                <a:solidFill>
                  <a:srgbClr val="0070C0"/>
                </a:solidFill>
              </a:rPr>
              <a:t>createCurrencyMaker</a:t>
            </a:r>
            <a:r>
              <a:rPr lang="en-US" sz="1600" i="1" dirty="0" smtClean="0">
                <a:solidFill>
                  <a:srgbClr val="0070C0"/>
                </a:solidFill>
              </a:rPr>
              <a:t>), </a:t>
            </a:r>
            <a:r>
              <a:rPr lang="en-US" sz="1600" dirty="0" smtClean="0">
                <a:solidFill>
                  <a:srgbClr val="0070C0"/>
                </a:solidFill>
              </a:rPr>
              <a:t>which instantiates concrete </a:t>
            </a:r>
            <a:r>
              <a:rPr lang="en-US" sz="1600" i="1" dirty="0" smtClean="0">
                <a:solidFill>
                  <a:srgbClr val="0070C0"/>
                </a:solidFill>
              </a:rPr>
              <a:t>Products</a:t>
            </a:r>
            <a:r>
              <a:rPr lang="en-US" sz="1600" dirty="0" smtClean="0">
                <a:solidFill>
                  <a:srgbClr val="0070C0"/>
                </a:solidFill>
              </a:rPr>
              <a:t> (</a:t>
            </a:r>
            <a:r>
              <a:rPr lang="en-US" sz="1600" dirty="0" err="1" smtClean="0">
                <a:solidFill>
                  <a:srgbClr val="0070C0"/>
                </a:solidFill>
              </a:rPr>
              <a:t>DollarBillMaker</a:t>
            </a:r>
            <a:r>
              <a:rPr lang="en-US" sz="1600" dirty="0" smtClean="0">
                <a:solidFill>
                  <a:srgbClr val="0070C0"/>
                </a:solidFill>
              </a:rPr>
              <a:t> or </a:t>
            </a:r>
            <a:r>
              <a:rPr lang="en-US" sz="1600" dirty="0" err="1" smtClean="0">
                <a:solidFill>
                  <a:srgbClr val="0070C0"/>
                </a:solidFill>
              </a:rPr>
              <a:t>DollarCoinMaker</a:t>
            </a:r>
            <a:r>
              <a:rPr lang="en-US" sz="1600" dirty="0" smtClean="0">
                <a:solidFill>
                  <a:srgbClr val="0070C0"/>
                </a:solidFill>
              </a:rPr>
              <a:t>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2895600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1600" dirty="0" smtClean="0">
                <a:solidFill>
                  <a:srgbClr val="7030A0"/>
                </a:solidFill>
              </a:rPr>
              <a:t>But the client </a:t>
            </a:r>
            <a:r>
              <a:rPr lang="en-US" sz="1600" i="1" dirty="0" smtClean="0">
                <a:solidFill>
                  <a:srgbClr val="7030A0"/>
                </a:solidFill>
              </a:rPr>
              <a:t>still</a:t>
            </a:r>
            <a:r>
              <a:rPr lang="en-US" sz="1600" dirty="0" smtClean="0">
                <a:solidFill>
                  <a:srgbClr val="7030A0"/>
                </a:solidFill>
              </a:rPr>
              <a:t> has to create the Factory (</a:t>
            </a:r>
            <a:r>
              <a:rPr lang="en-US" sz="1600" dirty="0" err="1" smtClean="0">
                <a:solidFill>
                  <a:srgbClr val="7030A0"/>
                </a:solidFill>
              </a:rPr>
              <a:t>USMoneyMint</a:t>
            </a:r>
            <a:r>
              <a:rPr lang="en-US" sz="1600" dirty="0" smtClean="0">
                <a:solidFill>
                  <a:srgbClr val="7030A0"/>
                </a:solidFill>
              </a:rPr>
              <a:t>) that creates the </a:t>
            </a:r>
            <a:r>
              <a:rPr lang="en-US" sz="1600" dirty="0" err="1" smtClean="0">
                <a:solidFill>
                  <a:srgbClr val="7030A0"/>
                </a:solidFill>
              </a:rPr>
              <a:t>CurrencyMakers</a:t>
            </a: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3048000" y="2590800"/>
            <a:ext cx="12954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868362"/>
          </a:xfrm>
        </p:spPr>
        <p:txBody>
          <a:bodyPr/>
          <a:lstStyle/>
          <a:p>
            <a:r>
              <a:rPr lang="en-US" dirty="0" smtClean="0"/>
              <a:t>Factory </a:t>
            </a: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3954462"/>
          </a:xfrm>
        </p:spPr>
        <p:txBody>
          <a:bodyPr/>
          <a:lstStyle/>
          <a:p>
            <a:r>
              <a:rPr lang="en-US" sz="2400" dirty="0" smtClean="0"/>
              <a:t>Defines </a:t>
            </a:r>
            <a:r>
              <a:rPr lang="en-US" sz="2400" dirty="0" smtClean="0"/>
              <a:t>an </a:t>
            </a:r>
            <a:r>
              <a:rPr lang="en-US" sz="2400" dirty="0" smtClean="0"/>
              <a:t>interface </a:t>
            </a:r>
            <a:r>
              <a:rPr lang="en-US" sz="2400" dirty="0" smtClean="0"/>
              <a:t>(Factory Methods</a:t>
            </a:r>
            <a:r>
              <a:rPr lang="en-US" sz="2400" dirty="0" smtClean="0"/>
              <a:t>), implemented in a concrete Factory, for creating Product objects</a:t>
            </a:r>
            <a:endParaRPr lang="en-US" sz="2400" dirty="0" smtClean="0"/>
          </a:p>
          <a:p>
            <a:r>
              <a:rPr lang="en-US" sz="2400" dirty="0" smtClean="0"/>
              <a:t>The interface specifies a special method (Factory Method) that is invoked by clients 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Creation is not done via constructor methods because constructor methods cannot be overridden in classes that extend the abstract class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Factory </a:t>
            </a:r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next level of extension of the Factory concept</a:t>
            </a:r>
          </a:p>
          <a:p>
            <a:endParaRPr lang="en-US" dirty="0" smtClean="0"/>
          </a:p>
          <a:p>
            <a:r>
              <a:rPr lang="en-US" dirty="0" smtClean="0"/>
              <a:t>The products created by are sufficiently different to warrant separate </a:t>
            </a:r>
            <a:r>
              <a:rPr lang="en-US" dirty="0" smtClean="0"/>
              <a:t>Factories</a:t>
            </a:r>
            <a:endParaRPr lang="en-US" dirty="0"/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Whose “factory methods” are similar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600200"/>
            <a:ext cx="7148513" cy="425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639762"/>
          </a:xfrm>
        </p:spPr>
        <p:txBody>
          <a:bodyPr/>
          <a:lstStyle/>
          <a:p>
            <a:r>
              <a:rPr lang="en-US" dirty="0" smtClean="0"/>
              <a:t>Abstract Factory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28600" y="5486401"/>
            <a:ext cx="44196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The products created by are sufficiently different to warrant separate Factories (</a:t>
            </a:r>
            <a:r>
              <a:rPr lang="en-US" sz="1600" b="1" dirty="0" err="1" smtClean="0"/>
              <a:t>USMoneyMint</a:t>
            </a:r>
            <a:r>
              <a:rPr lang="en-US" sz="1600" dirty="0" smtClean="0"/>
              <a:t> and </a:t>
            </a:r>
            <a:r>
              <a:rPr lang="en-US" sz="1600" b="1" dirty="0" err="1" smtClean="0"/>
              <a:t>CanadianMoneyMint</a:t>
            </a:r>
            <a:r>
              <a:rPr lang="en-US" sz="1600" dirty="0" smtClean="0"/>
              <a:t>), each of which “knows” which products to make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762000"/>
            <a:ext cx="556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1600" dirty="0" smtClean="0">
                <a:solidFill>
                  <a:srgbClr val="0070C0"/>
                </a:solidFill>
              </a:rPr>
              <a:t>The abstract factory (</a:t>
            </a:r>
            <a:r>
              <a:rPr lang="en-US" sz="1600" dirty="0" err="1" smtClean="0">
                <a:solidFill>
                  <a:srgbClr val="0070C0"/>
                </a:solidFill>
              </a:rPr>
              <a:t>MoneyMint</a:t>
            </a:r>
            <a:r>
              <a:rPr lang="en-US" sz="1600" dirty="0" smtClean="0">
                <a:solidFill>
                  <a:srgbClr val="0070C0"/>
                </a:solidFill>
              </a:rPr>
              <a:t>) defines the </a:t>
            </a:r>
            <a:r>
              <a:rPr lang="en-US" sz="1600" b="1" i="1" dirty="0" smtClean="0">
                <a:solidFill>
                  <a:srgbClr val="0070C0"/>
                </a:solidFill>
              </a:rPr>
              <a:t>Factory Method </a:t>
            </a:r>
            <a:r>
              <a:rPr lang="en-US" sz="1600" i="1" dirty="0" smtClean="0">
                <a:solidFill>
                  <a:srgbClr val="0070C0"/>
                </a:solidFill>
              </a:rPr>
              <a:t>implemented by the concrete factories, which is used by the client to create </a:t>
            </a:r>
            <a:r>
              <a:rPr lang="en-US" sz="1600" i="1" dirty="0" err="1" smtClean="0">
                <a:solidFill>
                  <a:srgbClr val="0070C0"/>
                </a:solidFill>
              </a:rPr>
              <a:t>CurrencyMakers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2514600"/>
            <a:ext cx="350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en-US" sz="1600" dirty="0" smtClean="0">
                <a:solidFill>
                  <a:srgbClr val="7030A0"/>
                </a:solidFill>
              </a:rPr>
              <a:t>But the client </a:t>
            </a:r>
            <a:r>
              <a:rPr lang="en-US" sz="1600" i="1" dirty="0" smtClean="0">
                <a:solidFill>
                  <a:srgbClr val="7030A0"/>
                </a:solidFill>
              </a:rPr>
              <a:t>still</a:t>
            </a:r>
            <a:r>
              <a:rPr lang="en-US" sz="1600" dirty="0" smtClean="0">
                <a:solidFill>
                  <a:srgbClr val="7030A0"/>
                </a:solidFill>
              </a:rPr>
              <a:t> has to create the concrete Factories (</a:t>
            </a:r>
            <a:r>
              <a:rPr lang="en-US" sz="1600" dirty="0" err="1" smtClean="0">
                <a:solidFill>
                  <a:srgbClr val="7030A0"/>
                </a:solidFill>
              </a:rPr>
              <a:t>USMoneyMint</a:t>
            </a:r>
            <a:r>
              <a:rPr lang="en-US" sz="1600" dirty="0" smtClean="0">
                <a:solidFill>
                  <a:srgbClr val="7030A0"/>
                </a:solidFill>
              </a:rPr>
              <a:t>), but can refer to them abstractly (via </a:t>
            </a:r>
            <a:r>
              <a:rPr lang="en-US" sz="1600" dirty="0" err="1" smtClean="0">
                <a:solidFill>
                  <a:srgbClr val="7030A0"/>
                </a:solidFill>
              </a:rPr>
              <a:t>MoneyMint</a:t>
            </a:r>
            <a:r>
              <a:rPr lang="en-US" sz="1600" dirty="0" smtClean="0">
                <a:solidFill>
                  <a:srgbClr val="7030A0"/>
                </a:solidFill>
              </a:rPr>
              <a:t> references)</a:t>
            </a:r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>
            <a:off x="3276600" y="2743200"/>
            <a:ext cx="914400" cy="2286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200400" y="2667000"/>
            <a:ext cx="3124200" cy="3048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rot="10800000" flipV="1">
            <a:off x="4495800" y="1600200"/>
            <a:ext cx="533400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16597</TotalTime>
  <Words>796</Words>
  <Application>Microsoft Office PowerPoint</Application>
  <PresentationFormat>On-screen Show (4:3)</PresentationFormat>
  <Paragraphs>110</Paragraphs>
  <Slides>17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2_Network</vt:lpstr>
      <vt:lpstr>The  Factory Patterns</vt:lpstr>
      <vt:lpstr>Direct instantiation is a disadvantage</vt:lpstr>
      <vt:lpstr>Scenario: Client directly creates class instances</vt:lpstr>
      <vt:lpstr>Factory Design Pattern</vt:lpstr>
      <vt:lpstr>Factory Pattern</vt:lpstr>
      <vt:lpstr>Factory pattern</vt:lpstr>
      <vt:lpstr>Factory Summary</vt:lpstr>
      <vt:lpstr>Abstract Factory classes</vt:lpstr>
      <vt:lpstr>Abstract Factory</vt:lpstr>
      <vt:lpstr>Abstract Factory</vt:lpstr>
      <vt:lpstr>Abstract Factory Pattern (generic)</vt:lpstr>
      <vt:lpstr>Extending the abstraction further</vt:lpstr>
      <vt:lpstr>Abstract Factory method</vt:lpstr>
      <vt:lpstr>Abstract Factory Implementation</vt:lpstr>
      <vt:lpstr>Abstract Factory Advantages</vt:lpstr>
      <vt:lpstr>Abstract Factory - Disadvantages</vt:lpstr>
      <vt:lpstr>Overriding design principles motivating the Factory patterns</vt:lpstr>
    </vt:vector>
  </TitlesOfParts>
  <Company>MSOE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Mark Hornick</cp:lastModifiedBy>
  <cp:revision>926</cp:revision>
  <cp:lastPrinted>1601-01-01T00:00:00Z</cp:lastPrinted>
  <dcterms:created xsi:type="dcterms:W3CDTF">1999-09-06T21:32:20Z</dcterms:created>
  <dcterms:modified xsi:type="dcterms:W3CDTF">2012-03-14T13:49:52Z</dcterms:modified>
</cp:coreProperties>
</file>