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handoutMasterIdLst>
    <p:handoutMasterId r:id="rId16"/>
  </p:handoutMasterIdLst>
  <p:sldIdLst>
    <p:sldId id="320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89" autoAdjust="0"/>
    <p:restoredTop sz="94689" autoAdjust="0"/>
  </p:normalViewPr>
  <p:slideViewPr>
    <p:cSldViewPr>
      <p:cViewPr>
        <p:scale>
          <a:sx n="80" d="100"/>
          <a:sy n="80" d="100"/>
        </p:scale>
        <p:origin x="-137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December 2013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accesscontrol.htm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3, </a:t>
            </a:r>
            <a:r>
              <a:rPr lang="en-US" dirty="0" smtClean="0"/>
              <a:t>Day </a:t>
            </a:r>
            <a:r>
              <a:rPr lang="en-US" dirty="0" smtClean="0"/>
              <a:t>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Processes &amp;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</a:t>
            </a:r>
            <a:r>
              <a:rPr lang="en-US" dirty="0" smtClean="0"/>
              <a:t>n Quiz</a:t>
            </a:r>
            <a:endParaRPr lang="en-US" dirty="0" smtClean="0"/>
          </a:p>
          <a:p>
            <a:r>
              <a:rPr lang="en-US" dirty="0" smtClean="0"/>
              <a:t>Processes</a:t>
            </a:r>
          </a:p>
          <a:p>
            <a:r>
              <a:rPr lang="en-US" dirty="0" smtClean="0"/>
              <a:t>Threads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Lab:</a:t>
            </a:r>
            <a:endParaRPr lang="en-US" dirty="0"/>
          </a:p>
          <a:p>
            <a:r>
              <a:rPr lang="en-US" dirty="0" smtClean="0"/>
              <a:t>Quiz</a:t>
            </a:r>
          </a:p>
          <a:p>
            <a:r>
              <a:rPr lang="en-US" dirty="0" smtClean="0"/>
              <a:t>Lab </a:t>
            </a:r>
            <a:r>
              <a:rPr lang="en-US" dirty="0" smtClean="0"/>
              <a:t>3: </a:t>
            </a:r>
            <a:r>
              <a:rPr lang="en-US" dirty="0" smtClean="0"/>
              <a:t>Strategy &amp; Factory Patterns!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do other Threads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You implicitly create additional Threads when you write a Swing-based application</a:t>
            </a:r>
          </a:p>
          <a:p>
            <a:pPr marL="858837" lvl="1" indent="-51435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/>
              <a:t>Java applications that create and display windows cause Swing to create additional threads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You implicitly create additional Threads when you use various Java utility classes</a:t>
            </a:r>
          </a:p>
          <a:p>
            <a:pPr marL="863600" lvl="1" indent="-514350"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/>
              <a:t>Using the </a:t>
            </a:r>
            <a:r>
              <a:rPr lang="en-US" sz="2400" b="1" dirty="0" smtClean="0"/>
              <a:t>Timer</a:t>
            </a:r>
            <a:r>
              <a:rPr lang="en-US" sz="2400" dirty="0" smtClean="0"/>
              <a:t> class causes a Thread to be created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You can explicitly create additional Threads and control their execution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en-US"/>
              <a:t>SE-2811</a:t>
            </a:r>
            <a:endParaRPr lang="en-US" altLang="en-US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485A3F-FEC7-4042-AF99-4FB59764F6B1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15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You already know how to create a multi-threaded app using Swing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600AC"/>
                </a:solidFill>
              </a:rPr>
              <a:t>Create a </a:t>
            </a:r>
            <a:r>
              <a:rPr lang="en-US" sz="2800" dirty="0" err="1" smtClean="0">
                <a:solidFill>
                  <a:srgbClr val="5600AC"/>
                </a:solidFill>
              </a:rPr>
              <a:t>JFrame</a:t>
            </a:r>
            <a:r>
              <a:rPr lang="en-US" sz="2800" dirty="0" smtClean="0">
                <a:solidFill>
                  <a:srgbClr val="5600AC"/>
                </a:solidFill>
              </a:rPr>
              <a:t> window containing </a:t>
            </a:r>
            <a:r>
              <a:rPr lang="en-US" sz="2800" dirty="0" err="1" smtClean="0">
                <a:solidFill>
                  <a:srgbClr val="5600AC"/>
                </a:solidFill>
              </a:rPr>
              <a:t>JButtons</a:t>
            </a:r>
            <a:r>
              <a:rPr lang="en-US" sz="2800" dirty="0" smtClean="0">
                <a:solidFill>
                  <a:srgbClr val="5600AC"/>
                </a:solidFill>
              </a:rPr>
              <a:t>, </a:t>
            </a:r>
            <a:r>
              <a:rPr lang="en-US" sz="2800" dirty="0" err="1" smtClean="0">
                <a:solidFill>
                  <a:srgbClr val="5600AC"/>
                </a:solidFill>
              </a:rPr>
              <a:t>JTextField</a:t>
            </a:r>
            <a:r>
              <a:rPr lang="en-US" sz="2800" dirty="0" smtClean="0">
                <a:solidFill>
                  <a:srgbClr val="5600AC"/>
                </a:solidFill>
              </a:rPr>
              <a:t>, etc.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600AC"/>
                </a:solidFill>
              </a:rPr>
              <a:t>Connect the </a:t>
            </a:r>
            <a:r>
              <a:rPr lang="en-US" sz="2800" dirty="0" err="1" smtClean="0">
                <a:solidFill>
                  <a:srgbClr val="5600AC"/>
                </a:solidFill>
              </a:rPr>
              <a:t>JButtons</a:t>
            </a:r>
            <a:r>
              <a:rPr lang="en-US" sz="2800" dirty="0" smtClean="0">
                <a:solidFill>
                  <a:srgbClr val="5600AC"/>
                </a:solidFill>
              </a:rPr>
              <a:t> etc to an </a:t>
            </a:r>
            <a:r>
              <a:rPr lang="en-US" sz="2800" dirty="0" err="1" smtClean="0">
                <a:solidFill>
                  <a:srgbClr val="5600AC"/>
                </a:solidFill>
              </a:rPr>
              <a:t>ActionListener</a:t>
            </a:r>
            <a:endParaRPr lang="en-US" sz="2800" dirty="0" smtClean="0">
              <a:solidFill>
                <a:srgbClr val="5600AC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600AC"/>
                </a:solidFill>
              </a:rPr>
              <a:t>Make the window visible</a:t>
            </a:r>
          </a:p>
          <a:p>
            <a:pPr marL="863600" lvl="1" indent="-514350">
              <a:defRPr/>
            </a:pPr>
            <a:r>
              <a:rPr lang="en-US" sz="2400" dirty="0" smtClean="0"/>
              <a:t>Once the window is visible, a second Thread is created</a:t>
            </a:r>
          </a:p>
          <a:p>
            <a:pPr marL="863600" lvl="1" indent="-514350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All calls to </a:t>
            </a:r>
            <a:r>
              <a:rPr lang="en-US" sz="2400" dirty="0" err="1" smtClean="0">
                <a:solidFill>
                  <a:srgbClr val="FF0000"/>
                </a:solidFill>
              </a:rPr>
              <a:t>actionPerformed</a:t>
            </a:r>
            <a:r>
              <a:rPr lang="en-US" sz="2400" dirty="0" smtClean="0">
                <a:solidFill>
                  <a:srgbClr val="FF0000"/>
                </a:solidFill>
              </a:rPr>
              <a:t>() occur on the second Thread</a:t>
            </a:r>
          </a:p>
          <a:p>
            <a:pPr marL="1158875" lvl="2" indent="-514350">
              <a:defRPr/>
            </a:pPr>
            <a:r>
              <a:rPr lang="en-US" sz="2100" dirty="0" smtClean="0"/>
              <a:t>The </a:t>
            </a:r>
            <a:r>
              <a:rPr lang="en-US" sz="2100" b="1" i="1" dirty="0" smtClean="0"/>
              <a:t>Event-Dispatching Thread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endParaRPr lang="en-US" dirty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SE-2811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12CCB8-FAD1-4930-9CBD-A52E1D4C1403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696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Using a </a:t>
            </a:r>
            <a:r>
              <a:rPr lang="en-US" sz="4000" dirty="0" err="1" smtClean="0"/>
              <a:t>javax.swing.Timer</a:t>
            </a:r>
            <a:r>
              <a:rPr lang="en-US" sz="4000" dirty="0" smtClean="0"/>
              <a:t> is fairly </a:t>
            </a:r>
            <a:r>
              <a:rPr lang="en-US" sz="4000" dirty="0" err="1" smtClean="0"/>
              <a:t>straighforward</a:t>
            </a:r>
            <a:r>
              <a:rPr lang="en-US" sz="4000" dirty="0" smtClean="0"/>
              <a:t>: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Timer </a:t>
            </a:r>
            <a:r>
              <a:rPr lang="en-US" sz="18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US" sz="18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= new Timer(</a:t>
            </a:r>
            <a:r>
              <a:rPr lang="en-US" sz="18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timeoutPeriod</a:t>
            </a:r>
            <a:r>
              <a:rPr lang="en-US" sz="18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eventHandler</a:t>
            </a:r>
            <a:r>
              <a:rPr lang="en-US" sz="18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timer.start</a:t>
            </a:r>
            <a:r>
              <a:rPr lang="en-US" sz="18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The </a:t>
            </a:r>
            <a:r>
              <a:rPr lang="en-US" sz="2400" dirty="0" err="1" smtClean="0">
                <a:solidFill>
                  <a:srgbClr val="C00000"/>
                </a:solidFill>
              </a:rPr>
              <a:t>eventHandler</a:t>
            </a:r>
            <a:r>
              <a:rPr lang="en-US" sz="2400" dirty="0" smtClean="0">
                <a:solidFill>
                  <a:srgbClr val="C00000"/>
                </a:solidFill>
              </a:rPr>
              <a:t> argument to the constructor is a reference to a class that implements </a:t>
            </a:r>
            <a:r>
              <a:rPr lang="en-US" sz="2400" b="1" dirty="0" smtClean="0">
                <a:solidFill>
                  <a:srgbClr val="C00000"/>
                </a:solidFill>
              </a:rPr>
              <a:t>Timer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ActionListener</a:t>
            </a:r>
            <a:endParaRPr lang="en-US" sz="2400" i="1" dirty="0" smtClean="0">
              <a:solidFill>
                <a:srgbClr val="C00000"/>
              </a:solidFill>
            </a:endParaRPr>
          </a:p>
          <a:p>
            <a:pPr marL="514350" indent="-514350"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That is, </a:t>
            </a:r>
            <a:r>
              <a:rPr lang="en-US" sz="2400" dirty="0" err="1" smtClean="0">
                <a:solidFill>
                  <a:srgbClr val="00B050"/>
                </a:solidFill>
              </a:rPr>
              <a:t>eventHandler</a:t>
            </a:r>
            <a:r>
              <a:rPr lang="en-US" sz="2400" dirty="0" smtClean="0">
                <a:solidFill>
                  <a:srgbClr val="00B050"/>
                </a:solidFill>
              </a:rPr>
              <a:t> contains an </a:t>
            </a:r>
            <a:r>
              <a:rPr lang="en-US" sz="2400" b="1" dirty="0" err="1" smtClean="0">
                <a:solidFill>
                  <a:srgbClr val="00B050"/>
                </a:solidFill>
              </a:rPr>
              <a:t>actionPerformed</a:t>
            </a:r>
            <a:r>
              <a:rPr lang="en-US" sz="2400" dirty="0" smtClean="0">
                <a:solidFill>
                  <a:srgbClr val="00B050"/>
                </a:solidFill>
              </a:rPr>
              <a:t>() method. </a:t>
            </a:r>
          </a:p>
          <a:p>
            <a:pPr marL="1158875" lvl="2" indent="-514350">
              <a:buFont typeface="Wingdings" pitchFamily="2" charset="2"/>
              <a:buNone/>
              <a:defRPr/>
            </a:pPr>
            <a:r>
              <a:rPr lang="en-US" sz="1700" dirty="0" smtClean="0"/>
              <a:t>This is similar to how Swing events are handled</a:t>
            </a:r>
          </a:p>
          <a:p>
            <a:pPr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Whenever the Timer generates a timeout event, the JVM invokes </a:t>
            </a:r>
            <a:r>
              <a:rPr lang="en-US" sz="2400" b="1" dirty="0" err="1" smtClean="0">
                <a:solidFill>
                  <a:srgbClr val="00B050"/>
                </a:solidFill>
              </a:rPr>
              <a:t>actionPerformed</a:t>
            </a:r>
            <a:r>
              <a:rPr lang="en-US" sz="2400" b="1" dirty="0" smtClean="0">
                <a:solidFill>
                  <a:srgbClr val="00B050"/>
                </a:solidFill>
              </a:rPr>
              <a:t>() </a:t>
            </a:r>
            <a:r>
              <a:rPr lang="en-US" sz="2400" dirty="0" smtClean="0">
                <a:solidFill>
                  <a:srgbClr val="00B050"/>
                </a:solidFill>
              </a:rPr>
              <a:t>on another thread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JVM uses the Event Dispatch thread when available; otherwise a “worker” thread is created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SE-2811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71754D-2A11-4425-93DB-E43FBD2C3FA7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72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340068"/>
                </a:solidFill>
              </a:rPr>
              <a:t>Explicitly creating additional Threads is pretty easy: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166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>Thread t = new Thread(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r </a:t>
            </a:r>
            <a:r>
              <a:rPr lang="en-US" sz="2400" b="1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B0F0"/>
                </a:solidFill>
              </a:rPr>
              <a:t>The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400" dirty="0" smtClean="0">
                <a:solidFill>
                  <a:srgbClr val="00B0F0"/>
                </a:solidFill>
              </a:rPr>
              <a:t> argument to the Thread constructor is a reference to a class that implements the </a:t>
            </a:r>
            <a:r>
              <a:rPr lang="en-US" sz="2400" b="1" dirty="0" err="1" smtClean="0">
                <a:solidFill>
                  <a:srgbClr val="00B0F0"/>
                </a:solidFill>
              </a:rPr>
              <a:t>Runnable</a:t>
            </a:r>
            <a:r>
              <a:rPr lang="en-US" sz="2400" dirty="0" smtClean="0">
                <a:solidFill>
                  <a:srgbClr val="00B0F0"/>
                </a:solidFill>
              </a:rPr>
              <a:t> interface</a:t>
            </a:r>
          </a:p>
          <a:p>
            <a:pPr lvl="1">
              <a:defRPr/>
            </a:pPr>
            <a:r>
              <a:rPr lang="en-US" sz="2000" b="1" dirty="0" err="1" smtClean="0"/>
              <a:t>Runnable</a:t>
            </a:r>
            <a:r>
              <a:rPr lang="en-US" sz="2000" dirty="0" smtClean="0"/>
              <a:t> declares a single method: </a:t>
            </a:r>
            <a:r>
              <a:rPr lang="en-US" sz="2000" b="1" dirty="0" smtClean="0">
                <a:solidFill>
                  <a:srgbClr val="C00000"/>
                </a:solidFill>
              </a:rPr>
              <a:t>public void run()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514350" indent="-514350"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When the Thread’s </a:t>
            </a:r>
            <a:r>
              <a:rPr lang="en-US" sz="2400" b="1" dirty="0" smtClean="0">
                <a:solidFill>
                  <a:srgbClr val="C00000"/>
                </a:solidFill>
              </a:rPr>
              <a:t>start</a:t>
            </a:r>
            <a:r>
              <a:rPr lang="en-US" sz="2400" dirty="0" smtClean="0">
                <a:solidFill>
                  <a:srgbClr val="C00000"/>
                </a:solidFill>
              </a:rPr>
              <a:t>() method is called, the instructions in the </a:t>
            </a:r>
            <a:r>
              <a:rPr lang="en-US" sz="2400" b="1" dirty="0" smtClean="0">
                <a:solidFill>
                  <a:srgbClr val="C00000"/>
                </a:solidFill>
              </a:rPr>
              <a:t>run</a:t>
            </a:r>
            <a:r>
              <a:rPr lang="en-US" sz="2400" dirty="0" smtClean="0">
                <a:solidFill>
                  <a:srgbClr val="C00000"/>
                </a:solidFill>
              </a:rPr>
              <a:t>() method begin executing on the new thread.</a:t>
            </a:r>
          </a:p>
          <a:p>
            <a:pPr marL="1158875" lvl="2" indent="-514350">
              <a:buNone/>
              <a:defRPr/>
            </a:pPr>
            <a:r>
              <a:rPr lang="en-US" sz="1700" dirty="0" smtClean="0"/>
              <a:t>The </a:t>
            </a:r>
            <a:r>
              <a:rPr lang="en-US" sz="1700" b="1" dirty="0" smtClean="0"/>
              <a:t>start()</a:t>
            </a:r>
            <a:r>
              <a:rPr lang="en-US" sz="1700" dirty="0" smtClean="0"/>
              <a:t> method returns essentially immediately; it does not wait for the started thread to finish execution.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en-US" smtClean="0"/>
              <a:t>SE-2811</a:t>
            </a:r>
            <a:endParaRPr lang="en-US" altLang="en-US" smtClean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01E645-50DD-4624-9738-A50BEDE81E97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98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Modifiers in Review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1047290"/>
              </p:ext>
            </p:extLst>
          </p:nvPr>
        </p:nvGraphicFramePr>
        <p:xfrm>
          <a:off x="457200" y="1719263"/>
          <a:ext cx="8001000" cy="2303727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189971">
                <a:tc gridSpan="5">
                  <a:txBody>
                    <a:bodyPr/>
                    <a:lstStyle/>
                    <a:p>
                      <a:r>
                        <a:rPr lang="en-US" dirty="0"/>
                        <a:t>Access Levels</a:t>
                      </a:r>
                    </a:p>
                  </a:txBody>
                  <a:tcPr marL="44873" marR="4487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449">
                <a:tc>
                  <a:txBody>
                    <a:bodyPr/>
                    <a:lstStyle/>
                    <a:p>
                      <a:r>
                        <a:rPr lang="en-US" dirty="0"/>
                        <a:t>Modifier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Class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Package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Subclass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World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71"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endParaRPr lang="en-US" dirty="0"/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449">
                <a:tc>
                  <a:txBody>
                    <a:bodyPr/>
                    <a:lstStyle/>
                    <a:p>
                      <a:r>
                        <a:rPr lang="en-US" dirty="0" smtClean="0"/>
                        <a:t>protected</a:t>
                      </a:r>
                      <a:endParaRPr lang="en-US" dirty="0"/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927">
                <a:tc>
                  <a:txBody>
                    <a:bodyPr/>
                    <a:lstStyle/>
                    <a:p>
                      <a:r>
                        <a:rPr lang="en-US" i="1" dirty="0" smtClean="0">
                          <a:effectLst/>
                        </a:rPr>
                        <a:t>/*package*/</a:t>
                      </a:r>
                      <a:endParaRPr lang="en-US" i="1" dirty="0">
                        <a:effectLst/>
                      </a:endParaRP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71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endParaRPr lang="en-US" dirty="0"/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4800" y="4267199"/>
            <a:ext cx="8382000" cy="1863725"/>
          </a:xfrm>
        </p:spPr>
        <p:txBody>
          <a:bodyPr/>
          <a:lstStyle/>
          <a:p>
            <a:r>
              <a:rPr lang="en-US" dirty="0" smtClean="0"/>
              <a:t>Adapted from Oracle’s Java tutorial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://docs.oracle.com/javase/tutorial/java/javaOO/accesscontrol.html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2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SE-2811</a:t>
            </a:r>
            <a:br>
              <a:rPr lang="en-US" altLang="en-US" dirty="0" smtClean="0"/>
            </a:br>
            <a:r>
              <a:rPr lang="en-US" altLang="en-US" dirty="0" smtClean="0"/>
              <a:t>Dr. Mark L. Hornick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1104CE-0A31-4CDF-8601-FEA31F36F9BD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 smtClean="0"/>
              <a:t>What SE1011 students are told…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6858000" cy="4302125"/>
          </a:xfrm>
        </p:spPr>
        <p:txBody>
          <a:bodyPr/>
          <a:lstStyle/>
          <a:p>
            <a:pPr marL="400050" indent="-400050" eaLnBrk="1" hangingPunct="1">
              <a:buFont typeface="Wingdings" pitchFamily="2" charset="2"/>
              <a:buNone/>
            </a:pPr>
            <a:r>
              <a:rPr lang="en-US" sz="2900" dirty="0" smtClean="0"/>
              <a:t>When the </a:t>
            </a:r>
            <a:r>
              <a:rPr lang="en-US" sz="2900" b="1" i="1" dirty="0" smtClean="0"/>
              <a:t>main</a:t>
            </a:r>
            <a:r>
              <a:rPr lang="en-US" sz="2900" i="1" dirty="0" smtClean="0"/>
              <a:t>()</a:t>
            </a:r>
            <a:r>
              <a:rPr lang="en-US" sz="2900" dirty="0" smtClean="0"/>
              <a:t> method is called, the instructions within the method begin to execute in sequence</a:t>
            </a:r>
          </a:p>
          <a:p>
            <a:pPr marL="725488" lvl="1" indent="-381000" eaLnBrk="1" hangingPunct="1">
              <a:buFont typeface="Wingdings" pitchFamily="2" charset="2"/>
              <a:buNone/>
            </a:pPr>
            <a:r>
              <a:rPr lang="en-US" sz="2700" dirty="0" smtClean="0">
                <a:solidFill>
                  <a:srgbClr val="FF0000"/>
                </a:solidFill>
              </a:rPr>
              <a:t>The program terminates</a:t>
            </a:r>
            <a:r>
              <a:rPr lang="en-US" sz="2700" i="1" dirty="0" smtClean="0">
                <a:solidFill>
                  <a:srgbClr val="FF0000"/>
                </a:solidFill>
              </a:rPr>
              <a:t> </a:t>
            </a:r>
            <a:r>
              <a:rPr lang="en-US" sz="2700" dirty="0" smtClean="0">
                <a:solidFill>
                  <a:srgbClr val="FF0000"/>
                </a:solidFill>
              </a:rPr>
              <a:t>when the </a:t>
            </a:r>
            <a:r>
              <a:rPr lang="en-US" sz="2700" b="1" dirty="0" smtClean="0">
                <a:solidFill>
                  <a:srgbClr val="FF0000"/>
                </a:solidFill>
              </a:rPr>
              <a:t>main()</a:t>
            </a:r>
            <a:r>
              <a:rPr lang="en-US" sz="2700" dirty="0" smtClean="0">
                <a:solidFill>
                  <a:srgbClr val="FF0000"/>
                </a:solidFill>
              </a:rPr>
              <a:t> method finishes executing</a:t>
            </a:r>
          </a:p>
          <a:p>
            <a:pPr marL="725488" lvl="1" indent="-381000" eaLnBrk="1" hangingPunct="1"/>
            <a:endParaRPr lang="en-US" sz="2700" dirty="0" smtClean="0"/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1524000" y="5334000"/>
            <a:ext cx="2120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Is this really true?</a:t>
            </a:r>
          </a:p>
          <a:p>
            <a:r>
              <a:rPr lang="en-US" i="1" dirty="0"/>
              <a:t>Sometimes</a:t>
            </a:r>
            <a:r>
              <a:rPr lang="en-US" dirty="0"/>
              <a:t> it is….</a:t>
            </a:r>
          </a:p>
        </p:txBody>
      </p:sp>
      <p:pic>
        <p:nvPicPr>
          <p:cNvPr id="3079" name="Picture 3" descr="C:\Documents and Settings\hornick\Local Settings\Temporary Internet Files\Content.IE5\3EMX8BOC\MCj042826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29000"/>
            <a:ext cx="2286000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745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SE-2811</a:t>
            </a:r>
            <a:br>
              <a:rPr lang="en-US" altLang="en-US" dirty="0" smtClean="0"/>
            </a:br>
            <a:r>
              <a:rPr lang="en-US" altLang="en-US" dirty="0" smtClean="0"/>
              <a:t>Dr. Mark L. Hornick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4AD1BE-D567-401F-A0A6-C550DD4D191D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The ugly truth…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6858000" cy="4302125"/>
          </a:xfrm>
        </p:spPr>
        <p:txBody>
          <a:bodyPr/>
          <a:lstStyle/>
          <a:p>
            <a:pPr marL="400050" indent="-400050" eaLnBrk="1" hangingPunct="1">
              <a:buFont typeface="Wingdings" pitchFamily="2" charset="2"/>
              <a:buNone/>
            </a:pPr>
            <a:r>
              <a:rPr lang="en-US" sz="2900" dirty="0" smtClean="0"/>
              <a:t>When the </a:t>
            </a:r>
            <a:r>
              <a:rPr lang="en-US" sz="2900" b="1" i="1" dirty="0" smtClean="0"/>
              <a:t>main</a:t>
            </a:r>
            <a:r>
              <a:rPr lang="en-US" sz="2900" i="1" dirty="0" smtClean="0"/>
              <a:t>()</a:t>
            </a:r>
            <a:r>
              <a:rPr lang="en-US" sz="2900" dirty="0" smtClean="0"/>
              <a:t> method is called, the instructions within the method begin to execute in sequence </a:t>
            </a:r>
            <a:r>
              <a:rPr lang="en-US" sz="2900" b="1" i="1" dirty="0" smtClean="0"/>
              <a:t>on the primary thread</a:t>
            </a:r>
          </a:p>
          <a:p>
            <a:pPr marL="725488" lvl="1" indent="-381000" eaLnBrk="1" hangingPunct="1">
              <a:buFont typeface="Wingdings" pitchFamily="2" charset="2"/>
              <a:buNone/>
            </a:pPr>
            <a:r>
              <a:rPr lang="en-US" sz="2700" dirty="0" smtClean="0">
                <a:solidFill>
                  <a:srgbClr val="FF0000"/>
                </a:solidFill>
              </a:rPr>
              <a:t>The program terminates when the </a:t>
            </a:r>
            <a:r>
              <a:rPr lang="en-US" sz="2700" b="1" i="1" dirty="0" smtClean="0">
                <a:solidFill>
                  <a:srgbClr val="FF0000"/>
                </a:solidFill>
              </a:rPr>
              <a:t>primary thread, and any additional threads</a:t>
            </a:r>
            <a:r>
              <a:rPr lang="en-US" sz="2700" b="1" dirty="0" smtClean="0">
                <a:solidFill>
                  <a:srgbClr val="FF0000"/>
                </a:solidFill>
              </a:rPr>
              <a:t>, </a:t>
            </a:r>
            <a:r>
              <a:rPr lang="en-US" sz="2700" dirty="0" smtClean="0">
                <a:solidFill>
                  <a:srgbClr val="FF0000"/>
                </a:solidFill>
              </a:rPr>
              <a:t>finish executing</a:t>
            </a:r>
          </a:p>
          <a:p>
            <a:pPr marL="725488" lvl="1" indent="-381000" eaLnBrk="1" hangingPunct="1"/>
            <a:endParaRPr lang="en-US" sz="2700" dirty="0" smtClean="0"/>
          </a:p>
        </p:txBody>
      </p:sp>
      <p:pic>
        <p:nvPicPr>
          <p:cNvPr id="4102" name="Picture 2" descr="C:\Documents and Settings\hornick\Local Settings\Temporary Internet Files\Content.IE5\79P9BVPJ\MCj043212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419600"/>
            <a:ext cx="1704975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654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914400"/>
          </a:xfrm>
        </p:spPr>
        <p:txBody>
          <a:bodyPr/>
          <a:lstStyle/>
          <a:p>
            <a:r>
              <a:rPr lang="en-US" dirty="0" smtClean="0"/>
              <a:t>What’s a </a:t>
            </a:r>
            <a:r>
              <a:rPr lang="en-US" i="1" dirty="0" smtClean="0"/>
              <a:t>Thread</a:t>
            </a:r>
            <a:r>
              <a:rPr lang="en-US" dirty="0" smtClean="0"/>
              <a:t>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5532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First, let’s define </a:t>
            </a:r>
            <a:r>
              <a:rPr lang="en-US" sz="2400" b="1" i="1" dirty="0" smtClean="0"/>
              <a:t>Process</a:t>
            </a:r>
            <a:r>
              <a:rPr lang="en-US" sz="2400" dirty="0" smtClean="0"/>
              <a:t>: 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A0075"/>
                </a:solidFill>
              </a:rPr>
              <a:t>A </a:t>
            </a:r>
            <a:r>
              <a:rPr lang="en-US" sz="2400" b="1" dirty="0" smtClean="0">
                <a:solidFill>
                  <a:srgbClr val="9A0075"/>
                </a:solidFill>
              </a:rPr>
              <a:t>Process</a:t>
            </a:r>
            <a:r>
              <a:rPr lang="en-US" sz="2400" dirty="0" smtClean="0">
                <a:solidFill>
                  <a:srgbClr val="9A0075"/>
                </a:solidFill>
              </a:rPr>
              <a:t> is most easily understood as a program or application running on your PC</a:t>
            </a:r>
            <a:br>
              <a:rPr lang="en-US" sz="2400" dirty="0" smtClean="0">
                <a:solidFill>
                  <a:srgbClr val="9A0075"/>
                </a:solidFill>
              </a:rPr>
            </a:br>
            <a:endParaRPr lang="en-US" sz="2400" dirty="0" smtClean="0">
              <a:solidFill>
                <a:srgbClr val="9A0075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A process generally has a complete, private set of basic run-time resources, in particular</a:t>
            </a:r>
            <a:r>
              <a:rPr lang="en-US" sz="2400" dirty="0" smtClean="0"/>
              <a:t>:</a:t>
            </a:r>
          </a:p>
          <a:p>
            <a:pPr lvl="1"/>
            <a:r>
              <a:rPr lang="en-US" sz="2100" dirty="0" smtClean="0"/>
              <a:t> </a:t>
            </a:r>
            <a:endParaRPr lang="en-US" sz="2100" dirty="0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en-US" smtClean="0"/>
              <a:t>SE-2811</a:t>
            </a:r>
            <a:endParaRPr lang="en-US" altLang="en-US"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033327-7043-4323-863F-357EECF2FDC3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pic>
        <p:nvPicPr>
          <p:cNvPr id="5126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0700" y="1817688"/>
            <a:ext cx="1795463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6" descr="C:\Documents and Settings\hornick\Local Settings\Temporary Internet Files\Content.IE5\PFYR14UO\MCj043383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9413" y="4038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13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By default, a Process creates and executes a single primary Thread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7162800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BUT: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A Process can create and execute </a:t>
            </a:r>
            <a:r>
              <a:rPr lang="en-US" sz="2800" b="1" dirty="0" smtClean="0">
                <a:solidFill>
                  <a:srgbClr val="0070C0"/>
                </a:solidFill>
              </a:rPr>
              <a:t>more than one Thread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The JVM works with the OS to create Processes and Threads</a:t>
            </a:r>
          </a:p>
          <a:p>
            <a:pPr lvl="1"/>
            <a:r>
              <a:rPr lang="en-US" sz="2400" dirty="0" smtClean="0"/>
              <a:t>The underlying OS provides the essential multiprocessing support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en-US" smtClean="0"/>
              <a:t>SE-2811</a:t>
            </a:r>
            <a:endParaRPr lang="en-US" altLang="en-US" smtClean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47F729-074C-4AC8-8DDC-05DF091ADF46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pic>
        <p:nvPicPr>
          <p:cNvPr id="7174" name="Picture 4" descr="C:\Documents and Settings\hornick\Local Settings\Temporary Internet Files\Content.IE5\79P9BVPJ\MCj043155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8956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64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543800" cy="1295400"/>
          </a:xfrm>
        </p:spPr>
        <p:txBody>
          <a:bodyPr/>
          <a:lstStyle/>
          <a:p>
            <a:r>
              <a:rPr lang="en-US" sz="2800" dirty="0" smtClean="0"/>
              <a:t>Modern operating systems are all capable of running multiple Processes simultaneously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030663"/>
          </a:xfrm>
        </p:spPr>
        <p:txBody>
          <a:bodyPr/>
          <a:lstStyle/>
          <a:p>
            <a:r>
              <a:rPr lang="en-US" sz="2400" dirty="0" smtClean="0">
                <a:solidFill>
                  <a:srgbClr val="0070C0"/>
                </a:solidFill>
              </a:rPr>
              <a:t>(On single-CPU PC’s) each Process runs individually for a discrete time period</a:t>
            </a:r>
          </a:p>
          <a:p>
            <a:pPr lvl="1">
              <a:buNone/>
            </a:pPr>
            <a:r>
              <a:rPr lang="en-US" sz="2000" dirty="0" smtClean="0"/>
              <a:t>	while one Process runs, other Processes sleep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The Process currently executing changes very rapidly - every few milliseconds</a:t>
            </a:r>
          </a:p>
          <a:p>
            <a:pPr lvl="1">
              <a:buNone/>
            </a:pPr>
            <a:r>
              <a:rPr lang="en-US" sz="2000" dirty="0" smtClean="0"/>
              <a:t>	Operating systems use a </a:t>
            </a:r>
            <a:r>
              <a:rPr lang="en-US" sz="2000" b="1" dirty="0" smtClean="0"/>
              <a:t>Scheduler</a:t>
            </a:r>
            <a:r>
              <a:rPr lang="en-US" sz="2000" dirty="0" smtClean="0"/>
              <a:t> (basically, an Interrupt Service Routine (ISR) that executes on a timer interrupt) to distribute CPU time among</a:t>
            </a:r>
            <a:r>
              <a:rPr lang="en-US" sz="2000" b="1" dirty="0" smtClean="0"/>
              <a:t> </a:t>
            </a:r>
            <a:r>
              <a:rPr lang="en-US" sz="2000" dirty="0" smtClean="0"/>
              <a:t>Processes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The net effect is that you (the user) observe all processes running simultaneously and continuously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9A0075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SE-2811</a:t>
            </a:r>
            <a:endParaRPr lang="en-US" altLang="en-US" dirty="0" smtClean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147021-9958-4E26-A2B3-C076BBC85A57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pic>
        <p:nvPicPr>
          <p:cNvPr id="6150" name="Picture 2" descr="C:\Documents and Settings\hornick\Local Settings\Temporary Internet Files\Content.IE5\8GV4S627\MCj041092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706360"/>
            <a:ext cx="1295400" cy="1308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3" descr="C:\Documents and Settings\hornick\Local Settings\Temporary Internet Files\Content.IE5\79P9BVPJ\MCj021748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357306"/>
            <a:ext cx="1485900" cy="146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5" descr="C:\Documents and Settings\hornick\Local Settings\Temporary Internet Files\Content.IE5\8GV4S627\MMj0336862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5181600"/>
            <a:ext cx="1371600" cy="115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6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r>
              <a:rPr lang="en-US" sz="3200" dirty="0" smtClean="0">
                <a:solidFill>
                  <a:srgbClr val="340068"/>
                </a:solidFill>
              </a:rPr>
              <a:t>When you run a Java application, the JVM creates a Process and a </a:t>
            </a:r>
            <a:r>
              <a:rPr lang="en-US" sz="3200" u="sng" dirty="0" smtClean="0">
                <a:solidFill>
                  <a:srgbClr val="340068"/>
                </a:solidFill>
              </a:rPr>
              <a:t>Primary Thread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7162800" cy="4411662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</a:rPr>
              <a:t>The Primary Thread begins executing the </a:t>
            </a:r>
            <a:r>
              <a:rPr lang="en-US" sz="2800" b="1" dirty="0" smtClean="0">
                <a:solidFill>
                  <a:srgbClr val="0070C0"/>
                </a:solidFill>
              </a:rPr>
              <a:t>main</a:t>
            </a:r>
            <a:r>
              <a:rPr lang="en-US" sz="2800" dirty="0" smtClean="0">
                <a:solidFill>
                  <a:srgbClr val="0070C0"/>
                </a:solidFill>
              </a:rPr>
              <a:t>() method in the main class</a:t>
            </a:r>
          </a:p>
          <a:p>
            <a:pPr lvl="1">
              <a:buNone/>
            </a:pPr>
            <a:r>
              <a:rPr lang="en-US" sz="2400" dirty="0" smtClean="0"/>
              <a:t>Note: other java programs, like </a:t>
            </a:r>
            <a:r>
              <a:rPr lang="en-US" sz="2400" b="1" dirty="0" smtClean="0"/>
              <a:t>applets</a:t>
            </a:r>
            <a:r>
              <a:rPr lang="en-US" sz="2400" dirty="0" smtClean="0"/>
              <a:t>, begin execution with an </a:t>
            </a:r>
            <a:r>
              <a:rPr lang="en-US" sz="2400" b="1" dirty="0" smtClean="0"/>
              <a:t>init</a:t>
            </a:r>
            <a:r>
              <a:rPr lang="en-US" sz="2400" dirty="0" smtClean="0"/>
              <a:t>() method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If no other Threads are created, the Process terminates when the Primary Thread terminates</a:t>
            </a:r>
          </a:p>
          <a:p>
            <a:pPr lvl="1">
              <a:buNone/>
            </a:pPr>
            <a:r>
              <a:rPr lang="en-US" dirty="0" smtClean="0"/>
              <a:t>That is, when there are no more instructions to execute on that Thread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en-US" smtClean="0"/>
              <a:t>SE-2811</a:t>
            </a:r>
            <a:endParaRPr lang="en-US" altLang="en-US" smtClean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47F729-074C-4AC8-8DDC-05DF091ADF46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pic>
        <p:nvPicPr>
          <p:cNvPr id="7174" name="Picture 4" descr="C:\Documents and Settings\hornick\Local Settings\Temporary Internet Files\Content.IE5\79P9BVPJ\MCj043155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438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6" descr="C:\Documents and Settings\hornick\Local Settings\Temporary Internet Files\Content.IE5\79P9BVPJ\MCj043472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046662"/>
            <a:ext cx="112553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593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Threads wind their way through the code until they run out of instructions to execute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5029200" cy="4148137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App{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void </a:t>
            </a:r>
            <a:r>
              <a:rPr lang="en-US" sz="1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App me = new App();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me.method_A();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method_A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// more code here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method_B();</a:t>
            </a:r>
          </a:p>
          <a:p>
            <a:pPr>
              <a:buNone/>
            </a:pPr>
            <a:r>
              <a:rPr lang="nn-NO" sz="1400" b="1" dirty="0" smtClean="0">
                <a:latin typeface="Courier New" pitchFamily="49" charset="0"/>
                <a:cs typeface="Courier New" pitchFamily="49" charset="0"/>
              </a:rPr>
              <a:t>		return;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method_B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return;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void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method_C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// more code here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SE-2811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6F2CE-D1F6-41B1-BC86-E588F45A0DE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0" y="2133600"/>
            <a:ext cx="7620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28600" y="2133600"/>
            <a:ext cx="1143000" cy="4587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762000" y="2743200"/>
            <a:ext cx="685800" cy="382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780256" y="3144044"/>
            <a:ext cx="534988" cy="4953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762000" y="3659189"/>
            <a:ext cx="685800" cy="45719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666749" y="4249737"/>
            <a:ext cx="609600" cy="342901"/>
          </a:xfrm>
          <a:prstGeom prst="bentConnector3">
            <a:avLst>
              <a:gd name="adj1" fmla="val 8125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286000" y="3733800"/>
            <a:ext cx="1295400" cy="990600"/>
          </a:xfrm>
          <a:prstGeom prst="bentConnector3">
            <a:avLst>
              <a:gd name="adj1" fmla="val 18262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Straight Arrow Connector 14"/>
          <p:cNvCxnSpPr/>
          <p:nvPr/>
        </p:nvCxnSpPr>
        <p:spPr bwMode="auto">
          <a:xfrm flipV="1">
            <a:off x="2286000" y="2667000"/>
            <a:ext cx="1447800" cy="1295400"/>
          </a:xfrm>
          <a:prstGeom prst="bentConnector3">
            <a:avLst>
              <a:gd name="adj1" fmla="val 266268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8" name="Straight Arrow Connector 14"/>
          <p:cNvCxnSpPr>
            <a:endCxn id="95" idx="1"/>
          </p:cNvCxnSpPr>
          <p:nvPr/>
        </p:nvCxnSpPr>
        <p:spPr bwMode="auto">
          <a:xfrm>
            <a:off x="685800" y="2743200"/>
            <a:ext cx="5791200" cy="3458369"/>
          </a:xfrm>
          <a:prstGeom prst="bentConnector3">
            <a:avLst>
              <a:gd name="adj1" fmla="val -6037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pic>
        <p:nvPicPr>
          <p:cNvPr id="95" name="Picture 6" descr="C:\Documents and Settings\hornick\Local Settings\Temporary Internet Files\Content.IE5\79P9BVPJ\MCj043472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5638800"/>
            <a:ext cx="112553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123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28351</TotalTime>
  <Words>528</Words>
  <Application>Microsoft Office PowerPoint</Application>
  <PresentationFormat>On-screen Show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2_Network</vt:lpstr>
      <vt:lpstr>Week 3, Day 1: Processes &amp; Threads</vt:lpstr>
      <vt:lpstr>Access Modifiers in Review</vt:lpstr>
      <vt:lpstr>What SE1011 students are told…</vt:lpstr>
      <vt:lpstr>The ugly truth…</vt:lpstr>
      <vt:lpstr>What’s a Thread?</vt:lpstr>
      <vt:lpstr>By default, a Process creates and executes a single primary Thread</vt:lpstr>
      <vt:lpstr>Modern operating systems are all capable of running multiple Processes simultaneously</vt:lpstr>
      <vt:lpstr>When you run a Java application, the JVM creates a Process and a Primary Thread</vt:lpstr>
      <vt:lpstr>Threads wind their way through the code until they run out of instructions to execute</vt:lpstr>
      <vt:lpstr>Where do other Threads come from?</vt:lpstr>
      <vt:lpstr>You already know how to create a multi-threaded app using Swing</vt:lpstr>
      <vt:lpstr>Using a javax.swing.Timer is fairly straighforward:</vt:lpstr>
      <vt:lpstr>Explicitly creating additional Threads is pretty easy: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943</cp:revision>
  <cp:lastPrinted>2013-12-10T13:49:33Z</cp:lastPrinted>
  <dcterms:created xsi:type="dcterms:W3CDTF">1999-09-06T21:32:20Z</dcterms:created>
  <dcterms:modified xsi:type="dcterms:W3CDTF">2013-12-16T13:45:38Z</dcterms:modified>
</cp:coreProperties>
</file>