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1"/>
  </p:notesMasterIdLst>
  <p:handoutMasterIdLst>
    <p:handoutMasterId r:id="rId22"/>
  </p:handoutMasterIdLst>
  <p:sldIdLst>
    <p:sldId id="320" r:id="rId2"/>
    <p:sldId id="339" r:id="rId3"/>
    <p:sldId id="340" r:id="rId4"/>
    <p:sldId id="341" r:id="rId5"/>
    <p:sldId id="342" r:id="rId6"/>
    <p:sldId id="343" r:id="rId7"/>
    <p:sldId id="344" r:id="rId8"/>
    <p:sldId id="345" r:id="rId9"/>
    <p:sldId id="346" r:id="rId10"/>
    <p:sldId id="347" r:id="rId11"/>
    <p:sldId id="348" r:id="rId12"/>
    <p:sldId id="349" r:id="rId13"/>
    <p:sldId id="350" r:id="rId14"/>
    <p:sldId id="351" r:id="rId15"/>
    <p:sldId id="352" r:id="rId16"/>
    <p:sldId id="353" r:id="rId17"/>
    <p:sldId id="354" r:id="rId18"/>
    <p:sldId id="355" r:id="rId19"/>
    <p:sldId id="356" r:id="rId20"/>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75"/>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989" autoAdjust="0"/>
    <p:restoredTop sz="94689" autoAdjust="0"/>
  </p:normalViewPr>
  <p:slideViewPr>
    <p:cSldViewPr>
      <p:cViewPr>
        <p:scale>
          <a:sx n="80" d="100"/>
          <a:sy n="80" d="100"/>
        </p:scale>
        <p:origin x="-149"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6"/>
        <p:guide pos="224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89571" cy="470309"/>
          </a:xfrm>
          <a:prstGeom prst="rect">
            <a:avLst/>
          </a:prstGeom>
          <a:noFill/>
          <a:ln w="9525">
            <a:noFill/>
            <a:miter lim="800000"/>
            <a:headEnd/>
            <a:tailEnd/>
          </a:ln>
          <a:effectLst/>
        </p:spPr>
        <p:txBody>
          <a:bodyPr vert="horz" wrap="square" lIns="94516" tIns="47258" rIns="94516" bIns="47258" numCol="1" anchor="t" anchorCtr="0" compatLnSpc="1">
            <a:prstTxWarp prst="textNoShape">
              <a:avLst/>
            </a:prstTxWarp>
          </a:bodyPr>
          <a:lstStyle>
            <a:lvl1pPr defTabSz="945905">
              <a:defRPr sz="1200">
                <a:latin typeface="Tahoma" pitchFamily="34" charset="0"/>
              </a:defRPr>
            </a:lvl1pPr>
          </a:lstStyle>
          <a:p>
            <a:pPr>
              <a:defRPr/>
            </a:pPr>
            <a:r>
              <a:rPr lang="en-US"/>
              <a:t>CS-1020</a:t>
            </a:r>
          </a:p>
        </p:txBody>
      </p:sp>
      <p:sp>
        <p:nvSpPr>
          <p:cNvPr id="33795" name="Rectangle 3"/>
          <p:cNvSpPr>
            <a:spLocks noGrp="1" noChangeArrowheads="1"/>
          </p:cNvSpPr>
          <p:nvPr>
            <p:ph type="dt" sz="quarter" idx="1"/>
          </p:nvPr>
        </p:nvSpPr>
        <p:spPr bwMode="auto">
          <a:xfrm>
            <a:off x="4043067" y="0"/>
            <a:ext cx="3089571" cy="470309"/>
          </a:xfrm>
          <a:prstGeom prst="rect">
            <a:avLst/>
          </a:prstGeom>
          <a:noFill/>
          <a:ln w="9525">
            <a:noFill/>
            <a:miter lim="800000"/>
            <a:headEnd/>
            <a:tailEnd/>
          </a:ln>
          <a:effectLst/>
        </p:spPr>
        <p:txBody>
          <a:bodyPr vert="horz" wrap="square" lIns="94516" tIns="47258" rIns="94516" bIns="47258" numCol="1" anchor="t" anchorCtr="0" compatLnSpc="1">
            <a:prstTxWarp prst="textNoShape">
              <a:avLst/>
            </a:prstTxWarp>
          </a:bodyPr>
          <a:lstStyle>
            <a:lvl1pPr algn="r" defTabSz="945905">
              <a:defRPr sz="1200">
                <a:latin typeface="Tahoma" pitchFamily="34" charset="0"/>
              </a:defRPr>
            </a:lvl1pPr>
          </a:lstStyle>
          <a:p>
            <a:pPr>
              <a:defRPr/>
            </a:pPr>
            <a:fld id="{32B32498-105D-4F90-A7F2-EF83F66561A3}" type="datetime3">
              <a:rPr lang="en-US"/>
              <a:pPr>
                <a:defRPr/>
              </a:pPr>
              <a:t>17 December 2013</a:t>
            </a:fld>
            <a:endParaRPr lang="en-US"/>
          </a:p>
        </p:txBody>
      </p:sp>
      <p:sp>
        <p:nvSpPr>
          <p:cNvPr id="33796" name="Rectangle 4"/>
          <p:cNvSpPr>
            <a:spLocks noGrp="1" noChangeArrowheads="1"/>
          </p:cNvSpPr>
          <p:nvPr>
            <p:ph type="ftr" sz="quarter" idx="2"/>
          </p:nvPr>
        </p:nvSpPr>
        <p:spPr bwMode="auto">
          <a:xfrm>
            <a:off x="0" y="8948330"/>
            <a:ext cx="3089571" cy="470309"/>
          </a:xfrm>
          <a:prstGeom prst="rect">
            <a:avLst/>
          </a:prstGeom>
          <a:noFill/>
          <a:ln w="9525">
            <a:noFill/>
            <a:miter lim="800000"/>
            <a:headEnd/>
            <a:tailEnd/>
          </a:ln>
          <a:effectLst/>
        </p:spPr>
        <p:txBody>
          <a:bodyPr vert="horz" wrap="square" lIns="94516" tIns="47258" rIns="94516" bIns="47258" numCol="1" anchor="b" anchorCtr="0" compatLnSpc="1">
            <a:prstTxWarp prst="textNoShape">
              <a:avLst/>
            </a:prstTxWarp>
          </a:bodyPr>
          <a:lstStyle>
            <a:lvl1pPr defTabSz="945905">
              <a:defRPr sz="1200">
                <a:latin typeface="Tahoma" pitchFamily="34" charset="0"/>
              </a:defRPr>
            </a:lvl1pPr>
          </a:lstStyle>
          <a:p>
            <a:pPr>
              <a:defRPr/>
            </a:pPr>
            <a:r>
              <a:rPr lang="en-US"/>
              <a:t>Dr. Mark L. Hornick</a:t>
            </a:r>
          </a:p>
        </p:txBody>
      </p:sp>
      <p:sp>
        <p:nvSpPr>
          <p:cNvPr id="33797" name="Rectangle 5"/>
          <p:cNvSpPr>
            <a:spLocks noGrp="1" noChangeArrowheads="1"/>
          </p:cNvSpPr>
          <p:nvPr>
            <p:ph type="sldNum" sz="quarter" idx="3"/>
          </p:nvPr>
        </p:nvSpPr>
        <p:spPr bwMode="auto">
          <a:xfrm>
            <a:off x="4043067" y="8948330"/>
            <a:ext cx="3089571" cy="470309"/>
          </a:xfrm>
          <a:prstGeom prst="rect">
            <a:avLst/>
          </a:prstGeom>
          <a:noFill/>
          <a:ln w="9525">
            <a:noFill/>
            <a:miter lim="800000"/>
            <a:headEnd/>
            <a:tailEnd/>
          </a:ln>
          <a:effectLst/>
        </p:spPr>
        <p:txBody>
          <a:bodyPr vert="horz" wrap="square" lIns="94516" tIns="47258" rIns="94516" bIns="47258" numCol="1" anchor="b" anchorCtr="0" compatLnSpc="1">
            <a:prstTxWarp prst="textNoShape">
              <a:avLst/>
            </a:prstTxWarp>
          </a:bodyPr>
          <a:lstStyle>
            <a:lvl1pPr algn="r" defTabSz="945905">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0" y="0"/>
            <a:ext cx="3122077" cy="448507"/>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lvl1pPr>
              <a:defRPr sz="1200" b="1">
                <a:latin typeface="Times New Roman" pitchFamily="18" charset="0"/>
              </a:defRPr>
            </a:lvl1pPr>
          </a:lstStyle>
          <a:p>
            <a:pPr>
              <a:defRPr/>
            </a:pPr>
            <a:r>
              <a:rPr lang="en-US"/>
              <a:t>CS-1020</a:t>
            </a:r>
          </a:p>
        </p:txBody>
      </p:sp>
      <p:sp>
        <p:nvSpPr>
          <p:cNvPr id="770051" name="Rectangle 3"/>
          <p:cNvSpPr>
            <a:spLocks noGrp="1" noChangeArrowheads="1"/>
          </p:cNvSpPr>
          <p:nvPr>
            <p:ph type="dt" idx="1"/>
          </p:nvPr>
        </p:nvSpPr>
        <p:spPr bwMode="auto">
          <a:xfrm>
            <a:off x="4013657" y="0"/>
            <a:ext cx="3118981" cy="448507"/>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lvl1pPr algn="r">
              <a:defRPr sz="1200" b="1">
                <a:latin typeface="Times New Roman" pitchFamily="18" charset="0"/>
              </a:defRPr>
            </a:lvl1pPr>
          </a:lstStyle>
          <a:p>
            <a:pPr>
              <a:defRPr/>
            </a:pPr>
            <a:fld id="{5AA57C0C-AC4E-4A96-910A-3A67E0B4749F}" type="datetime1">
              <a:rPr lang="en-US"/>
              <a:pPr>
                <a:defRPr/>
              </a:pPr>
              <a:t>12/17/2013</a:t>
            </a:fld>
            <a:endParaRPr lang="en-US"/>
          </a:p>
        </p:txBody>
      </p:sp>
      <p:sp>
        <p:nvSpPr>
          <p:cNvPr id="770053" name="Rectangle 5"/>
          <p:cNvSpPr>
            <a:spLocks noGrp="1" noChangeArrowheads="1"/>
          </p:cNvSpPr>
          <p:nvPr>
            <p:ph type="body" sz="quarter" idx="3"/>
          </p:nvPr>
        </p:nvSpPr>
        <p:spPr bwMode="auto">
          <a:xfrm>
            <a:off x="965878" y="4485066"/>
            <a:ext cx="5200882" cy="4260812"/>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0" y="8970131"/>
            <a:ext cx="3122077" cy="448507"/>
          </a:xfrm>
          <a:prstGeom prst="rect">
            <a:avLst/>
          </a:prstGeom>
          <a:noFill/>
          <a:ln w="9525">
            <a:noFill/>
            <a:miter lim="800000"/>
            <a:headEnd/>
            <a:tailEnd/>
          </a:ln>
          <a:effectLst/>
        </p:spPr>
        <p:txBody>
          <a:bodyPr vert="horz" wrap="square" lIns="89443" tIns="44722" rIns="89443" bIns="44722" numCol="1" anchor="b" anchorCtr="0" compatLnSpc="1">
            <a:prstTxWarp prst="textNoShape">
              <a:avLst/>
            </a:prstTxWarp>
          </a:bodyPr>
          <a:lstStyle>
            <a:lvl1pPr>
              <a:defRPr sz="1200" b="1">
                <a:latin typeface="Times New Roman" pitchFamily="18" charset="0"/>
              </a:defRPr>
            </a:lvl1pPr>
          </a:lstStyle>
          <a:p>
            <a:pPr>
              <a:defRPr/>
            </a:pPr>
            <a:r>
              <a:rPr lang="en-US"/>
              <a:t>Dr. Mark L. Hornick</a:t>
            </a:r>
          </a:p>
        </p:txBody>
      </p:sp>
      <p:sp>
        <p:nvSpPr>
          <p:cNvPr id="770055" name="Rectangle 7"/>
          <p:cNvSpPr>
            <a:spLocks noGrp="1" noChangeArrowheads="1"/>
          </p:cNvSpPr>
          <p:nvPr>
            <p:ph type="sldNum" sz="quarter" idx="5"/>
          </p:nvPr>
        </p:nvSpPr>
        <p:spPr bwMode="auto">
          <a:xfrm>
            <a:off x="4013657" y="8970131"/>
            <a:ext cx="3118981" cy="448507"/>
          </a:xfrm>
          <a:prstGeom prst="rect">
            <a:avLst/>
          </a:prstGeom>
          <a:noFill/>
          <a:ln w="9525">
            <a:noFill/>
            <a:miter lim="800000"/>
            <a:headEnd/>
            <a:tailEnd/>
          </a:ln>
          <a:effectLst/>
        </p:spPr>
        <p:txBody>
          <a:bodyPr vert="horz" wrap="square" lIns="89443" tIns="44722" rIns="89443" bIns="44722"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114475" y="672760"/>
            <a:ext cx="4903689" cy="370017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C4F5F125-33CE-4280-A2D8-382BBAA78A24}"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7F893BA9-EED0-4C55-A7BC-486A0027BAD0}"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a:t>SE-2811</a:t>
            </a:r>
          </a:p>
          <a:p>
            <a:pPr>
              <a:defRPr/>
            </a:pPr>
            <a:r>
              <a:rPr lang="en-US" altLang="en-US"/>
              <a:t>Dr. Mark L. Hornick</a:t>
            </a:r>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EFCFE5EE-A509-49E6-A5D7-7FDEAE1D54D0}" type="slidenum">
              <a:rPr lang="en-US" altLang="en-US"/>
              <a:pPr>
                <a:defRPr/>
              </a:pPr>
              <a:t>‹#›</a:t>
            </a:fld>
            <a:endParaRPr lang="en-US" altLang="en-US"/>
          </a:p>
        </p:txBody>
      </p:sp>
      <p:pic>
        <p:nvPicPr>
          <p:cNvPr id="1032" name="Picture 40" descr="MSOE Logo"/>
          <p:cNvPicPr>
            <a:picLocks noChangeAspect="1" noChangeArrowheads="1"/>
          </p:cNvPicPr>
          <p:nvPr userDrawn="1"/>
        </p:nvPicPr>
        <p:blipFill>
          <a:blip r:embed="rId13"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3, Day 1:</a:t>
            </a:r>
            <a:br>
              <a:rPr lang="en-US" dirty="0" smtClean="0"/>
            </a:br>
            <a:r>
              <a:rPr lang="en-US" dirty="0" smtClean="0"/>
              <a:t>Processes &amp; Threads</a:t>
            </a:r>
            <a:endParaRPr lang="en-US" dirty="0"/>
          </a:p>
        </p:txBody>
      </p:sp>
      <p:sp>
        <p:nvSpPr>
          <p:cNvPr id="3" name="Content Placeholder 2"/>
          <p:cNvSpPr>
            <a:spLocks noGrp="1"/>
          </p:cNvSpPr>
          <p:nvPr>
            <p:ph idx="1"/>
          </p:nvPr>
        </p:nvSpPr>
        <p:spPr/>
        <p:txBody>
          <a:bodyPr/>
          <a:lstStyle/>
          <a:p>
            <a:r>
              <a:rPr lang="en-US" dirty="0" smtClean="0"/>
              <a:t>Re-introduction to making your own thread</a:t>
            </a:r>
          </a:p>
          <a:p>
            <a:r>
              <a:rPr lang="en-US" dirty="0" smtClean="0"/>
              <a:t>Synchronizing threads</a:t>
            </a:r>
            <a:endParaRPr lang="en-US" dirty="0" smtClean="0"/>
          </a:p>
          <a:p>
            <a:endParaRPr lang="en-US" dirty="0" smtClean="0"/>
          </a:p>
          <a:p>
            <a:pPr marL="0" indent="0">
              <a:buNone/>
            </a:pPr>
            <a:r>
              <a:rPr lang="en-US" dirty="0" smtClean="0"/>
              <a:t>Lab tomorrow:</a:t>
            </a:r>
            <a:endParaRPr lang="en-US" dirty="0"/>
          </a:p>
          <a:p>
            <a:r>
              <a:rPr lang="en-US" dirty="0" smtClean="0"/>
              <a:t>Quiz</a:t>
            </a:r>
          </a:p>
          <a:p>
            <a:r>
              <a:rPr lang="en-US" dirty="0" smtClean="0"/>
              <a:t>Lab 3</a:t>
            </a:r>
            <a:r>
              <a:rPr lang="en-US" dirty="0" smtClean="0"/>
              <a:t>: Threading!</a:t>
            </a:r>
            <a:endParaRPr lang="en-US" dirty="0" smtClean="0"/>
          </a:p>
        </p:txBody>
      </p:sp>
      <p:sp>
        <p:nvSpPr>
          <p:cNvPr id="4" name="Footer Placeholder 3"/>
          <p:cNvSpPr>
            <a:spLocks noGrp="1"/>
          </p:cNvSpPr>
          <p:nvPr>
            <p:ph type="ftr" sz="quarter" idx="11"/>
          </p:nvPr>
        </p:nvSpPr>
        <p:spPr>
          <a:xfrm>
            <a:off x="3124200" y="6172200"/>
            <a:ext cx="2895600" cy="457200"/>
          </a:xfrm>
        </p:spPr>
        <p:txBody>
          <a:body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2800" dirty="0" smtClean="0">
                <a:solidFill>
                  <a:schemeClr val="tx1"/>
                </a:solidFill>
              </a:rPr>
              <a:t>The Thread class’s </a:t>
            </a:r>
            <a:r>
              <a:rPr lang="en-US" sz="2800" dirty="0" smtClean="0">
                <a:solidFill>
                  <a:srgbClr val="0070C0"/>
                </a:solidFill>
                <a:latin typeface="Courier New" pitchFamily="49" charset="0"/>
                <a:cs typeface="Courier New" pitchFamily="49" charset="0"/>
              </a:rPr>
              <a:t>join() </a:t>
            </a:r>
            <a:r>
              <a:rPr lang="en-US" sz="2800" dirty="0" smtClean="0">
                <a:solidFill>
                  <a:schemeClr val="tx1"/>
                </a:solidFill>
              </a:rPr>
              <a:t>method is one way of synchronizing two threads:</a:t>
            </a:r>
          </a:p>
        </p:txBody>
      </p:sp>
      <p:sp>
        <p:nvSpPr>
          <p:cNvPr id="3" name="Content Placeholder 2"/>
          <p:cNvSpPr>
            <a:spLocks noGrp="1"/>
          </p:cNvSpPr>
          <p:nvPr>
            <p:ph idx="1"/>
          </p:nvPr>
        </p:nvSpPr>
        <p:spPr/>
        <p:txBody>
          <a:bodyPr/>
          <a:lstStyle/>
          <a:p>
            <a:pPr>
              <a:buFont typeface="Wingdings" pitchFamily="2" charset="2"/>
              <a:buNone/>
              <a:defRPr/>
            </a:pPr>
            <a:r>
              <a:rPr lang="en-US" sz="2400" b="1" dirty="0" smtClean="0">
                <a:latin typeface="Courier New" pitchFamily="49" charset="0"/>
                <a:cs typeface="Courier New" pitchFamily="49" charset="0"/>
              </a:rPr>
              <a:t>Thread t = new Thread(</a:t>
            </a:r>
            <a:r>
              <a:rPr lang="en-US" sz="2400" b="1" dirty="0" err="1" smtClean="0">
                <a:latin typeface="Courier New" pitchFamily="49" charset="0"/>
                <a:cs typeface="Courier New" pitchFamily="49" charset="0"/>
              </a:rPr>
              <a:t>cref</a:t>
            </a:r>
            <a:r>
              <a:rPr lang="en-US" sz="2400" b="1" dirty="0" smtClean="0">
                <a:latin typeface="Courier New" pitchFamily="49" charset="0"/>
                <a:cs typeface="Courier New" pitchFamily="49" charset="0"/>
              </a:rPr>
              <a:t>);</a:t>
            </a:r>
          </a:p>
          <a:p>
            <a:pPr>
              <a:buFont typeface="Wingdings" pitchFamily="2" charset="2"/>
              <a:buNone/>
              <a:defRPr/>
            </a:pPr>
            <a:r>
              <a:rPr lang="en-US" sz="2400" b="1" dirty="0" err="1" smtClean="0">
                <a:solidFill>
                  <a:srgbClr val="00B050"/>
                </a:solidFill>
                <a:latin typeface="Courier New" pitchFamily="49" charset="0"/>
                <a:cs typeface="Courier New" pitchFamily="49" charset="0"/>
              </a:rPr>
              <a:t>t.start</a:t>
            </a:r>
            <a:r>
              <a:rPr lang="en-US" sz="2400" b="1" dirty="0" smtClean="0">
                <a:solidFill>
                  <a:srgbClr val="00B050"/>
                </a:solidFill>
                <a:latin typeface="Courier New" pitchFamily="49" charset="0"/>
                <a:cs typeface="Courier New" pitchFamily="49" charset="0"/>
              </a:rPr>
              <a:t>();</a:t>
            </a:r>
          </a:p>
          <a:p>
            <a:pPr>
              <a:buFont typeface="Wingdings" pitchFamily="2" charset="2"/>
              <a:buNone/>
              <a:defRPr/>
            </a:pPr>
            <a:r>
              <a:rPr lang="en-US" sz="2400" b="1" dirty="0" err="1" smtClean="0">
                <a:solidFill>
                  <a:srgbClr val="0070C0"/>
                </a:solidFill>
                <a:latin typeface="Courier New" pitchFamily="49" charset="0"/>
                <a:cs typeface="Courier New" pitchFamily="49" charset="0"/>
              </a:rPr>
              <a:t>t.join</a:t>
            </a:r>
            <a:r>
              <a:rPr lang="en-US" sz="2400" b="1" dirty="0" smtClean="0">
                <a:solidFill>
                  <a:srgbClr val="0070C0"/>
                </a:solidFill>
                <a:latin typeface="Courier New" pitchFamily="49" charset="0"/>
                <a:cs typeface="Courier New" pitchFamily="49" charset="0"/>
              </a:rPr>
              <a:t>(); // wait for 2</a:t>
            </a:r>
            <a:r>
              <a:rPr lang="en-US" sz="2400" b="1" baseline="30000" dirty="0" smtClean="0">
                <a:solidFill>
                  <a:srgbClr val="0070C0"/>
                </a:solidFill>
                <a:latin typeface="Courier New" pitchFamily="49" charset="0"/>
                <a:cs typeface="Courier New" pitchFamily="49" charset="0"/>
              </a:rPr>
              <a:t>nd</a:t>
            </a:r>
            <a:r>
              <a:rPr lang="en-US" sz="2400" b="1" dirty="0" smtClean="0">
                <a:solidFill>
                  <a:srgbClr val="0070C0"/>
                </a:solidFill>
                <a:latin typeface="Courier New" pitchFamily="49" charset="0"/>
                <a:cs typeface="Courier New" pitchFamily="49" charset="0"/>
              </a:rPr>
              <a:t> thread to finish…</a:t>
            </a:r>
          </a:p>
          <a:p>
            <a:pPr>
              <a:buFont typeface="Wingdings" pitchFamily="2" charset="2"/>
              <a:buNone/>
              <a:defRPr/>
            </a:pPr>
            <a:r>
              <a:rPr lang="en-US" sz="2400" b="1" dirty="0" err="1" smtClean="0">
                <a:latin typeface="Courier New" pitchFamily="49" charset="0"/>
                <a:cs typeface="Courier New" pitchFamily="49" charset="0"/>
              </a:rPr>
              <a:t>method_C</a:t>
            </a:r>
            <a:r>
              <a:rPr lang="en-US" sz="2400" b="1" dirty="0" smtClean="0">
                <a:latin typeface="Courier New" pitchFamily="49" charset="0"/>
                <a:cs typeface="Courier New" pitchFamily="49" charset="0"/>
              </a:rPr>
              <a:t>(); // …before executing next inst.</a:t>
            </a:r>
            <a:br>
              <a:rPr lang="en-US" sz="2400" b="1" dirty="0" smtClean="0">
                <a:latin typeface="Courier New" pitchFamily="49" charset="0"/>
                <a:cs typeface="Courier New" pitchFamily="49" charset="0"/>
              </a:rPr>
            </a:br>
            <a:endParaRPr lang="en-US" sz="2400" b="1" dirty="0" smtClean="0">
              <a:latin typeface="Courier New" pitchFamily="49" charset="0"/>
              <a:cs typeface="Courier New" pitchFamily="49" charset="0"/>
            </a:endParaRPr>
          </a:p>
          <a:p>
            <a:pPr marL="514350" indent="-514350">
              <a:defRPr/>
            </a:pPr>
            <a:r>
              <a:rPr lang="en-US" sz="2400" dirty="0" smtClean="0">
                <a:solidFill>
                  <a:srgbClr val="00B050"/>
                </a:solidFill>
              </a:rPr>
              <a:t>The second Thread starts executing the instructions in the </a:t>
            </a:r>
            <a:r>
              <a:rPr lang="en-US" sz="2400" b="1" dirty="0" smtClean="0">
                <a:solidFill>
                  <a:srgbClr val="00B050"/>
                </a:solidFill>
              </a:rPr>
              <a:t>run</a:t>
            </a:r>
            <a:r>
              <a:rPr lang="en-US" sz="2400" dirty="0" smtClean="0">
                <a:solidFill>
                  <a:srgbClr val="00B050"/>
                </a:solidFill>
              </a:rPr>
              <a:t>() method. </a:t>
            </a:r>
            <a:br>
              <a:rPr lang="en-US" sz="2400" dirty="0" smtClean="0">
                <a:solidFill>
                  <a:srgbClr val="00B050"/>
                </a:solidFill>
              </a:rPr>
            </a:br>
            <a:endParaRPr lang="en-US" sz="2400" dirty="0" smtClean="0">
              <a:solidFill>
                <a:srgbClr val="00B050"/>
              </a:solidFill>
            </a:endParaRPr>
          </a:p>
          <a:p>
            <a:pPr marL="514350" indent="-514350">
              <a:defRPr/>
            </a:pPr>
            <a:r>
              <a:rPr lang="en-US" sz="2400" dirty="0" smtClean="0">
                <a:solidFill>
                  <a:srgbClr val="0070C0"/>
                </a:solidFill>
              </a:rPr>
              <a:t>The current thread (the launcher of the second thread) waits until the second thread finishes</a:t>
            </a:r>
          </a:p>
          <a:p>
            <a:pPr marL="863600" lvl="1" indent="-514350">
              <a:buFont typeface="Wingdings" pitchFamily="2" charset="2"/>
              <a:buNone/>
              <a:defRPr/>
            </a:pPr>
            <a:r>
              <a:rPr lang="en-US" sz="2000" dirty="0" smtClean="0"/>
              <a:t>	</a:t>
            </a:r>
            <a:endParaRPr lang="en-US" sz="2000" dirty="0"/>
          </a:p>
        </p:txBody>
      </p:sp>
      <p:sp>
        <p:nvSpPr>
          <p:cNvPr id="10244" name="Footer Placeholder 3"/>
          <p:cNvSpPr>
            <a:spLocks noGrp="1"/>
          </p:cNvSpPr>
          <p:nvPr>
            <p:ph type="ftr" sz="quarter" idx="11"/>
          </p:nvPr>
        </p:nvSpPr>
        <p:spPr>
          <a:noFill/>
        </p:spPr>
        <p:txBody>
          <a:bodyPr/>
          <a:lstStyle/>
          <a:p>
            <a:r>
              <a:rPr lang="de-DE" altLang="en-US" smtClean="0"/>
              <a:t>SE-2811</a:t>
            </a:r>
            <a:endParaRPr lang="en-US" altLang="en-US" smtClean="0"/>
          </a:p>
        </p:txBody>
      </p:sp>
      <p:sp>
        <p:nvSpPr>
          <p:cNvPr id="10245" name="Slide Number Placeholder 4"/>
          <p:cNvSpPr>
            <a:spLocks noGrp="1"/>
          </p:cNvSpPr>
          <p:nvPr>
            <p:ph type="sldNum" sz="quarter" idx="12"/>
          </p:nvPr>
        </p:nvSpPr>
        <p:spPr>
          <a:noFill/>
        </p:spPr>
        <p:txBody>
          <a:bodyPr/>
          <a:lstStyle/>
          <a:p>
            <a:fld id="{33DC41BC-868E-4FF0-9E9E-5FF505CEB59B}" type="slidenum">
              <a:rPr lang="en-US" altLang="en-US" smtClean="0"/>
              <a:pPr/>
              <a:t>10</a:t>
            </a:fld>
            <a:endParaRPr lang="en-US" altLang="en-US" smtClean="0"/>
          </a:p>
        </p:txBody>
      </p:sp>
    </p:spTree>
    <p:extLst>
      <p:ext uri="{BB962C8B-B14F-4D97-AF65-F5344CB8AC3E}">
        <p14:creationId xmlns:p14="http://schemas.microsoft.com/office/powerpoint/2010/main" val="4251448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543800" cy="1020762"/>
          </a:xfrm>
        </p:spPr>
        <p:txBody>
          <a:bodyPr/>
          <a:lstStyle/>
          <a:p>
            <a:r>
              <a:rPr lang="en-US" sz="2800" dirty="0" smtClean="0"/>
              <a:t>If a method is declared to be </a:t>
            </a:r>
            <a:r>
              <a:rPr lang="en-US" sz="2800" dirty="0" smtClean="0">
                <a:solidFill>
                  <a:srgbClr val="9A0075"/>
                </a:solidFill>
              </a:rPr>
              <a:t>synchronized</a:t>
            </a:r>
            <a:r>
              <a:rPr lang="en-US" sz="2800" dirty="0" smtClean="0"/>
              <a:t>, it will only be run on a single thread at a time</a:t>
            </a:r>
            <a:endParaRPr lang="en-US" sz="2800" dirty="0"/>
          </a:p>
        </p:txBody>
      </p:sp>
      <p:sp>
        <p:nvSpPr>
          <p:cNvPr id="3" name="Content Placeholder 2"/>
          <p:cNvSpPr>
            <a:spLocks noGrp="1"/>
          </p:cNvSpPr>
          <p:nvPr>
            <p:ph idx="1"/>
          </p:nvPr>
        </p:nvSpPr>
        <p:spPr>
          <a:xfrm>
            <a:off x="304800" y="1676400"/>
            <a:ext cx="8382000" cy="4724400"/>
          </a:xfrm>
        </p:spPr>
        <p:txBody>
          <a:bodyPr/>
          <a:lstStyle/>
          <a:p>
            <a:pPr>
              <a:buNone/>
            </a:pPr>
            <a:r>
              <a:rPr lang="en-US" sz="1400" b="1" dirty="0" smtClean="0">
                <a:latin typeface="Courier New" pitchFamily="49" charset="0"/>
                <a:cs typeface="Courier New" pitchFamily="49" charset="0"/>
              </a:rPr>
              <a:t>public class App implements </a:t>
            </a:r>
            <a:r>
              <a:rPr lang="en-US" sz="1400" b="1" dirty="0" err="1" smtClean="0">
                <a:latin typeface="Courier New" pitchFamily="49" charset="0"/>
                <a:cs typeface="Courier New" pitchFamily="49" charset="0"/>
              </a:rPr>
              <a:t>Runnable</a:t>
            </a:r>
            <a:r>
              <a:rPr lang="en-US" sz="1400" b="1" dirty="0" smtClean="0">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public static void main(String[] </a:t>
            </a:r>
            <a:r>
              <a:rPr lang="en-US" sz="1400" b="1" dirty="0" err="1" smtClean="0">
                <a:latin typeface="Courier New" pitchFamily="49" charset="0"/>
                <a:cs typeface="Courier New" pitchFamily="49" charset="0"/>
              </a:rPr>
              <a:t>args</a:t>
            </a:r>
            <a:r>
              <a:rPr lang="en-US" sz="1400" b="1" dirty="0" smtClean="0">
                <a:latin typeface="Courier New" pitchFamily="49" charset="0"/>
                <a:cs typeface="Courier New" pitchFamily="49" charset="0"/>
              </a:rPr>
              <a:t>) {</a:t>
            </a:r>
          </a:p>
          <a:p>
            <a:pPr>
              <a:buNone/>
            </a:pPr>
            <a:r>
              <a:rPr lang="nn-NO" sz="1400" b="1" dirty="0" smtClean="0">
                <a:latin typeface="Courier New" pitchFamily="49" charset="0"/>
                <a:cs typeface="Courier New" pitchFamily="49" charset="0"/>
              </a:rPr>
              <a:t>		App me = new App()</a:t>
            </a:r>
          </a:p>
          <a:p>
            <a:pPr>
              <a:buNone/>
            </a:pPr>
            <a:r>
              <a:rPr lang="nn-NO" sz="1400" b="1" dirty="0" smtClean="0">
                <a:latin typeface="Courier New" pitchFamily="49" charset="0"/>
                <a:cs typeface="Courier New" pitchFamily="49" charset="0"/>
              </a:rPr>
              <a:t>		me.method_A();</a:t>
            </a:r>
            <a:endParaRPr lang="en-US" sz="1400" b="1" dirty="0" smtClean="0">
              <a:latin typeface="Courier New" pitchFamily="49" charset="0"/>
              <a:cs typeface="Courier New" pitchFamily="49" charset="0"/>
            </a:endParaRPr>
          </a:p>
          <a:p>
            <a:pPr>
              <a:buNone/>
            </a:pPr>
            <a:r>
              <a:rPr lang="en-US" sz="1400" b="1" dirty="0" smtClean="0">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private void </a:t>
            </a:r>
            <a:r>
              <a:rPr lang="en-US" sz="1400" b="1" dirty="0" err="1" smtClean="0">
                <a:latin typeface="Courier New" pitchFamily="49" charset="0"/>
                <a:cs typeface="Courier New" pitchFamily="49" charset="0"/>
              </a:rPr>
              <a:t>method_A</a:t>
            </a:r>
            <a:r>
              <a:rPr lang="en-US" sz="1400" b="1" dirty="0" smtClean="0">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ThreadRunner</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tr</a:t>
            </a:r>
            <a:r>
              <a:rPr lang="en-US" sz="1400" b="1" dirty="0" smtClean="0">
                <a:latin typeface="Courier New" pitchFamily="49" charset="0"/>
                <a:cs typeface="Courier New" pitchFamily="49" charset="0"/>
              </a:rPr>
              <a:t> = new </a:t>
            </a:r>
            <a:r>
              <a:rPr lang="en-US" sz="1400" b="1" dirty="0" err="1" smtClean="0">
                <a:latin typeface="Courier New" pitchFamily="49" charset="0"/>
                <a:cs typeface="Courier New" pitchFamily="49" charset="0"/>
              </a:rPr>
              <a:t>ThreadRunner</a:t>
            </a:r>
            <a:r>
              <a:rPr lang="en-US" sz="1400" b="1" dirty="0" smtClean="0">
                <a:latin typeface="Courier New" pitchFamily="49" charset="0"/>
                <a:cs typeface="Courier New" pitchFamily="49" charset="0"/>
              </a:rPr>
              <a:t>();</a:t>
            </a:r>
          </a:p>
          <a:p>
            <a:pPr>
              <a:buNone/>
            </a:pPr>
            <a:r>
              <a:rPr lang="en-US" sz="1400" b="1" dirty="0" smtClean="0">
                <a:latin typeface="Courier New" pitchFamily="49" charset="0"/>
                <a:cs typeface="Courier New" pitchFamily="49" charset="0"/>
              </a:rPr>
              <a:t>		Thread t = new Thread(</a:t>
            </a:r>
            <a:r>
              <a:rPr lang="en-US" sz="1400" b="1" dirty="0" err="1" smtClean="0">
                <a:latin typeface="Courier New" pitchFamily="49" charset="0"/>
                <a:cs typeface="Courier New" pitchFamily="49" charset="0"/>
              </a:rPr>
              <a:t>tr</a:t>
            </a:r>
            <a:r>
              <a:rPr lang="en-US" sz="1400" b="1" dirty="0" smtClean="0">
                <a:latin typeface="Courier New" pitchFamily="49" charset="0"/>
                <a:cs typeface="Courier New" pitchFamily="49" charset="0"/>
              </a:rPr>
              <a:t>);</a:t>
            </a:r>
          </a:p>
          <a:p>
            <a:pPr>
              <a:buNone/>
            </a:pPr>
            <a:r>
              <a:rPr lang="en-US" sz="1400" b="1" dirty="0" smtClean="0">
                <a:latin typeface="Courier New" pitchFamily="49" charset="0"/>
                <a:cs typeface="Courier New" pitchFamily="49" charset="0"/>
              </a:rPr>
              <a:t>		</a:t>
            </a:r>
            <a:r>
              <a:rPr lang="en-US" sz="1400" b="1" dirty="0" err="1" smtClean="0">
                <a:solidFill>
                  <a:srgbClr val="C00000"/>
                </a:solidFill>
                <a:latin typeface="Courier New" pitchFamily="49" charset="0"/>
                <a:cs typeface="Courier New" pitchFamily="49" charset="0"/>
              </a:rPr>
              <a:t>t.start</a:t>
            </a:r>
            <a:r>
              <a:rPr lang="en-US" sz="1400" b="1" dirty="0" smtClean="0">
                <a:solidFill>
                  <a:srgbClr val="C00000"/>
                </a:solidFill>
                <a:latin typeface="Courier New" pitchFamily="49" charset="0"/>
                <a:cs typeface="Courier New" pitchFamily="49" charset="0"/>
              </a:rPr>
              <a:t>();</a:t>
            </a:r>
          </a:p>
          <a:p>
            <a:pPr>
              <a:buNone/>
            </a:pPr>
            <a:r>
              <a:rPr lang="nn-NO" sz="1400" b="1" dirty="0" smtClean="0">
                <a:latin typeface="Courier New" pitchFamily="49" charset="0"/>
                <a:cs typeface="Courier New" pitchFamily="49" charset="0"/>
              </a:rPr>
              <a:t>		</a:t>
            </a:r>
            <a:r>
              <a:rPr lang="nn-NO" sz="1400" b="1" dirty="0" smtClean="0">
                <a:effectLst>
                  <a:outerShdw blurRad="38100" dist="38100" dir="2700000" algn="tl">
                    <a:srgbClr val="000000">
                      <a:alpha val="43137"/>
                    </a:srgbClr>
                  </a:outerShdw>
                </a:effectLst>
                <a:latin typeface="Courier New" pitchFamily="49" charset="0"/>
                <a:cs typeface="Courier New" pitchFamily="49" charset="0"/>
              </a:rPr>
              <a:t>method_C(); // run method_C on the primary thread</a:t>
            </a:r>
          </a:p>
          <a:p>
            <a:pPr>
              <a:buNone/>
            </a:pPr>
            <a:r>
              <a:rPr lang="en-US" sz="1400" b="1" dirty="0" smtClean="0">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private </a:t>
            </a:r>
            <a:r>
              <a:rPr lang="en-US" sz="1400" b="1" dirty="0" smtClean="0">
                <a:solidFill>
                  <a:srgbClr val="9A0075"/>
                </a:solidFill>
                <a:latin typeface="Courier New" pitchFamily="49" charset="0"/>
                <a:cs typeface="Courier New" pitchFamily="49" charset="0"/>
              </a:rPr>
              <a:t>synchronized</a:t>
            </a:r>
            <a:r>
              <a:rPr lang="en-US" sz="1400" b="1" dirty="0" smtClean="0">
                <a:solidFill>
                  <a:srgbClr val="0070C0"/>
                </a:solidFill>
                <a:latin typeface="Courier New" pitchFamily="49" charset="0"/>
                <a:cs typeface="Courier New" pitchFamily="49" charset="0"/>
              </a:rPr>
              <a:t> void </a:t>
            </a:r>
            <a:r>
              <a:rPr lang="en-US" sz="1400" b="1" dirty="0" err="1" smtClean="0">
                <a:solidFill>
                  <a:srgbClr val="0070C0"/>
                </a:solidFill>
                <a:latin typeface="Courier New" pitchFamily="49" charset="0"/>
                <a:cs typeface="Courier New" pitchFamily="49" charset="0"/>
              </a:rPr>
              <a:t>method_C</a:t>
            </a:r>
            <a:r>
              <a:rPr lang="en-US" sz="1400" b="1" dirty="0" smtClean="0">
                <a:solidFill>
                  <a:srgbClr val="0070C0"/>
                </a:solidFill>
                <a:latin typeface="Courier New" pitchFamily="49" charset="0"/>
                <a:cs typeface="Courier New" pitchFamily="49" charset="0"/>
              </a:rPr>
              <a:t>() {</a:t>
            </a:r>
          </a:p>
          <a:p>
            <a:pPr>
              <a:buNone/>
            </a:pPr>
            <a:r>
              <a:rPr lang="en-US" sz="1400" b="1" dirty="0" smtClean="0">
                <a:solidFill>
                  <a:srgbClr val="0070C0"/>
                </a:solidFill>
                <a:latin typeface="Courier New" pitchFamily="49" charset="0"/>
                <a:cs typeface="Courier New" pitchFamily="49" charset="0"/>
              </a:rPr>
              <a:t>		// More code here</a:t>
            </a:r>
          </a:p>
          <a:p>
            <a:pPr>
              <a:buNone/>
            </a:pPr>
            <a:r>
              <a:rPr lang="en-US" sz="1400" b="1" dirty="0" smtClean="0">
                <a:solidFill>
                  <a:srgbClr val="0070C0"/>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rgbClr val="C00000"/>
                </a:solidFill>
                <a:latin typeface="Courier New" pitchFamily="49" charset="0"/>
                <a:cs typeface="Courier New" pitchFamily="49" charset="0"/>
              </a:rPr>
              <a:t>	public void run() {</a:t>
            </a:r>
          </a:p>
          <a:p>
            <a:pPr>
              <a:buNone/>
            </a:pPr>
            <a:r>
              <a:rPr lang="en-US" sz="1400" b="1" dirty="0" smtClean="0">
                <a:solidFill>
                  <a:srgbClr val="C00000"/>
                </a:solidFill>
                <a:latin typeface="Courier New" pitchFamily="49" charset="0"/>
                <a:cs typeface="Courier New" pitchFamily="49" charset="0"/>
              </a:rPr>
              <a:t>	    // some other instructions here</a:t>
            </a:r>
          </a:p>
          <a:p>
            <a:pPr>
              <a:buNone/>
            </a:pPr>
            <a:r>
              <a:rPr lang="nn-NO" sz="1400" b="1" dirty="0" smtClean="0">
                <a:solidFill>
                  <a:srgbClr val="C00000"/>
                </a:solidFill>
                <a:latin typeface="Courier New" pitchFamily="49" charset="0"/>
                <a:cs typeface="Courier New" pitchFamily="49" charset="0"/>
              </a:rPr>
              <a:t>	</a:t>
            </a:r>
            <a:r>
              <a:rPr lang="nn-NO" sz="1400" b="1" dirty="0" smtClean="0">
                <a:solidFill>
                  <a:srgbClr val="C00000"/>
                </a:solidFill>
                <a:effectLst>
                  <a:outerShdw blurRad="38100" dist="38100" dir="2700000" algn="tl">
                    <a:srgbClr val="000000">
                      <a:alpha val="43137"/>
                    </a:srgbClr>
                  </a:outerShdw>
                </a:effectLst>
                <a:latin typeface="Courier New" pitchFamily="49" charset="0"/>
                <a:cs typeface="Courier New" pitchFamily="49" charset="0"/>
              </a:rPr>
              <a:t>   method_C(); // run method_C on the secondary thread</a:t>
            </a:r>
          </a:p>
          <a:p>
            <a:pPr>
              <a:buNone/>
            </a:pPr>
            <a:r>
              <a:rPr lang="en-US" sz="1400" b="1" dirty="0" smtClean="0">
                <a:solidFill>
                  <a:srgbClr val="C00000"/>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11</a:t>
            </a:fld>
            <a:endParaRPr lang="en-US" altLang="en-US"/>
          </a:p>
        </p:txBody>
      </p:sp>
      <p:pic>
        <p:nvPicPr>
          <p:cNvPr id="34818" name="Picture 2" descr="C:\Documents and Settings\hornick\Local Settings\Temporary Internet Files\Content.IE5\PFYR14UO\MCj02380540000[1].wmf"/>
          <p:cNvPicPr>
            <a:picLocks noChangeAspect="1" noChangeArrowheads="1"/>
          </p:cNvPicPr>
          <p:nvPr/>
        </p:nvPicPr>
        <p:blipFill>
          <a:blip r:embed="rId2" cstate="print"/>
          <a:srcRect/>
          <a:stretch>
            <a:fillRect/>
          </a:stretch>
        </p:blipFill>
        <p:spPr bwMode="auto">
          <a:xfrm>
            <a:off x="6477000" y="3962400"/>
            <a:ext cx="2489703" cy="1839362"/>
          </a:xfrm>
          <a:prstGeom prst="rect">
            <a:avLst/>
          </a:prstGeom>
          <a:noFill/>
        </p:spPr>
      </p:pic>
    </p:spTree>
    <p:extLst>
      <p:ext uri="{BB962C8B-B14F-4D97-AF65-F5344CB8AC3E}">
        <p14:creationId xmlns:p14="http://schemas.microsoft.com/office/powerpoint/2010/main" val="1612155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77962"/>
          </a:xfrm>
        </p:spPr>
        <p:txBody>
          <a:bodyPr/>
          <a:lstStyle/>
          <a:p>
            <a:r>
              <a:rPr lang="en-US" sz="2400" dirty="0" smtClean="0">
                <a:solidFill>
                  <a:srgbClr val="002060"/>
                </a:solidFill>
                <a:latin typeface="+mn-lt"/>
                <a:cs typeface="Courier New" pitchFamily="49" charset="0"/>
              </a:rPr>
              <a:t>Once a thread enters a synchronized method, no other threads can enter until the first thread completes execution of the method, and exits the method.</a:t>
            </a:r>
            <a:endParaRPr lang="en-US" sz="2400" dirty="0">
              <a:solidFill>
                <a:srgbClr val="002060"/>
              </a:solidFill>
              <a:latin typeface="+mn-lt"/>
            </a:endParaRPr>
          </a:p>
        </p:txBody>
      </p:sp>
      <p:sp>
        <p:nvSpPr>
          <p:cNvPr id="3" name="Content Placeholder 2"/>
          <p:cNvSpPr>
            <a:spLocks noGrp="1"/>
          </p:cNvSpPr>
          <p:nvPr>
            <p:ph idx="1"/>
          </p:nvPr>
        </p:nvSpPr>
        <p:spPr>
          <a:xfrm>
            <a:off x="1524000" y="3352800"/>
            <a:ext cx="5410200" cy="2667000"/>
          </a:xfrm>
        </p:spPr>
        <p:txBody>
          <a:bodyPr/>
          <a:lstStyle/>
          <a:p>
            <a:pPr>
              <a:buNone/>
            </a:pPr>
            <a:r>
              <a:rPr lang="en-US" sz="32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private </a:t>
            </a:r>
            <a:r>
              <a:rPr lang="en-US" sz="1600" b="1" dirty="0" smtClean="0">
                <a:solidFill>
                  <a:srgbClr val="9A0075"/>
                </a:solidFill>
                <a:latin typeface="Courier New" pitchFamily="49" charset="0"/>
                <a:cs typeface="Courier New" pitchFamily="49" charset="0"/>
              </a:rPr>
              <a:t>synchronized</a:t>
            </a:r>
            <a:r>
              <a:rPr lang="en-US" sz="1600" b="1" dirty="0" smtClean="0">
                <a:solidFill>
                  <a:srgbClr val="0070C0"/>
                </a:solidFill>
                <a:latin typeface="Courier New" pitchFamily="49" charset="0"/>
                <a:cs typeface="Courier New" pitchFamily="49" charset="0"/>
              </a:rPr>
              <a:t> void </a:t>
            </a:r>
            <a:r>
              <a:rPr lang="en-US" sz="1600" b="1" dirty="0" err="1" smtClean="0">
                <a:solidFill>
                  <a:srgbClr val="0070C0"/>
                </a:solidFill>
                <a:latin typeface="Courier New" pitchFamily="49" charset="0"/>
                <a:cs typeface="Courier New" pitchFamily="49" charset="0"/>
              </a:rPr>
              <a:t>method_C</a:t>
            </a:r>
            <a:r>
              <a:rPr lang="en-US" sz="1600" b="1" dirty="0" smtClean="0">
                <a:solidFill>
                  <a:srgbClr val="0070C0"/>
                </a:solidFill>
                <a:latin typeface="Courier New" pitchFamily="49" charset="0"/>
                <a:cs typeface="Courier New" pitchFamily="49" charset="0"/>
              </a:rPr>
              <a:t>() {</a:t>
            </a:r>
          </a:p>
          <a:p>
            <a:pPr>
              <a:buNone/>
            </a:pPr>
            <a:r>
              <a:rPr lang="en-US" sz="1600" b="1" dirty="0" smtClean="0">
                <a:solidFill>
                  <a:srgbClr val="0070C0"/>
                </a:solidFill>
                <a:latin typeface="Courier New" pitchFamily="49" charset="0"/>
                <a:cs typeface="Courier New" pitchFamily="49" charset="0"/>
              </a:rPr>
              <a:t>		&lt;statement 1&gt;</a:t>
            </a:r>
          </a:p>
          <a:p>
            <a:pPr>
              <a:buNone/>
            </a:pPr>
            <a:r>
              <a:rPr lang="en-US" sz="1600" b="1" dirty="0" smtClean="0">
                <a:solidFill>
                  <a:srgbClr val="0070C0"/>
                </a:solidFill>
                <a:latin typeface="Courier New" pitchFamily="49" charset="0"/>
                <a:cs typeface="Courier New" pitchFamily="49" charset="0"/>
              </a:rPr>
              <a:t>		&lt;statement 2&gt;</a:t>
            </a:r>
          </a:p>
          <a:p>
            <a:pPr>
              <a:buNone/>
            </a:pPr>
            <a:r>
              <a:rPr lang="en-US" sz="1600" b="1" dirty="0" smtClean="0">
                <a:solidFill>
                  <a:srgbClr val="0070C0"/>
                </a:solidFill>
                <a:latin typeface="Courier New" pitchFamily="49" charset="0"/>
                <a:cs typeface="Courier New" pitchFamily="49" charset="0"/>
              </a:rPr>
              <a:t>		&lt;statement 3&gt;</a:t>
            </a:r>
          </a:p>
          <a:p>
            <a:pPr>
              <a:buNone/>
            </a:pPr>
            <a:r>
              <a:rPr lang="en-US" sz="1600" b="1" dirty="0" smtClean="0">
                <a:solidFill>
                  <a:srgbClr val="0070C0"/>
                </a:solidFill>
                <a:latin typeface="Courier New" pitchFamily="49" charset="0"/>
                <a:cs typeface="Courier New" pitchFamily="49" charset="0"/>
              </a:rPr>
              <a:t>  }</a:t>
            </a:r>
          </a:p>
          <a:p>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12</a:t>
            </a:fld>
            <a:endParaRPr lang="en-US" altLang="en-US"/>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6629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304800" y="3429000"/>
            <a:ext cx="1158106" cy="1094537"/>
          </a:xfrm>
          <a:prstGeom prst="rect">
            <a:avLst/>
          </a:prstGeom>
          <a:noFill/>
        </p:spPr>
      </p:pic>
      <p:cxnSp>
        <p:nvCxnSpPr>
          <p:cNvPr id="10" name="Straight Arrow Connector 9"/>
          <p:cNvCxnSpPr/>
          <p:nvPr/>
        </p:nvCxnSpPr>
        <p:spPr bwMode="auto">
          <a:xfrm rot="5400000">
            <a:off x="762794" y="27424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762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1371600" y="37338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1295400" y="48006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6630194" y="2666206"/>
            <a:ext cx="10668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0" name="Straight Arrow Connector 19"/>
          <p:cNvCxnSpPr/>
          <p:nvPr/>
        </p:nvCxnSpPr>
        <p:spPr bwMode="auto">
          <a:xfrm rot="5400000">
            <a:off x="7849394" y="2666206"/>
            <a:ext cx="1066800" cy="1588"/>
          </a:xfrm>
          <a:prstGeom prst="straightConnector1">
            <a:avLst/>
          </a:prstGeom>
          <a:solidFill>
            <a:schemeClr val="accent1"/>
          </a:solidFill>
          <a:ln w="34925" cap="flat" cmpd="sng" algn="ctr">
            <a:solidFill>
              <a:srgbClr val="0070C0"/>
            </a:solidFill>
            <a:prstDash val="solid"/>
            <a:miter lim="800000"/>
            <a:headEnd type="none" w="med" len="med"/>
            <a:tailEnd type="arrow"/>
          </a:ln>
          <a:effectLst/>
        </p:spPr>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7848600" y="3276600"/>
            <a:ext cx="1011274" cy="1143000"/>
          </a:xfrm>
          <a:prstGeom prst="rect">
            <a:avLst/>
          </a:prstGeom>
          <a:noFill/>
        </p:spPr>
      </p:pic>
      <p:sp>
        <p:nvSpPr>
          <p:cNvPr id="22" name="TextBox 21"/>
          <p:cNvSpPr txBox="1"/>
          <p:nvPr/>
        </p:nvSpPr>
        <p:spPr>
          <a:xfrm>
            <a:off x="762000" y="1828800"/>
            <a:ext cx="1159292" cy="369332"/>
          </a:xfrm>
          <a:prstGeom prst="rect">
            <a:avLst/>
          </a:prstGeom>
          <a:noFill/>
        </p:spPr>
        <p:txBody>
          <a:bodyPr wrap="none" rtlCol="0">
            <a:spAutoFit/>
          </a:bodyPr>
          <a:lstStyle/>
          <a:p>
            <a:r>
              <a:rPr lang="en-US" dirty="0" smtClean="0"/>
              <a:t>Thread  x</a:t>
            </a:r>
            <a:endParaRPr lang="en-US" dirty="0"/>
          </a:p>
        </p:txBody>
      </p:sp>
      <p:sp>
        <p:nvSpPr>
          <p:cNvPr id="24" name="TextBox 23"/>
          <p:cNvSpPr txBox="1"/>
          <p:nvPr/>
        </p:nvSpPr>
        <p:spPr>
          <a:xfrm>
            <a:off x="6629400" y="1752600"/>
            <a:ext cx="1159292" cy="369332"/>
          </a:xfrm>
          <a:prstGeom prst="rect">
            <a:avLst/>
          </a:prstGeom>
          <a:noFill/>
        </p:spPr>
        <p:txBody>
          <a:bodyPr wrap="none" rtlCol="0">
            <a:spAutoFit/>
          </a:bodyPr>
          <a:lstStyle/>
          <a:p>
            <a:r>
              <a:rPr lang="en-US" dirty="0" smtClean="0"/>
              <a:t>Thread  y</a:t>
            </a:r>
            <a:endParaRPr lang="en-US" dirty="0"/>
          </a:p>
        </p:txBody>
      </p:sp>
      <p:sp>
        <p:nvSpPr>
          <p:cNvPr id="25" name="TextBox 24"/>
          <p:cNvSpPr txBox="1"/>
          <p:nvPr/>
        </p:nvSpPr>
        <p:spPr>
          <a:xfrm>
            <a:off x="7772400" y="1752600"/>
            <a:ext cx="1159292" cy="369332"/>
          </a:xfrm>
          <a:prstGeom prst="rect">
            <a:avLst/>
          </a:prstGeom>
          <a:noFill/>
        </p:spPr>
        <p:txBody>
          <a:bodyPr wrap="none" rtlCol="0">
            <a:spAutoFit/>
          </a:bodyPr>
          <a:lstStyle/>
          <a:p>
            <a:r>
              <a:rPr lang="en-US" dirty="0" smtClean="0"/>
              <a:t>Thread  z</a:t>
            </a:r>
            <a:endParaRPr lang="en-US" dirty="0"/>
          </a:p>
        </p:txBody>
      </p:sp>
      <p:sp>
        <p:nvSpPr>
          <p:cNvPr id="26" name="TextBox 25"/>
          <p:cNvSpPr txBox="1"/>
          <p:nvPr/>
        </p:nvSpPr>
        <p:spPr>
          <a:xfrm>
            <a:off x="2057400" y="5029200"/>
            <a:ext cx="6019800" cy="1200329"/>
          </a:xfrm>
          <a:prstGeom prst="rect">
            <a:avLst/>
          </a:prstGeom>
          <a:noFill/>
        </p:spPr>
        <p:txBody>
          <a:bodyPr wrap="square" rtlCol="0">
            <a:spAutoFit/>
          </a:bodyPr>
          <a:lstStyle/>
          <a:p>
            <a:r>
              <a:rPr lang="en-US" dirty="0" smtClean="0"/>
              <a:t>When Thread x leaves the method, the Scheduler arbitrarily allows one of the other threads to enter the method. When the second thread exits, the Scheduler allows another waiting thread to enter.</a:t>
            </a:r>
          </a:p>
        </p:txBody>
      </p:sp>
      <p:sp>
        <p:nvSpPr>
          <p:cNvPr id="27" name="TextBox 26"/>
          <p:cNvSpPr txBox="1"/>
          <p:nvPr/>
        </p:nvSpPr>
        <p:spPr>
          <a:xfrm>
            <a:off x="2133600" y="1828800"/>
            <a:ext cx="4572000" cy="1200329"/>
          </a:xfrm>
          <a:prstGeom prst="rect">
            <a:avLst/>
          </a:prstGeom>
          <a:noFill/>
        </p:spPr>
        <p:txBody>
          <a:bodyPr wrap="square" rtlCol="0">
            <a:spAutoFit/>
          </a:bodyPr>
          <a:lstStyle/>
          <a:p>
            <a:r>
              <a:rPr lang="en-US" dirty="0" smtClean="0"/>
              <a:t>If all threads get to the method at the same time, the thread that gets to enter the method first is determined arbitrarily by the Scheduler.</a:t>
            </a:r>
          </a:p>
        </p:txBody>
      </p:sp>
    </p:spTree>
    <p:extLst>
      <p:ext uri="{BB962C8B-B14F-4D97-AF65-F5344CB8AC3E}">
        <p14:creationId xmlns:p14="http://schemas.microsoft.com/office/powerpoint/2010/main" val="294460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t>
            </a:r>
            <a:r>
              <a:rPr lang="en-US" dirty="0" smtClean="0">
                <a:solidFill>
                  <a:srgbClr val="C00000"/>
                </a:solidFill>
              </a:rPr>
              <a:t>synchronized</a:t>
            </a:r>
            <a:r>
              <a:rPr lang="en-US" dirty="0" smtClean="0"/>
              <a:t> the solution to everything?</a:t>
            </a:r>
            <a:endParaRPr lang="en-US" dirty="0"/>
          </a:p>
        </p:txBody>
      </p:sp>
      <p:sp>
        <p:nvSpPr>
          <p:cNvPr id="3" name="Content Placeholder 2"/>
          <p:cNvSpPr>
            <a:spLocks noGrp="1"/>
          </p:cNvSpPr>
          <p:nvPr>
            <p:ph idx="1"/>
          </p:nvPr>
        </p:nvSpPr>
        <p:spPr>
          <a:xfrm>
            <a:off x="457200" y="2743200"/>
            <a:ext cx="5410200" cy="3048000"/>
          </a:xfrm>
        </p:spPr>
        <p:txBody>
          <a:bodyPr/>
          <a:lstStyle/>
          <a:p>
            <a:pPr>
              <a:buNone/>
            </a:pPr>
            <a:r>
              <a:rPr lang="en-US" dirty="0" smtClean="0"/>
              <a:t>	Can you think of any disadvantage to making a method synchronized?</a:t>
            </a: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13</a:t>
            </a:fld>
            <a:endParaRPr lang="en-US" altLang="en-US"/>
          </a:p>
        </p:txBody>
      </p:sp>
      <p:pic>
        <p:nvPicPr>
          <p:cNvPr id="35842" name="Picture 2" descr="C:\Documents and Settings\hornick\Local Settings\Temporary Internet Files\Content.IE5\PFYR14UO\MCj01965560000[1].wmf"/>
          <p:cNvPicPr>
            <a:picLocks noChangeAspect="1" noChangeArrowheads="1"/>
          </p:cNvPicPr>
          <p:nvPr/>
        </p:nvPicPr>
        <p:blipFill>
          <a:blip r:embed="rId2" cstate="print"/>
          <a:srcRect/>
          <a:stretch>
            <a:fillRect/>
          </a:stretch>
        </p:blipFill>
        <p:spPr bwMode="auto">
          <a:xfrm>
            <a:off x="6324600" y="2743200"/>
            <a:ext cx="1764792" cy="1816913"/>
          </a:xfrm>
          <a:prstGeom prst="rect">
            <a:avLst/>
          </a:prstGeom>
          <a:noFill/>
        </p:spPr>
      </p:pic>
    </p:spTree>
    <p:extLst>
      <p:ext uri="{BB962C8B-B14F-4D97-AF65-F5344CB8AC3E}">
        <p14:creationId xmlns:p14="http://schemas.microsoft.com/office/powerpoint/2010/main" val="6344847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77962"/>
          </a:xfrm>
        </p:spPr>
        <p:txBody>
          <a:bodyPr/>
          <a:lstStyle/>
          <a:p>
            <a:r>
              <a:rPr lang="en-US" sz="2400" dirty="0" smtClean="0">
                <a:solidFill>
                  <a:srgbClr val="002060"/>
                </a:solidFill>
                <a:latin typeface="+mn-lt"/>
                <a:cs typeface="Courier New" pitchFamily="49" charset="0"/>
              </a:rPr>
              <a:t>If only a few statements within a method need to be guarded against simultaneous execution, use a </a:t>
            </a:r>
            <a:r>
              <a:rPr lang="en-US" sz="2400" dirty="0" smtClean="0">
                <a:solidFill>
                  <a:srgbClr val="9A0075"/>
                </a:solidFill>
                <a:latin typeface="+mn-lt"/>
                <a:cs typeface="Courier New" pitchFamily="49" charset="0"/>
              </a:rPr>
              <a:t>synchronized block </a:t>
            </a:r>
            <a:r>
              <a:rPr lang="en-US" sz="2400" dirty="0" smtClean="0">
                <a:solidFill>
                  <a:srgbClr val="002060"/>
                </a:solidFill>
                <a:latin typeface="+mn-lt"/>
                <a:cs typeface="Courier New" pitchFamily="49" charset="0"/>
              </a:rPr>
              <a:t>instead of making the entire method synchronized.</a:t>
            </a:r>
            <a:endParaRPr lang="en-US" sz="2400" dirty="0">
              <a:solidFill>
                <a:srgbClr val="002060"/>
              </a:solidFill>
              <a:latin typeface="+mn-lt"/>
            </a:endParaRPr>
          </a:p>
        </p:txBody>
      </p:sp>
      <p:sp>
        <p:nvSpPr>
          <p:cNvPr id="3" name="Content Placeholder 2"/>
          <p:cNvSpPr>
            <a:spLocks noGrp="1"/>
          </p:cNvSpPr>
          <p:nvPr>
            <p:ph idx="1"/>
          </p:nvPr>
        </p:nvSpPr>
        <p:spPr>
          <a:xfrm>
            <a:off x="1524000" y="2286000"/>
            <a:ext cx="5410200" cy="3733800"/>
          </a:xfrm>
        </p:spPr>
        <p:txBody>
          <a:bodyPr/>
          <a:lstStyle/>
          <a:p>
            <a:pPr>
              <a:buNone/>
            </a:pPr>
            <a:r>
              <a:rPr lang="en-US" sz="32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private void </a:t>
            </a:r>
            <a:r>
              <a:rPr lang="en-US" sz="1600" b="1" dirty="0" err="1" smtClean="0">
                <a:solidFill>
                  <a:srgbClr val="0070C0"/>
                </a:solidFill>
                <a:latin typeface="Courier New" pitchFamily="49" charset="0"/>
                <a:cs typeface="Courier New" pitchFamily="49" charset="0"/>
              </a:rPr>
              <a:t>method_C</a:t>
            </a:r>
            <a:r>
              <a:rPr lang="en-US" sz="1600" b="1" dirty="0" smtClean="0">
                <a:solidFill>
                  <a:srgbClr val="0070C0"/>
                </a:solidFill>
                <a:latin typeface="Courier New" pitchFamily="49" charset="0"/>
                <a:cs typeface="Courier New" pitchFamily="49" charset="0"/>
              </a:rPr>
              <a:t>() {</a:t>
            </a:r>
          </a:p>
          <a:p>
            <a:pPr>
              <a:buNone/>
            </a:pPr>
            <a:r>
              <a:rPr lang="en-US" sz="1600" b="1" dirty="0" smtClean="0">
                <a:solidFill>
                  <a:srgbClr val="0070C0"/>
                </a:solidFill>
                <a:latin typeface="Courier New" pitchFamily="49" charset="0"/>
                <a:cs typeface="Courier New" pitchFamily="49" charset="0"/>
              </a:rPr>
              <a:t>		&lt;safe statement 1&gt;</a:t>
            </a:r>
          </a:p>
          <a:p>
            <a:pPr>
              <a:buNone/>
            </a:pPr>
            <a:r>
              <a:rPr lang="en-US" sz="1600" b="1" dirty="0" smtClean="0">
                <a:solidFill>
                  <a:srgbClr val="0070C0"/>
                </a:solidFill>
                <a:latin typeface="Courier New" pitchFamily="49" charset="0"/>
                <a:cs typeface="Courier New" pitchFamily="49" charset="0"/>
              </a:rPr>
              <a:t>		&lt;safe statement 2&gt;</a:t>
            </a:r>
          </a:p>
          <a:p>
            <a:pPr>
              <a:buNone/>
            </a:pPr>
            <a:r>
              <a:rPr lang="en-US" sz="1600" b="1" dirty="0" smtClean="0">
                <a:solidFill>
                  <a:srgbClr val="0070C0"/>
                </a:solidFill>
                <a:latin typeface="Courier New" pitchFamily="49" charset="0"/>
                <a:cs typeface="Courier New" pitchFamily="49" charset="0"/>
              </a:rPr>
              <a:t>		</a:t>
            </a: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synchronized</a:t>
            </a:r>
            <a:r>
              <a:rPr lang="en-US" sz="1600" b="1" dirty="0" smtClean="0">
                <a:solidFill>
                  <a:srgbClr val="9A0075"/>
                </a:solidFill>
                <a:latin typeface="Courier New" pitchFamily="49" charset="0"/>
                <a:cs typeface="Courier New" pitchFamily="49" charset="0"/>
              </a:rPr>
              <a:t>( &lt;</a:t>
            </a:r>
            <a:r>
              <a:rPr lang="en-US" sz="1600" b="1" dirty="0" err="1" smtClean="0">
                <a:effectLst>
                  <a:outerShdw blurRad="38100" dist="38100" dir="2700000" algn="tl">
                    <a:srgbClr val="000000">
                      <a:alpha val="43137"/>
                    </a:srgbClr>
                  </a:outerShdw>
                </a:effectLst>
                <a:latin typeface="Courier New" pitchFamily="49" charset="0"/>
                <a:cs typeface="Courier New" pitchFamily="49" charset="0"/>
              </a:rPr>
              <a:t>sync_object</a:t>
            </a:r>
            <a:r>
              <a:rPr lang="en-US" sz="1600" b="1" dirty="0" smtClean="0">
                <a:solidFill>
                  <a:srgbClr val="9A0075"/>
                </a:solidFill>
                <a:latin typeface="Courier New" pitchFamily="49" charset="0"/>
                <a:cs typeface="Courier New" pitchFamily="49" charset="0"/>
              </a:rPr>
              <a:t>&gt; ) {</a:t>
            </a:r>
          </a:p>
          <a:p>
            <a:pPr>
              <a:buNone/>
            </a:pPr>
            <a:r>
              <a:rPr lang="en-US" sz="1600" b="1" dirty="0" smtClean="0">
                <a:solidFill>
                  <a:srgbClr val="0070C0"/>
                </a:solidFill>
                <a:latin typeface="Courier New" pitchFamily="49" charset="0"/>
                <a:cs typeface="Courier New" pitchFamily="49" charset="0"/>
              </a:rPr>
              <a:t>		  </a:t>
            </a:r>
            <a:r>
              <a:rPr lang="en-US" sz="1600" b="1" dirty="0" smtClean="0">
                <a:latin typeface="Courier New" pitchFamily="49" charset="0"/>
                <a:cs typeface="Courier New" pitchFamily="49" charset="0"/>
              </a:rPr>
              <a:t>&lt;unsafe statement 3&gt;</a:t>
            </a:r>
          </a:p>
          <a:p>
            <a:pPr>
              <a:buNone/>
            </a:pPr>
            <a:r>
              <a:rPr lang="en-US" sz="1600" b="1" dirty="0" smtClean="0">
                <a:latin typeface="Courier New" pitchFamily="49" charset="0"/>
                <a:cs typeface="Courier New" pitchFamily="49" charset="0"/>
              </a:rPr>
              <a:t>		  &lt;unsafe statement 4&gt;</a:t>
            </a:r>
          </a:p>
          <a:p>
            <a:pPr>
              <a:buNone/>
            </a:pPr>
            <a:r>
              <a:rPr lang="en-US" sz="1600" b="1" dirty="0" smtClean="0">
                <a:latin typeface="Courier New" pitchFamily="49" charset="0"/>
                <a:cs typeface="Courier New" pitchFamily="49" charset="0"/>
              </a:rPr>
              <a:t>		  &lt;unsafe statement 5&gt;</a:t>
            </a:r>
            <a:r>
              <a:rPr lang="en-US" sz="1600" b="1" dirty="0" smtClean="0">
                <a:solidFill>
                  <a:srgbClr val="0070C0"/>
                </a:solidFill>
                <a:latin typeface="Courier New" pitchFamily="49" charset="0"/>
                <a:cs typeface="Courier New" pitchFamily="49" charset="0"/>
              </a:rPr>
              <a:t/>
            </a:r>
            <a:br>
              <a:rPr lang="en-US" sz="1600" b="1" dirty="0" smtClean="0">
                <a:solidFill>
                  <a:srgbClr val="0070C0"/>
                </a:solidFill>
                <a:latin typeface="Courier New" pitchFamily="49" charset="0"/>
                <a:cs typeface="Courier New" pitchFamily="49" charset="0"/>
              </a:rPr>
            </a:br>
            <a:r>
              <a:rPr lang="en-US" sz="1600" b="1" dirty="0" smtClean="0">
                <a:solidFill>
                  <a:srgbClr val="0070C0"/>
                </a:solidFill>
                <a:latin typeface="Courier New" pitchFamily="49" charset="0"/>
                <a:cs typeface="Courier New" pitchFamily="49" charset="0"/>
              </a:rPr>
              <a:t>	</a:t>
            </a:r>
            <a:r>
              <a:rPr lang="en-US" sz="1600" b="1" dirty="0" smtClean="0">
                <a:solidFill>
                  <a:srgbClr val="9A0075"/>
                </a:solidFill>
                <a:latin typeface="Courier New" pitchFamily="49" charset="0"/>
                <a:cs typeface="Courier New" pitchFamily="49" charset="0"/>
              </a:rPr>
              <a:t>}</a:t>
            </a:r>
          </a:p>
          <a:p>
            <a:pPr>
              <a:buNone/>
            </a:pPr>
            <a:r>
              <a:rPr lang="en-US" sz="1600" b="1" dirty="0" smtClean="0">
                <a:solidFill>
                  <a:srgbClr val="0070C0"/>
                </a:solidFill>
                <a:latin typeface="Courier New" pitchFamily="49" charset="0"/>
                <a:cs typeface="Courier New" pitchFamily="49" charset="0"/>
              </a:rPr>
              <a:t>		 &lt;safe statement 6&gt;</a:t>
            </a:r>
          </a:p>
          <a:p>
            <a:pPr>
              <a:buNone/>
            </a:pPr>
            <a:r>
              <a:rPr lang="en-US" sz="1600" b="1" dirty="0" smtClean="0">
                <a:solidFill>
                  <a:srgbClr val="0070C0"/>
                </a:solidFill>
                <a:latin typeface="Courier New" pitchFamily="49" charset="0"/>
                <a:cs typeface="Courier New" pitchFamily="49" charset="0"/>
              </a:rPr>
              <a:t>  }</a:t>
            </a:r>
          </a:p>
          <a:p>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14</a:t>
            </a:fld>
            <a:endParaRPr lang="en-US" altLang="en-US"/>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6629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304800" y="3276600"/>
            <a:ext cx="1158106" cy="1094537"/>
          </a:xfrm>
          <a:prstGeom prst="rect">
            <a:avLst/>
          </a:prstGeom>
          <a:noFill/>
        </p:spPr>
      </p:pic>
      <p:cxnSp>
        <p:nvCxnSpPr>
          <p:cNvPr id="10" name="Straight Arrow Connector 9"/>
          <p:cNvCxnSpPr/>
          <p:nvPr/>
        </p:nvCxnSpPr>
        <p:spPr bwMode="auto">
          <a:xfrm rot="5400000">
            <a:off x="838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762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1371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1295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6630194" y="2666206"/>
            <a:ext cx="10668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0" name="Straight Arrow Connector 19"/>
          <p:cNvCxnSpPr/>
          <p:nvPr/>
        </p:nvCxnSpPr>
        <p:spPr bwMode="auto">
          <a:xfrm rot="5400000">
            <a:off x="7849394" y="2666206"/>
            <a:ext cx="1066800" cy="1588"/>
          </a:xfrm>
          <a:prstGeom prst="straightConnector1">
            <a:avLst/>
          </a:prstGeom>
          <a:solidFill>
            <a:schemeClr val="accent1"/>
          </a:solidFill>
          <a:ln w="34925" cap="flat" cmpd="sng" algn="ctr">
            <a:solidFill>
              <a:srgbClr val="0070C0"/>
            </a:solidFill>
            <a:prstDash val="solid"/>
            <a:miter lim="800000"/>
            <a:headEnd type="none" w="med" len="med"/>
            <a:tailEnd type="arrow"/>
          </a:ln>
          <a:effectLst/>
        </p:spPr>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7848600" y="3276600"/>
            <a:ext cx="1011274" cy="1143000"/>
          </a:xfrm>
          <a:prstGeom prst="rect">
            <a:avLst/>
          </a:prstGeom>
          <a:noFill/>
        </p:spPr>
      </p:pic>
      <p:sp>
        <p:nvSpPr>
          <p:cNvPr id="22" name="TextBox 21"/>
          <p:cNvSpPr txBox="1"/>
          <p:nvPr/>
        </p:nvSpPr>
        <p:spPr>
          <a:xfrm>
            <a:off x="762000" y="1828800"/>
            <a:ext cx="1159292" cy="369332"/>
          </a:xfrm>
          <a:prstGeom prst="rect">
            <a:avLst/>
          </a:prstGeom>
          <a:noFill/>
        </p:spPr>
        <p:txBody>
          <a:bodyPr wrap="none" rtlCol="0">
            <a:spAutoFit/>
          </a:bodyPr>
          <a:lstStyle/>
          <a:p>
            <a:r>
              <a:rPr lang="en-US" dirty="0" smtClean="0"/>
              <a:t>Thread  x</a:t>
            </a:r>
            <a:endParaRPr lang="en-US" dirty="0"/>
          </a:p>
        </p:txBody>
      </p:sp>
      <p:sp>
        <p:nvSpPr>
          <p:cNvPr id="24" name="TextBox 23"/>
          <p:cNvSpPr txBox="1"/>
          <p:nvPr/>
        </p:nvSpPr>
        <p:spPr>
          <a:xfrm>
            <a:off x="6629400" y="1752600"/>
            <a:ext cx="1159292" cy="369332"/>
          </a:xfrm>
          <a:prstGeom prst="rect">
            <a:avLst/>
          </a:prstGeom>
          <a:noFill/>
        </p:spPr>
        <p:txBody>
          <a:bodyPr wrap="none" rtlCol="0">
            <a:spAutoFit/>
          </a:bodyPr>
          <a:lstStyle/>
          <a:p>
            <a:r>
              <a:rPr lang="en-US" dirty="0" smtClean="0"/>
              <a:t>Thread  y</a:t>
            </a:r>
            <a:endParaRPr lang="en-US" dirty="0"/>
          </a:p>
        </p:txBody>
      </p:sp>
      <p:sp>
        <p:nvSpPr>
          <p:cNvPr id="25" name="TextBox 24"/>
          <p:cNvSpPr txBox="1"/>
          <p:nvPr/>
        </p:nvSpPr>
        <p:spPr>
          <a:xfrm>
            <a:off x="7772400" y="1752600"/>
            <a:ext cx="1159292" cy="369332"/>
          </a:xfrm>
          <a:prstGeom prst="rect">
            <a:avLst/>
          </a:prstGeom>
          <a:noFill/>
        </p:spPr>
        <p:txBody>
          <a:bodyPr wrap="none" rtlCol="0">
            <a:spAutoFit/>
          </a:bodyPr>
          <a:lstStyle/>
          <a:p>
            <a:r>
              <a:rPr lang="en-US" dirty="0" smtClean="0"/>
              <a:t>Thread  z</a:t>
            </a:r>
            <a:endParaRPr lang="en-US" dirty="0"/>
          </a:p>
        </p:txBody>
      </p:sp>
      <p:sp>
        <p:nvSpPr>
          <p:cNvPr id="26" name="TextBox 25"/>
          <p:cNvSpPr txBox="1"/>
          <p:nvPr/>
        </p:nvSpPr>
        <p:spPr>
          <a:xfrm>
            <a:off x="1981200" y="5257800"/>
            <a:ext cx="6019800" cy="646331"/>
          </a:xfrm>
          <a:prstGeom prst="rect">
            <a:avLst/>
          </a:prstGeom>
          <a:noFill/>
        </p:spPr>
        <p:txBody>
          <a:bodyPr wrap="square" rtlCol="0">
            <a:spAutoFit/>
          </a:bodyPr>
          <a:lstStyle/>
          <a:p>
            <a:r>
              <a:rPr lang="en-US" dirty="0" smtClean="0"/>
              <a:t>When Thread x leaves the block, the Scheduler arbitrarily allows one of the other threads to enter.</a:t>
            </a:r>
          </a:p>
        </p:txBody>
      </p:sp>
    </p:spTree>
    <p:extLst>
      <p:ext uri="{BB962C8B-B14F-4D97-AF65-F5344CB8AC3E}">
        <p14:creationId xmlns:p14="http://schemas.microsoft.com/office/powerpoint/2010/main" val="170759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synchronizing object can be any object</a:t>
            </a:r>
            <a:endParaRPr lang="en-US" dirty="0"/>
          </a:p>
        </p:txBody>
      </p:sp>
      <p:sp>
        <p:nvSpPr>
          <p:cNvPr id="3" name="Content Placeholder 2"/>
          <p:cNvSpPr>
            <a:spLocks noGrp="1"/>
          </p:cNvSpPr>
          <p:nvPr>
            <p:ph idx="1"/>
          </p:nvPr>
        </p:nvSpPr>
        <p:spPr>
          <a:xfrm>
            <a:off x="457200" y="1719263"/>
            <a:ext cx="5943600" cy="4411662"/>
          </a:xfrm>
        </p:spPr>
        <p:txBody>
          <a:bodyPr/>
          <a:lstStyle/>
          <a:p>
            <a:r>
              <a:rPr lang="en-US" dirty="0" smtClean="0"/>
              <a:t>Java’s Object class incorporates the concept of something called a </a:t>
            </a:r>
            <a:r>
              <a:rPr lang="en-US" b="1" dirty="0" smtClean="0"/>
              <a:t>Monitor</a:t>
            </a:r>
            <a:r>
              <a:rPr lang="en-US" dirty="0" smtClean="0"/>
              <a:t/>
            </a:r>
            <a:br>
              <a:rPr lang="en-US" dirty="0" smtClean="0"/>
            </a:br>
            <a:endParaRPr lang="en-US" dirty="0" smtClean="0"/>
          </a:p>
          <a:p>
            <a:r>
              <a:rPr lang="en-US" dirty="0" smtClean="0"/>
              <a:t>Monitors are used to guard the gates of synchronized blocks</a:t>
            </a:r>
            <a:br>
              <a:rPr lang="en-US" dirty="0" smtClean="0"/>
            </a:br>
            <a:endParaRPr lang="en-US" dirty="0" smtClean="0"/>
          </a:p>
          <a:p>
            <a:r>
              <a:rPr lang="en-US" dirty="0" smtClean="0"/>
              <a:t>Monitors only become active within a synchronized block</a:t>
            </a:r>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15</a:t>
            </a:fld>
            <a:endParaRPr lang="en-US" altLang="en-US"/>
          </a:p>
        </p:txBody>
      </p:sp>
      <p:pic>
        <p:nvPicPr>
          <p:cNvPr id="36869" name="Picture 5" descr="C:\Documents and Settings\hornick\Local Settings\Temporary Internet Files\Content.IE5\79P9BVPJ\MMj02837660000[1].gif"/>
          <p:cNvPicPr>
            <a:picLocks noChangeAspect="1" noChangeArrowheads="1" noCrop="1"/>
          </p:cNvPicPr>
          <p:nvPr/>
        </p:nvPicPr>
        <p:blipFill>
          <a:blip r:embed="rId2" cstate="print"/>
          <a:srcRect/>
          <a:stretch>
            <a:fillRect/>
          </a:stretch>
        </p:blipFill>
        <p:spPr bwMode="auto">
          <a:xfrm>
            <a:off x="6096000" y="2133600"/>
            <a:ext cx="3048000" cy="2133600"/>
          </a:xfrm>
          <a:prstGeom prst="rect">
            <a:avLst/>
          </a:prstGeom>
          <a:noFill/>
        </p:spPr>
      </p:pic>
    </p:spTree>
    <p:extLst>
      <p:ext uri="{BB962C8B-B14F-4D97-AF65-F5344CB8AC3E}">
        <p14:creationId xmlns:p14="http://schemas.microsoft.com/office/powerpoint/2010/main" val="42809621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77962"/>
          </a:xfrm>
        </p:spPr>
        <p:txBody>
          <a:bodyPr/>
          <a:lstStyle/>
          <a:p>
            <a:r>
              <a:rPr lang="en-US" sz="2400" dirty="0" smtClean="0">
                <a:solidFill>
                  <a:srgbClr val="002060"/>
                </a:solidFill>
                <a:latin typeface="+mn-lt"/>
                <a:cs typeface="Courier New" pitchFamily="49" charset="0"/>
              </a:rPr>
              <a:t>Since every class derives from Object, the class containing a synchronized block can act as the Monitor for the block:</a:t>
            </a:r>
            <a:endParaRPr lang="en-US" sz="2400" dirty="0">
              <a:solidFill>
                <a:srgbClr val="002060"/>
              </a:solidFill>
              <a:latin typeface="+mn-lt"/>
            </a:endParaRPr>
          </a:p>
        </p:txBody>
      </p:sp>
      <p:sp>
        <p:nvSpPr>
          <p:cNvPr id="3" name="Content Placeholder 2"/>
          <p:cNvSpPr>
            <a:spLocks noGrp="1"/>
          </p:cNvSpPr>
          <p:nvPr>
            <p:ph idx="1"/>
          </p:nvPr>
        </p:nvSpPr>
        <p:spPr>
          <a:xfrm>
            <a:off x="1524000" y="2286000"/>
            <a:ext cx="5410200" cy="3733800"/>
          </a:xfrm>
        </p:spPr>
        <p:txBody>
          <a:bodyPr/>
          <a:lstStyle/>
          <a:p>
            <a:pPr>
              <a:buNone/>
            </a:pPr>
            <a:r>
              <a:rPr lang="en-US" sz="32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private void </a:t>
            </a:r>
            <a:r>
              <a:rPr lang="en-US" sz="1600" b="1" dirty="0" err="1" smtClean="0">
                <a:latin typeface="Courier New" pitchFamily="49" charset="0"/>
                <a:cs typeface="Courier New" pitchFamily="49" charset="0"/>
              </a:rPr>
              <a:t>method_C</a:t>
            </a:r>
            <a:r>
              <a:rPr lang="en-US" sz="1600" b="1" dirty="0" smtClean="0">
                <a:latin typeface="Courier New" pitchFamily="49" charset="0"/>
                <a:cs typeface="Courier New" pitchFamily="49" charset="0"/>
              </a:rPr>
              <a:t>() {</a:t>
            </a:r>
          </a:p>
          <a:p>
            <a:pPr>
              <a:buNone/>
            </a:pPr>
            <a:r>
              <a:rPr lang="en-US" sz="1600" b="1" dirty="0" smtClean="0">
                <a:latin typeface="Courier New" pitchFamily="49" charset="0"/>
                <a:cs typeface="Courier New" pitchFamily="49" charset="0"/>
              </a:rPr>
              <a:t>		&lt;safe statement 1&gt;</a:t>
            </a:r>
          </a:p>
          <a:p>
            <a:pPr>
              <a:buNone/>
            </a:pPr>
            <a:r>
              <a:rPr lang="en-US" sz="1600" b="1" dirty="0" smtClean="0">
                <a:latin typeface="Courier New" pitchFamily="49" charset="0"/>
                <a:cs typeface="Courier New" pitchFamily="49" charset="0"/>
              </a:rPr>
              <a:t>		&lt;safe statement 2&gt;</a:t>
            </a:r>
          </a:p>
          <a:p>
            <a:pPr>
              <a:buNone/>
            </a:pPr>
            <a:r>
              <a:rPr lang="en-US" sz="1600" b="1" dirty="0" smtClean="0">
                <a:latin typeface="Courier New" pitchFamily="49" charset="0"/>
                <a:cs typeface="Courier New" pitchFamily="49" charset="0"/>
              </a:rPr>
              <a:t>		</a:t>
            </a: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synchronized( </a:t>
            </a:r>
            <a:r>
              <a:rPr lang="en-US" sz="1600" b="1" dirty="0" smtClean="0">
                <a:effectLst>
                  <a:outerShdw blurRad="38100" dist="38100" dir="2700000" algn="tl">
                    <a:srgbClr val="000000">
                      <a:alpha val="43137"/>
                    </a:srgbClr>
                  </a:outerShdw>
                </a:effectLst>
                <a:latin typeface="Courier New" pitchFamily="49" charset="0"/>
                <a:cs typeface="Courier New" pitchFamily="49" charset="0"/>
              </a:rPr>
              <a:t>this</a:t>
            </a: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 ) { // gate down </a:t>
            </a:r>
          </a:p>
          <a:p>
            <a:pPr>
              <a:buNone/>
            </a:pP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		  &lt;unsafe statement 3&gt;</a:t>
            </a:r>
          </a:p>
          <a:p>
            <a:pPr>
              <a:buNone/>
            </a:pP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		  &lt;unsafe statement 4&gt;</a:t>
            </a:r>
          </a:p>
          <a:p>
            <a:pPr>
              <a:buNone/>
            </a:pP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		  &lt;unsafe statement 5&gt;</a:t>
            </a:r>
            <a:b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b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	}</a:t>
            </a:r>
            <a:r>
              <a:rPr lang="en-US" sz="1600" b="1" dirty="0" smtClean="0">
                <a:effectLst>
                  <a:outerShdw blurRad="38100" dist="38100" dir="2700000" algn="tl">
                    <a:srgbClr val="000000">
                      <a:alpha val="43137"/>
                    </a:srgbClr>
                  </a:outerShdw>
                </a:effectLst>
                <a:latin typeface="Courier New" pitchFamily="49" charset="0"/>
                <a:cs typeface="Courier New" pitchFamily="49" charset="0"/>
              </a:rPr>
              <a:t>			</a:t>
            </a: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 gate up</a:t>
            </a:r>
            <a:endParaRPr lang="en-US" sz="1600" b="1" dirty="0" smtClean="0">
              <a:effectLst>
                <a:outerShdw blurRad="38100" dist="38100" dir="2700000" algn="tl">
                  <a:srgbClr val="000000">
                    <a:alpha val="43137"/>
                  </a:srgbClr>
                </a:outerShdw>
              </a:effectLst>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&lt;safe statement 6&gt;</a:t>
            </a:r>
          </a:p>
          <a:p>
            <a:pPr>
              <a:buNone/>
            </a:pPr>
            <a:r>
              <a:rPr lang="en-US" sz="1600" b="1" dirty="0" smtClean="0">
                <a:latin typeface="Courier New" pitchFamily="49" charset="0"/>
                <a:cs typeface="Courier New" pitchFamily="49" charset="0"/>
              </a:rPr>
              <a:t>  }</a:t>
            </a:r>
          </a:p>
          <a:p>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16</a:t>
            </a:fld>
            <a:endParaRPr lang="en-US" altLang="en-US"/>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6629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304800" y="3276600"/>
            <a:ext cx="1158106" cy="1094537"/>
          </a:xfrm>
          <a:prstGeom prst="rect">
            <a:avLst/>
          </a:prstGeom>
          <a:noFill/>
        </p:spPr>
      </p:pic>
      <p:cxnSp>
        <p:nvCxnSpPr>
          <p:cNvPr id="10" name="Straight Arrow Connector 9"/>
          <p:cNvCxnSpPr/>
          <p:nvPr/>
        </p:nvCxnSpPr>
        <p:spPr bwMode="auto">
          <a:xfrm rot="5400000">
            <a:off x="838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762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1371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1295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6630194" y="2666206"/>
            <a:ext cx="10668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0" name="Straight Arrow Connector 19"/>
          <p:cNvCxnSpPr/>
          <p:nvPr/>
        </p:nvCxnSpPr>
        <p:spPr bwMode="auto">
          <a:xfrm rot="5400000">
            <a:off x="7849394" y="2666206"/>
            <a:ext cx="1066800" cy="1588"/>
          </a:xfrm>
          <a:prstGeom prst="straightConnector1">
            <a:avLst/>
          </a:prstGeom>
          <a:solidFill>
            <a:schemeClr val="accent1"/>
          </a:solidFill>
          <a:ln w="34925" cap="flat" cmpd="sng" algn="ctr">
            <a:solidFill>
              <a:srgbClr val="0070C0"/>
            </a:solidFill>
            <a:prstDash val="solid"/>
            <a:miter lim="800000"/>
            <a:headEnd type="none" w="med" len="med"/>
            <a:tailEnd type="arrow"/>
          </a:ln>
          <a:effectLst/>
        </p:spPr>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7848600" y="3276600"/>
            <a:ext cx="1011274" cy="1143000"/>
          </a:xfrm>
          <a:prstGeom prst="rect">
            <a:avLst/>
          </a:prstGeom>
          <a:noFill/>
        </p:spPr>
      </p:pic>
      <p:sp>
        <p:nvSpPr>
          <p:cNvPr id="22" name="TextBox 21"/>
          <p:cNvSpPr txBox="1"/>
          <p:nvPr/>
        </p:nvSpPr>
        <p:spPr>
          <a:xfrm>
            <a:off x="762000" y="1828800"/>
            <a:ext cx="1159292" cy="369332"/>
          </a:xfrm>
          <a:prstGeom prst="rect">
            <a:avLst/>
          </a:prstGeom>
          <a:noFill/>
        </p:spPr>
        <p:txBody>
          <a:bodyPr wrap="none" rtlCol="0">
            <a:spAutoFit/>
          </a:bodyPr>
          <a:lstStyle/>
          <a:p>
            <a:r>
              <a:rPr lang="en-US" dirty="0" smtClean="0"/>
              <a:t>Thread  x</a:t>
            </a:r>
            <a:endParaRPr lang="en-US" dirty="0"/>
          </a:p>
        </p:txBody>
      </p:sp>
      <p:sp>
        <p:nvSpPr>
          <p:cNvPr id="24" name="TextBox 23"/>
          <p:cNvSpPr txBox="1"/>
          <p:nvPr/>
        </p:nvSpPr>
        <p:spPr>
          <a:xfrm>
            <a:off x="6629400" y="1752600"/>
            <a:ext cx="1159292" cy="369332"/>
          </a:xfrm>
          <a:prstGeom prst="rect">
            <a:avLst/>
          </a:prstGeom>
          <a:noFill/>
        </p:spPr>
        <p:txBody>
          <a:bodyPr wrap="none" rtlCol="0">
            <a:spAutoFit/>
          </a:bodyPr>
          <a:lstStyle/>
          <a:p>
            <a:r>
              <a:rPr lang="en-US" dirty="0" smtClean="0"/>
              <a:t>Thread  y</a:t>
            </a:r>
            <a:endParaRPr lang="en-US" dirty="0"/>
          </a:p>
        </p:txBody>
      </p:sp>
      <p:sp>
        <p:nvSpPr>
          <p:cNvPr id="25" name="TextBox 24"/>
          <p:cNvSpPr txBox="1"/>
          <p:nvPr/>
        </p:nvSpPr>
        <p:spPr>
          <a:xfrm>
            <a:off x="7772400" y="1752600"/>
            <a:ext cx="1159292" cy="369332"/>
          </a:xfrm>
          <a:prstGeom prst="rect">
            <a:avLst/>
          </a:prstGeom>
          <a:noFill/>
        </p:spPr>
        <p:txBody>
          <a:bodyPr wrap="none" rtlCol="0">
            <a:spAutoFit/>
          </a:bodyPr>
          <a:lstStyle/>
          <a:p>
            <a:r>
              <a:rPr lang="en-US" dirty="0" smtClean="0"/>
              <a:t>Thread  z</a:t>
            </a:r>
            <a:endParaRPr lang="en-US" dirty="0"/>
          </a:p>
        </p:txBody>
      </p:sp>
    </p:spTree>
    <p:extLst>
      <p:ext uri="{BB962C8B-B14F-4D97-AF65-F5344CB8AC3E}">
        <p14:creationId xmlns:p14="http://schemas.microsoft.com/office/powerpoint/2010/main" val="128069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77962"/>
          </a:xfrm>
        </p:spPr>
        <p:txBody>
          <a:bodyPr/>
          <a:lstStyle/>
          <a:p>
            <a:r>
              <a:rPr lang="en-US" sz="2400" dirty="0" smtClean="0">
                <a:solidFill>
                  <a:srgbClr val="002060"/>
                </a:solidFill>
                <a:latin typeface="+mn-lt"/>
                <a:cs typeface="Courier New" pitchFamily="49" charset="0"/>
              </a:rPr>
              <a:t>Or any generic Object can act as a Monitor</a:t>
            </a:r>
            <a:endParaRPr lang="en-US" sz="2400" dirty="0">
              <a:solidFill>
                <a:srgbClr val="002060"/>
              </a:solidFill>
              <a:latin typeface="+mn-lt"/>
            </a:endParaRPr>
          </a:p>
        </p:txBody>
      </p:sp>
      <p:sp>
        <p:nvSpPr>
          <p:cNvPr id="3" name="Content Placeholder 2"/>
          <p:cNvSpPr>
            <a:spLocks noGrp="1"/>
          </p:cNvSpPr>
          <p:nvPr>
            <p:ph idx="1"/>
          </p:nvPr>
        </p:nvSpPr>
        <p:spPr>
          <a:xfrm>
            <a:off x="1371600" y="2286000"/>
            <a:ext cx="5562600" cy="3733800"/>
          </a:xfrm>
        </p:spPr>
        <p:txBody>
          <a:bodyPr/>
          <a:lstStyle/>
          <a:p>
            <a:pPr>
              <a:buNone/>
            </a:pPr>
            <a:r>
              <a:rPr lang="en-US" sz="3200" b="1" dirty="0" smtClean="0">
                <a:latin typeface="Courier New" pitchFamily="49" charset="0"/>
                <a:cs typeface="Courier New" pitchFamily="49" charset="0"/>
              </a:rPr>
              <a:t>	</a:t>
            </a:r>
            <a: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private Object guard = new Object();</a:t>
            </a:r>
            <a:b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br>
            <a:r>
              <a:rPr lang="en-US" sz="1600" b="1" dirty="0" smtClean="0">
                <a:latin typeface="Courier New" pitchFamily="49" charset="0"/>
                <a:cs typeface="Courier New" pitchFamily="49" charset="0"/>
              </a:rPr>
              <a:t>private void </a:t>
            </a:r>
            <a:r>
              <a:rPr lang="en-US" sz="1600" b="1" dirty="0" err="1" smtClean="0">
                <a:latin typeface="Courier New" pitchFamily="49" charset="0"/>
                <a:cs typeface="Courier New" pitchFamily="49" charset="0"/>
              </a:rPr>
              <a:t>method_C</a:t>
            </a:r>
            <a:r>
              <a:rPr lang="en-US" sz="1600" b="1" dirty="0" smtClean="0">
                <a:latin typeface="Courier New" pitchFamily="49" charset="0"/>
                <a:cs typeface="Courier New" pitchFamily="49" charset="0"/>
              </a:rPr>
              <a:t>() {</a:t>
            </a:r>
          </a:p>
          <a:p>
            <a:pPr>
              <a:buNone/>
            </a:pPr>
            <a:r>
              <a:rPr lang="en-US" sz="1600" b="1" dirty="0" smtClean="0">
                <a:latin typeface="Courier New" pitchFamily="49" charset="0"/>
                <a:cs typeface="Courier New" pitchFamily="49" charset="0"/>
              </a:rPr>
              <a:t>		&lt;safe statement 1&gt;</a:t>
            </a:r>
          </a:p>
          <a:p>
            <a:pPr>
              <a:buNone/>
            </a:pPr>
            <a:r>
              <a:rPr lang="en-US" sz="1600" b="1" dirty="0" smtClean="0">
                <a:latin typeface="Courier New" pitchFamily="49" charset="0"/>
                <a:cs typeface="Courier New" pitchFamily="49" charset="0"/>
              </a:rPr>
              <a:t>		&lt;safe statement 2&gt;</a:t>
            </a:r>
          </a:p>
          <a:p>
            <a:pPr>
              <a:buNone/>
            </a:pPr>
            <a:r>
              <a:rPr lang="en-US" sz="1600" b="1" dirty="0" smtClean="0">
                <a:latin typeface="Courier New" pitchFamily="49" charset="0"/>
                <a:cs typeface="Courier New" pitchFamily="49" charset="0"/>
              </a:rPr>
              <a:t>		synchronized( </a:t>
            </a:r>
            <a: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guard</a:t>
            </a:r>
            <a:r>
              <a:rPr lang="en-US" sz="1600" b="1" dirty="0" smtClean="0">
                <a:solidFill>
                  <a:srgbClr val="0070C0"/>
                </a:solidFill>
                <a:latin typeface="Courier New" pitchFamily="49" charset="0"/>
                <a:cs typeface="Courier New" pitchFamily="49" charset="0"/>
              </a:rPr>
              <a:t> </a:t>
            </a:r>
            <a:r>
              <a:rPr lang="en-US" sz="1600" b="1" dirty="0" smtClean="0">
                <a:latin typeface="Courier New" pitchFamily="49" charset="0"/>
                <a:cs typeface="Courier New" pitchFamily="49" charset="0"/>
              </a:rPr>
              <a:t>) { // gate down</a:t>
            </a:r>
          </a:p>
          <a:p>
            <a:pPr>
              <a:buNone/>
            </a:pPr>
            <a:r>
              <a:rPr lang="en-US" sz="1600" b="1" dirty="0" smtClean="0">
                <a:latin typeface="Courier New" pitchFamily="49" charset="0"/>
                <a:cs typeface="Courier New" pitchFamily="49" charset="0"/>
              </a:rPr>
              <a:t>		  &lt;unsafe statement 3&gt;</a:t>
            </a:r>
          </a:p>
          <a:p>
            <a:pPr>
              <a:buNone/>
            </a:pPr>
            <a:r>
              <a:rPr lang="en-US" sz="1600" b="1" dirty="0" smtClean="0">
                <a:latin typeface="Courier New" pitchFamily="49" charset="0"/>
                <a:cs typeface="Courier New" pitchFamily="49" charset="0"/>
              </a:rPr>
              <a:t>		  &lt;unsafe statement 4&gt;</a:t>
            </a:r>
          </a:p>
          <a:p>
            <a:pPr>
              <a:buNone/>
            </a:pPr>
            <a:r>
              <a:rPr lang="en-US" sz="1600" b="1" dirty="0" smtClean="0">
                <a:latin typeface="Courier New" pitchFamily="49" charset="0"/>
                <a:cs typeface="Courier New" pitchFamily="49" charset="0"/>
              </a:rPr>
              <a:t>		  &lt;unsafe statement 5&gt;</a:t>
            </a:r>
            <a:br>
              <a:rPr lang="en-US" sz="1600" b="1" dirty="0" smtClean="0">
                <a:latin typeface="Courier New" pitchFamily="49" charset="0"/>
                <a:cs typeface="Courier New" pitchFamily="49" charset="0"/>
              </a:rPr>
            </a:br>
            <a:r>
              <a:rPr lang="en-US" sz="1600" b="1" dirty="0" smtClean="0">
                <a:latin typeface="Courier New" pitchFamily="49" charset="0"/>
                <a:cs typeface="Courier New" pitchFamily="49" charset="0"/>
              </a:rPr>
              <a:t>	}			 // gate up</a:t>
            </a:r>
          </a:p>
          <a:p>
            <a:pPr>
              <a:buNone/>
            </a:pPr>
            <a:r>
              <a:rPr lang="en-US" sz="1600" b="1" dirty="0" smtClean="0">
                <a:latin typeface="Courier New" pitchFamily="49" charset="0"/>
                <a:cs typeface="Courier New" pitchFamily="49" charset="0"/>
              </a:rPr>
              <a:t>		 &lt;safe statement 6&gt;</a:t>
            </a:r>
          </a:p>
          <a:p>
            <a:pPr>
              <a:buNone/>
            </a:pPr>
            <a:r>
              <a:rPr lang="en-US" sz="1600" b="1" dirty="0" smtClean="0">
                <a:latin typeface="Courier New" pitchFamily="49" charset="0"/>
                <a:cs typeface="Courier New" pitchFamily="49" charset="0"/>
              </a:rPr>
              <a:t>  }</a:t>
            </a:r>
          </a:p>
          <a:p>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17</a:t>
            </a:fld>
            <a:endParaRPr lang="en-US" altLang="en-US"/>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6629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304800" y="3276600"/>
            <a:ext cx="1158106" cy="1094537"/>
          </a:xfrm>
          <a:prstGeom prst="rect">
            <a:avLst/>
          </a:prstGeom>
          <a:noFill/>
        </p:spPr>
      </p:pic>
      <p:cxnSp>
        <p:nvCxnSpPr>
          <p:cNvPr id="10" name="Straight Arrow Connector 9"/>
          <p:cNvCxnSpPr/>
          <p:nvPr/>
        </p:nvCxnSpPr>
        <p:spPr bwMode="auto">
          <a:xfrm rot="5400000">
            <a:off x="838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762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1371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1295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6630194" y="2666206"/>
            <a:ext cx="10668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0" name="Straight Arrow Connector 19"/>
          <p:cNvCxnSpPr/>
          <p:nvPr/>
        </p:nvCxnSpPr>
        <p:spPr bwMode="auto">
          <a:xfrm rot="5400000">
            <a:off x="7849394" y="2666206"/>
            <a:ext cx="1066800" cy="1588"/>
          </a:xfrm>
          <a:prstGeom prst="straightConnector1">
            <a:avLst/>
          </a:prstGeom>
          <a:solidFill>
            <a:schemeClr val="accent1"/>
          </a:solidFill>
          <a:ln w="34925" cap="flat" cmpd="sng" algn="ctr">
            <a:solidFill>
              <a:srgbClr val="0070C0"/>
            </a:solidFill>
            <a:prstDash val="solid"/>
            <a:miter lim="800000"/>
            <a:headEnd type="none" w="med" len="med"/>
            <a:tailEnd type="arrow"/>
          </a:ln>
          <a:effectLst/>
        </p:spPr>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7848600" y="3276600"/>
            <a:ext cx="1011274" cy="1143000"/>
          </a:xfrm>
          <a:prstGeom prst="rect">
            <a:avLst/>
          </a:prstGeom>
          <a:noFill/>
        </p:spPr>
      </p:pic>
      <p:sp>
        <p:nvSpPr>
          <p:cNvPr id="22" name="TextBox 21"/>
          <p:cNvSpPr txBox="1"/>
          <p:nvPr/>
        </p:nvSpPr>
        <p:spPr>
          <a:xfrm>
            <a:off x="762000" y="1828800"/>
            <a:ext cx="1159292" cy="369332"/>
          </a:xfrm>
          <a:prstGeom prst="rect">
            <a:avLst/>
          </a:prstGeom>
          <a:noFill/>
        </p:spPr>
        <p:txBody>
          <a:bodyPr wrap="none" rtlCol="0">
            <a:spAutoFit/>
          </a:bodyPr>
          <a:lstStyle/>
          <a:p>
            <a:r>
              <a:rPr lang="en-US" dirty="0" smtClean="0"/>
              <a:t>Thread  x</a:t>
            </a:r>
            <a:endParaRPr lang="en-US" dirty="0"/>
          </a:p>
        </p:txBody>
      </p:sp>
      <p:sp>
        <p:nvSpPr>
          <p:cNvPr id="24" name="TextBox 23"/>
          <p:cNvSpPr txBox="1"/>
          <p:nvPr/>
        </p:nvSpPr>
        <p:spPr>
          <a:xfrm>
            <a:off x="6629400" y="1752600"/>
            <a:ext cx="1159292" cy="369332"/>
          </a:xfrm>
          <a:prstGeom prst="rect">
            <a:avLst/>
          </a:prstGeom>
          <a:noFill/>
        </p:spPr>
        <p:txBody>
          <a:bodyPr wrap="none" rtlCol="0">
            <a:spAutoFit/>
          </a:bodyPr>
          <a:lstStyle/>
          <a:p>
            <a:r>
              <a:rPr lang="en-US" dirty="0" smtClean="0"/>
              <a:t>Thread  y</a:t>
            </a:r>
            <a:endParaRPr lang="en-US" dirty="0"/>
          </a:p>
        </p:txBody>
      </p:sp>
      <p:sp>
        <p:nvSpPr>
          <p:cNvPr id="25" name="TextBox 24"/>
          <p:cNvSpPr txBox="1"/>
          <p:nvPr/>
        </p:nvSpPr>
        <p:spPr>
          <a:xfrm>
            <a:off x="7772400" y="1752600"/>
            <a:ext cx="1159292" cy="369332"/>
          </a:xfrm>
          <a:prstGeom prst="rect">
            <a:avLst/>
          </a:prstGeom>
          <a:noFill/>
        </p:spPr>
        <p:txBody>
          <a:bodyPr wrap="none" rtlCol="0">
            <a:spAutoFit/>
          </a:bodyPr>
          <a:lstStyle/>
          <a:p>
            <a:r>
              <a:rPr lang="en-US" dirty="0" smtClean="0"/>
              <a:t>Thread  z</a:t>
            </a:r>
            <a:endParaRPr lang="en-US" dirty="0"/>
          </a:p>
        </p:txBody>
      </p:sp>
    </p:spTree>
    <p:extLst>
      <p:ext uri="{BB962C8B-B14F-4D97-AF65-F5344CB8AC3E}">
        <p14:creationId xmlns:p14="http://schemas.microsoft.com/office/powerpoint/2010/main" val="17218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77962"/>
          </a:xfrm>
        </p:spPr>
        <p:txBody>
          <a:bodyPr/>
          <a:lstStyle/>
          <a:p>
            <a:r>
              <a:rPr lang="en-US" sz="2400" dirty="0" smtClean="0">
                <a:solidFill>
                  <a:srgbClr val="002060"/>
                </a:solidFill>
                <a:latin typeface="+mn-lt"/>
                <a:cs typeface="Courier New" pitchFamily="49" charset="0"/>
              </a:rPr>
              <a:t>Consider the following code. Suppose all threads reach the for() loop simultaneously.</a:t>
            </a:r>
            <a:br>
              <a:rPr lang="en-US" sz="2400" dirty="0" smtClean="0">
                <a:solidFill>
                  <a:srgbClr val="002060"/>
                </a:solidFill>
                <a:latin typeface="+mn-lt"/>
                <a:cs typeface="Courier New" pitchFamily="49" charset="0"/>
              </a:rPr>
            </a:br>
            <a:r>
              <a:rPr lang="en-US" sz="2400" dirty="0" smtClean="0">
                <a:solidFill>
                  <a:srgbClr val="002060"/>
                </a:solidFill>
                <a:latin typeface="+mn-lt"/>
                <a:cs typeface="Courier New" pitchFamily="49" charset="0"/>
              </a:rPr>
              <a:t/>
            </a:r>
            <a:br>
              <a:rPr lang="en-US" sz="2400" dirty="0" smtClean="0">
                <a:solidFill>
                  <a:srgbClr val="002060"/>
                </a:solidFill>
                <a:latin typeface="+mn-lt"/>
                <a:cs typeface="Courier New" pitchFamily="49" charset="0"/>
              </a:rPr>
            </a:br>
            <a:r>
              <a:rPr lang="en-US" sz="2400" dirty="0" smtClean="0">
                <a:solidFill>
                  <a:srgbClr val="002060"/>
                </a:solidFill>
                <a:latin typeface="+mn-lt"/>
                <a:cs typeface="Courier New" pitchFamily="49" charset="0"/>
              </a:rPr>
              <a:t>How do the threads compete to run the for() loop?</a:t>
            </a:r>
            <a:endParaRPr lang="en-US" sz="2400" dirty="0">
              <a:solidFill>
                <a:srgbClr val="002060"/>
              </a:solidFill>
              <a:latin typeface="+mn-lt"/>
            </a:endParaRPr>
          </a:p>
        </p:txBody>
      </p:sp>
      <p:sp>
        <p:nvSpPr>
          <p:cNvPr id="3" name="Content Placeholder 2"/>
          <p:cNvSpPr>
            <a:spLocks noGrp="1"/>
          </p:cNvSpPr>
          <p:nvPr>
            <p:ph idx="1"/>
          </p:nvPr>
        </p:nvSpPr>
        <p:spPr>
          <a:xfrm>
            <a:off x="1143000" y="2286000"/>
            <a:ext cx="5791200" cy="3733800"/>
          </a:xfrm>
        </p:spPr>
        <p:txBody>
          <a:bodyPr/>
          <a:lstStyle/>
          <a:p>
            <a:pPr>
              <a:buNone/>
            </a:pPr>
            <a:r>
              <a:rPr lang="en-US" sz="32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private Object guard = new Object();</a:t>
            </a:r>
            <a:br>
              <a:rPr lang="en-US" sz="1600" b="1" dirty="0" smtClean="0">
                <a:solidFill>
                  <a:srgbClr val="0070C0"/>
                </a:solidFill>
                <a:latin typeface="Courier New" pitchFamily="49" charset="0"/>
                <a:cs typeface="Courier New" pitchFamily="49" charset="0"/>
              </a:rPr>
            </a:br>
            <a:r>
              <a:rPr lang="en-US" sz="1600" b="1" dirty="0" smtClean="0">
                <a:latin typeface="Courier New" pitchFamily="49" charset="0"/>
                <a:cs typeface="Courier New" pitchFamily="49" charset="0"/>
              </a:rPr>
              <a:t>private void </a:t>
            </a:r>
            <a:r>
              <a:rPr lang="en-US" sz="1600" b="1" dirty="0" err="1" smtClean="0">
                <a:latin typeface="Courier New" pitchFamily="49" charset="0"/>
                <a:cs typeface="Courier New" pitchFamily="49" charset="0"/>
              </a:rPr>
              <a:t>method_C</a:t>
            </a:r>
            <a:r>
              <a:rPr lang="en-US" sz="1600" b="1" dirty="0" smtClean="0">
                <a:latin typeface="Courier New" pitchFamily="49" charset="0"/>
                <a:cs typeface="Courier New" pitchFamily="49" charset="0"/>
              </a:rPr>
              <a:t>() {</a:t>
            </a:r>
          </a:p>
          <a:p>
            <a:pPr>
              <a:buNone/>
            </a:pPr>
            <a:r>
              <a:rPr lang="en-US" sz="1600" b="1" dirty="0" smtClean="0">
                <a:latin typeface="Courier New" pitchFamily="49" charset="0"/>
                <a:cs typeface="Courier New" pitchFamily="49" charset="0"/>
              </a:rPr>
              <a:t>		&lt;safe statement 1&gt;</a:t>
            </a:r>
          </a:p>
          <a:p>
            <a:pPr>
              <a:buNone/>
            </a:pPr>
            <a:r>
              <a:rPr lang="en-US" sz="1600" b="1" dirty="0" smtClean="0">
                <a:latin typeface="Courier New" pitchFamily="49" charset="0"/>
                <a:cs typeface="Courier New" pitchFamily="49" charset="0"/>
              </a:rPr>
              <a:t>		&lt;safe statement 2&gt;</a:t>
            </a:r>
          </a:p>
          <a:p>
            <a:pPr>
              <a:buNone/>
            </a:pPr>
            <a:r>
              <a:rPr lang="en-US" sz="1600" b="1" dirty="0" smtClean="0">
                <a:latin typeface="Courier New" pitchFamily="49" charset="0"/>
                <a:cs typeface="Courier New" pitchFamily="49" charset="0"/>
              </a:rPr>
              <a:t>		</a:t>
            </a:r>
            <a:r>
              <a:rPr lang="en-US" sz="1600" b="1" dirty="0" smtClean="0">
                <a:solidFill>
                  <a:srgbClr val="C00000"/>
                </a:solidFill>
                <a:latin typeface="Courier New" pitchFamily="49" charset="0"/>
                <a:cs typeface="Courier New" pitchFamily="49" charset="0"/>
              </a:rPr>
              <a:t>for( </a:t>
            </a:r>
            <a:r>
              <a:rPr lang="en-US" sz="1600" b="1" dirty="0" err="1" smtClean="0">
                <a:solidFill>
                  <a:srgbClr val="C00000"/>
                </a:solidFill>
                <a:latin typeface="Courier New" pitchFamily="49" charset="0"/>
                <a:cs typeface="Courier New" pitchFamily="49" charset="0"/>
              </a:rPr>
              <a:t>int</a:t>
            </a:r>
            <a:r>
              <a:rPr lang="en-US" sz="1600" b="1" dirty="0" smtClean="0">
                <a:solidFill>
                  <a:srgbClr val="C00000"/>
                </a:solidFill>
                <a:latin typeface="Courier New" pitchFamily="49" charset="0"/>
                <a:cs typeface="Courier New" pitchFamily="49" charset="0"/>
              </a:rPr>
              <a:t> </a:t>
            </a:r>
            <a:r>
              <a:rPr lang="en-US" sz="1600" b="1" dirty="0" err="1" smtClean="0">
                <a:solidFill>
                  <a:srgbClr val="C00000"/>
                </a:solidFill>
                <a:latin typeface="Courier New" pitchFamily="49" charset="0"/>
                <a:cs typeface="Courier New" pitchFamily="49" charset="0"/>
              </a:rPr>
              <a:t>i</a:t>
            </a:r>
            <a:r>
              <a:rPr lang="en-US" sz="1600" b="1" dirty="0" smtClean="0">
                <a:solidFill>
                  <a:srgbClr val="C00000"/>
                </a:solidFill>
                <a:latin typeface="Courier New" pitchFamily="49" charset="0"/>
                <a:cs typeface="Courier New" pitchFamily="49" charset="0"/>
              </a:rPr>
              <a:t>=0; </a:t>
            </a:r>
            <a:r>
              <a:rPr lang="en-US" sz="1600" b="1" dirty="0" err="1" smtClean="0">
                <a:solidFill>
                  <a:srgbClr val="C00000"/>
                </a:solidFill>
                <a:latin typeface="Courier New" pitchFamily="49" charset="0"/>
                <a:cs typeface="Courier New" pitchFamily="49" charset="0"/>
              </a:rPr>
              <a:t>i</a:t>
            </a:r>
            <a:r>
              <a:rPr lang="en-US" sz="1600" b="1" dirty="0" smtClean="0">
                <a:solidFill>
                  <a:srgbClr val="C00000"/>
                </a:solidFill>
                <a:latin typeface="Courier New" pitchFamily="49" charset="0"/>
                <a:cs typeface="Courier New" pitchFamily="49" charset="0"/>
              </a:rPr>
              <a:t>&lt;100; </a:t>
            </a:r>
            <a:r>
              <a:rPr lang="en-US" sz="1600" b="1" dirty="0" err="1" smtClean="0">
                <a:solidFill>
                  <a:srgbClr val="C00000"/>
                </a:solidFill>
                <a:latin typeface="Courier New" pitchFamily="49" charset="0"/>
                <a:cs typeface="Courier New" pitchFamily="49" charset="0"/>
              </a:rPr>
              <a:t>i</a:t>
            </a:r>
            <a:r>
              <a:rPr lang="en-US" sz="1600" b="1" dirty="0" smtClean="0">
                <a:solidFill>
                  <a:srgbClr val="C00000"/>
                </a:solidFill>
                <a:latin typeface="Courier New" pitchFamily="49" charset="0"/>
                <a:cs typeface="Courier New" pitchFamily="49" charset="0"/>
              </a:rPr>
              <a:t>++ ) {</a:t>
            </a:r>
          </a:p>
          <a:p>
            <a:pPr>
              <a:buNone/>
            </a:pPr>
            <a:r>
              <a:rPr lang="en-US" sz="1600" b="1" dirty="0" smtClean="0">
                <a:latin typeface="Courier New" pitchFamily="49" charset="0"/>
                <a:cs typeface="Courier New" pitchFamily="49" charset="0"/>
              </a:rPr>
              <a:t>		  </a:t>
            </a:r>
            <a:r>
              <a:rPr lang="en-US" sz="1600" b="1" dirty="0" smtClean="0">
                <a:effectLst>
                  <a:outerShdw blurRad="38100" dist="38100" dir="2700000" algn="tl">
                    <a:srgbClr val="000000">
                      <a:alpha val="43137"/>
                    </a:srgbClr>
                  </a:outerShdw>
                </a:effectLst>
                <a:latin typeface="Courier New" pitchFamily="49" charset="0"/>
                <a:cs typeface="Courier New" pitchFamily="49" charset="0"/>
              </a:rPr>
              <a:t>synchronized( </a:t>
            </a:r>
            <a: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guard</a:t>
            </a:r>
            <a:r>
              <a:rPr lang="en-US" sz="1600" b="1" dirty="0" smtClean="0">
                <a:effectLst>
                  <a:outerShdw blurRad="38100" dist="38100" dir="2700000" algn="tl">
                    <a:srgbClr val="000000">
                      <a:alpha val="43137"/>
                    </a:srgbClr>
                  </a:outerShdw>
                </a:effectLst>
                <a:latin typeface="Courier New" pitchFamily="49" charset="0"/>
                <a:cs typeface="Courier New" pitchFamily="49" charset="0"/>
              </a:rPr>
              <a:t> ) { // gate down</a:t>
            </a:r>
          </a:p>
          <a:p>
            <a:pPr>
              <a:buNone/>
            </a:pPr>
            <a:r>
              <a:rPr lang="en-US" sz="1600" b="1" dirty="0" smtClean="0">
                <a:effectLst>
                  <a:outerShdw blurRad="38100" dist="38100" dir="2700000" algn="tl">
                    <a:srgbClr val="000000">
                      <a:alpha val="43137"/>
                    </a:srgbClr>
                  </a:outerShdw>
                </a:effectLst>
                <a:latin typeface="Courier New" pitchFamily="49" charset="0"/>
                <a:cs typeface="Courier New" pitchFamily="49" charset="0"/>
              </a:rPr>
              <a:t>		    &lt;unsafe statement 3&gt;</a:t>
            </a:r>
          </a:p>
          <a:p>
            <a:pPr>
              <a:buNone/>
            </a:pPr>
            <a:r>
              <a:rPr lang="en-US" sz="1600" b="1" dirty="0" smtClean="0">
                <a:effectLst>
                  <a:outerShdw blurRad="38100" dist="38100" dir="2700000" algn="tl">
                    <a:srgbClr val="000000">
                      <a:alpha val="43137"/>
                    </a:srgbClr>
                  </a:outerShdw>
                </a:effectLst>
                <a:latin typeface="Courier New" pitchFamily="49" charset="0"/>
                <a:cs typeface="Courier New" pitchFamily="49" charset="0"/>
              </a:rPr>
              <a:t>		    &lt;unsafe statement 4&gt;</a:t>
            </a:r>
          </a:p>
          <a:p>
            <a:pPr>
              <a:buNone/>
            </a:pPr>
            <a:r>
              <a:rPr lang="en-US" sz="1600" b="1" dirty="0" smtClean="0">
                <a:effectLst>
                  <a:outerShdw blurRad="38100" dist="38100" dir="2700000" algn="tl">
                    <a:srgbClr val="000000">
                      <a:alpha val="43137"/>
                    </a:srgbClr>
                  </a:outerShdw>
                </a:effectLst>
                <a:latin typeface="Courier New" pitchFamily="49" charset="0"/>
                <a:cs typeface="Courier New" pitchFamily="49" charset="0"/>
              </a:rPr>
              <a:t>		    &lt;unsafe statement 5&gt;</a:t>
            </a:r>
            <a:br>
              <a:rPr lang="en-US" sz="1600" b="1" dirty="0" smtClean="0">
                <a:effectLst>
                  <a:outerShdw blurRad="38100" dist="38100" dir="2700000" algn="tl">
                    <a:srgbClr val="000000">
                      <a:alpha val="43137"/>
                    </a:srgbClr>
                  </a:outerShdw>
                </a:effectLst>
                <a:latin typeface="Courier New" pitchFamily="49" charset="0"/>
                <a:cs typeface="Courier New" pitchFamily="49" charset="0"/>
              </a:rPr>
            </a:br>
            <a:r>
              <a:rPr lang="en-US" sz="1600" b="1" dirty="0" smtClean="0">
                <a:effectLst>
                  <a:outerShdw blurRad="38100" dist="38100" dir="2700000" algn="tl">
                    <a:srgbClr val="000000">
                      <a:alpha val="43137"/>
                    </a:srgbClr>
                  </a:outerShdw>
                </a:effectLst>
                <a:latin typeface="Courier New" pitchFamily="49" charset="0"/>
                <a:cs typeface="Courier New" pitchFamily="49" charset="0"/>
              </a:rPr>
              <a:t>	  }			    // gate up</a:t>
            </a:r>
          </a:p>
          <a:p>
            <a:pPr>
              <a:buNone/>
            </a:pPr>
            <a:r>
              <a:rPr lang="en-US" sz="1600" b="1" dirty="0" smtClean="0">
                <a:latin typeface="Courier New" pitchFamily="49" charset="0"/>
                <a:cs typeface="Courier New" pitchFamily="49" charset="0"/>
              </a:rPr>
              <a:t>		</a:t>
            </a:r>
            <a:r>
              <a:rPr lang="en-US" sz="1600" b="1" dirty="0" smtClean="0">
                <a:solidFill>
                  <a:srgbClr val="C00000"/>
                </a:solidFill>
                <a:latin typeface="Courier New" pitchFamily="49" charset="0"/>
                <a:cs typeface="Courier New" pitchFamily="49" charset="0"/>
              </a:rPr>
              <a:t>} // end for</a:t>
            </a:r>
          </a:p>
          <a:p>
            <a:pPr>
              <a:buNone/>
            </a:pPr>
            <a:r>
              <a:rPr lang="en-US" sz="1600" b="1" dirty="0" smtClean="0">
                <a:latin typeface="Courier New" pitchFamily="49" charset="0"/>
                <a:cs typeface="Courier New" pitchFamily="49" charset="0"/>
              </a:rPr>
              <a:t>		 &lt;safe statement 6&gt;</a:t>
            </a:r>
          </a:p>
          <a:p>
            <a:pPr>
              <a:buNone/>
            </a:pPr>
            <a:r>
              <a:rPr lang="en-US" sz="1600" b="1" dirty="0" smtClean="0">
                <a:latin typeface="Courier New" pitchFamily="49" charset="0"/>
                <a:cs typeface="Courier New" pitchFamily="49" charset="0"/>
              </a:rPr>
              <a:t>  }</a:t>
            </a:r>
          </a:p>
          <a:p>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18</a:t>
            </a:fld>
            <a:endParaRPr lang="en-US" altLang="en-US"/>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6629400" y="3276600"/>
            <a:ext cx="1011274" cy="1143000"/>
          </a:xfrm>
          <a:prstGeom prst="rect">
            <a:avLst/>
          </a:prstGeom>
          <a:noFill/>
        </p:spPr>
      </p:pic>
      <p:cxnSp>
        <p:nvCxnSpPr>
          <p:cNvPr id="10" name="Straight Arrow Connector 9"/>
          <p:cNvCxnSpPr/>
          <p:nvPr/>
        </p:nvCxnSpPr>
        <p:spPr bwMode="auto">
          <a:xfrm rot="5400000">
            <a:off x="838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6630194" y="2666206"/>
            <a:ext cx="10668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0" name="Straight Arrow Connector 19"/>
          <p:cNvCxnSpPr/>
          <p:nvPr/>
        </p:nvCxnSpPr>
        <p:spPr bwMode="auto">
          <a:xfrm rot="5400000">
            <a:off x="7849394" y="2666206"/>
            <a:ext cx="1066800" cy="1588"/>
          </a:xfrm>
          <a:prstGeom prst="straightConnector1">
            <a:avLst/>
          </a:prstGeom>
          <a:solidFill>
            <a:schemeClr val="accent1"/>
          </a:solidFill>
          <a:ln w="34925" cap="flat" cmpd="sng" algn="ctr">
            <a:solidFill>
              <a:srgbClr val="0070C0"/>
            </a:solidFill>
            <a:prstDash val="solid"/>
            <a:miter lim="800000"/>
            <a:headEnd type="none" w="med" len="med"/>
            <a:tailEnd type="arrow"/>
          </a:ln>
          <a:effectLst/>
        </p:spPr>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7848600" y="3276600"/>
            <a:ext cx="1011274" cy="1143000"/>
          </a:xfrm>
          <a:prstGeom prst="rect">
            <a:avLst/>
          </a:prstGeom>
          <a:noFill/>
        </p:spPr>
      </p:pic>
      <p:sp>
        <p:nvSpPr>
          <p:cNvPr id="22" name="TextBox 21"/>
          <p:cNvSpPr txBox="1"/>
          <p:nvPr/>
        </p:nvSpPr>
        <p:spPr>
          <a:xfrm>
            <a:off x="762000" y="1828800"/>
            <a:ext cx="1159292" cy="369332"/>
          </a:xfrm>
          <a:prstGeom prst="rect">
            <a:avLst/>
          </a:prstGeom>
          <a:noFill/>
        </p:spPr>
        <p:txBody>
          <a:bodyPr wrap="none" rtlCol="0">
            <a:spAutoFit/>
          </a:bodyPr>
          <a:lstStyle/>
          <a:p>
            <a:r>
              <a:rPr lang="en-US" dirty="0" smtClean="0"/>
              <a:t>Thread  x</a:t>
            </a:r>
            <a:endParaRPr lang="en-US" dirty="0"/>
          </a:p>
        </p:txBody>
      </p:sp>
      <p:sp>
        <p:nvSpPr>
          <p:cNvPr id="24" name="TextBox 23"/>
          <p:cNvSpPr txBox="1"/>
          <p:nvPr/>
        </p:nvSpPr>
        <p:spPr>
          <a:xfrm>
            <a:off x="6629400" y="1752600"/>
            <a:ext cx="1159292" cy="369332"/>
          </a:xfrm>
          <a:prstGeom prst="rect">
            <a:avLst/>
          </a:prstGeom>
          <a:noFill/>
        </p:spPr>
        <p:txBody>
          <a:bodyPr wrap="none" rtlCol="0">
            <a:spAutoFit/>
          </a:bodyPr>
          <a:lstStyle/>
          <a:p>
            <a:r>
              <a:rPr lang="en-US" dirty="0" smtClean="0"/>
              <a:t>Thread  y</a:t>
            </a:r>
            <a:endParaRPr lang="en-US" dirty="0"/>
          </a:p>
        </p:txBody>
      </p:sp>
      <p:sp>
        <p:nvSpPr>
          <p:cNvPr id="25" name="TextBox 24"/>
          <p:cNvSpPr txBox="1"/>
          <p:nvPr/>
        </p:nvSpPr>
        <p:spPr>
          <a:xfrm>
            <a:off x="7772400" y="1752600"/>
            <a:ext cx="1159292" cy="369332"/>
          </a:xfrm>
          <a:prstGeom prst="rect">
            <a:avLst/>
          </a:prstGeom>
          <a:noFill/>
        </p:spPr>
        <p:txBody>
          <a:bodyPr wrap="none" rtlCol="0">
            <a:spAutoFit/>
          </a:bodyPr>
          <a:lstStyle/>
          <a:p>
            <a:r>
              <a:rPr lang="en-US" dirty="0" smtClean="0"/>
              <a:t>Thread  z</a:t>
            </a:r>
            <a:endParaRPr lang="en-US" dirty="0"/>
          </a:p>
        </p:txBody>
      </p:sp>
      <p:pic>
        <p:nvPicPr>
          <p:cNvPr id="26"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381000" y="3276600"/>
            <a:ext cx="1011274" cy="1143000"/>
          </a:xfrm>
          <a:prstGeom prst="rect">
            <a:avLst/>
          </a:prstGeom>
          <a:noFill/>
        </p:spPr>
      </p:pic>
    </p:spTree>
    <p:extLst>
      <p:ext uri="{BB962C8B-B14F-4D97-AF65-F5344CB8AC3E}">
        <p14:creationId xmlns:p14="http://schemas.microsoft.com/office/powerpoint/2010/main" val="233827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7543800" cy="868362"/>
          </a:xfrm>
        </p:spPr>
        <p:txBody>
          <a:bodyPr/>
          <a:lstStyle/>
          <a:p>
            <a:r>
              <a:rPr lang="en-US" sz="2000" b="0" dirty="0" smtClean="0">
                <a:solidFill>
                  <a:srgbClr val="002060"/>
                </a:solidFill>
                <a:latin typeface="+mn-lt"/>
                <a:cs typeface="Courier New" pitchFamily="49" charset="0"/>
              </a:rPr>
              <a:t>After each thread executes the synchronized section, it can </a:t>
            </a:r>
            <a:r>
              <a:rPr lang="en-US" sz="2000" b="0" dirty="0" err="1" smtClean="0">
                <a:solidFill>
                  <a:srgbClr val="7030A0"/>
                </a:solidFill>
                <a:latin typeface="+mn-lt"/>
                <a:cs typeface="Courier New" pitchFamily="49" charset="0"/>
              </a:rPr>
              <a:t>notifiy</a:t>
            </a:r>
            <a:r>
              <a:rPr lang="en-US" sz="2000" b="0" dirty="0" smtClean="0">
                <a:solidFill>
                  <a:srgbClr val="002060"/>
                </a:solidFill>
                <a:latin typeface="+mn-lt"/>
                <a:cs typeface="Courier New" pitchFamily="49" charset="0"/>
              </a:rPr>
              <a:t> the Monitor that another thread can be allowed to enter the synchronized block as soon as it relinquishes ownership of the synchronized section by entering a </a:t>
            </a:r>
            <a:r>
              <a:rPr lang="en-US" sz="2000" b="0" dirty="0" smtClean="0">
                <a:solidFill>
                  <a:srgbClr val="5600AC"/>
                </a:solidFill>
                <a:latin typeface="+mn-lt"/>
                <a:cs typeface="Courier New" pitchFamily="49" charset="0"/>
              </a:rPr>
              <a:t>wait</a:t>
            </a:r>
            <a:r>
              <a:rPr lang="en-US" sz="2000" b="0" dirty="0" smtClean="0">
                <a:solidFill>
                  <a:srgbClr val="002060"/>
                </a:solidFill>
                <a:latin typeface="+mn-lt"/>
                <a:cs typeface="Courier New" pitchFamily="49" charset="0"/>
              </a:rPr>
              <a:t> (or exiting the synchronized section)</a:t>
            </a:r>
            <a:endParaRPr lang="en-US" sz="2000" b="0" dirty="0">
              <a:solidFill>
                <a:srgbClr val="002060"/>
              </a:solidFill>
              <a:latin typeface="+mn-lt"/>
            </a:endParaRPr>
          </a:p>
        </p:txBody>
      </p:sp>
      <p:sp>
        <p:nvSpPr>
          <p:cNvPr id="3" name="Content Placeholder 2"/>
          <p:cNvSpPr>
            <a:spLocks noGrp="1"/>
          </p:cNvSpPr>
          <p:nvPr>
            <p:ph idx="1"/>
          </p:nvPr>
        </p:nvSpPr>
        <p:spPr>
          <a:xfrm>
            <a:off x="1066800" y="1981200"/>
            <a:ext cx="7239000" cy="3733800"/>
          </a:xfrm>
        </p:spPr>
        <p:txBody>
          <a:bodyPr/>
          <a:lstStyle/>
          <a:p>
            <a:pPr>
              <a:buNone/>
            </a:pPr>
            <a:r>
              <a:rPr lang="en-US" sz="32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private Object guard = new Object();</a:t>
            </a:r>
            <a:br>
              <a:rPr lang="en-US" sz="1600" b="1" dirty="0" smtClean="0">
                <a:solidFill>
                  <a:srgbClr val="0070C0"/>
                </a:solidFill>
                <a:latin typeface="Courier New" pitchFamily="49" charset="0"/>
                <a:cs typeface="Courier New" pitchFamily="49" charset="0"/>
              </a:rPr>
            </a:br>
            <a:r>
              <a:rPr lang="en-US" sz="1600" b="1" dirty="0" smtClean="0">
                <a:latin typeface="Courier New" pitchFamily="49" charset="0"/>
                <a:cs typeface="Courier New" pitchFamily="49" charset="0"/>
              </a:rPr>
              <a:t>private void </a:t>
            </a:r>
            <a:r>
              <a:rPr lang="en-US" sz="1600" b="1" dirty="0" err="1" smtClean="0">
                <a:latin typeface="Courier New" pitchFamily="49" charset="0"/>
                <a:cs typeface="Courier New" pitchFamily="49" charset="0"/>
              </a:rPr>
              <a:t>method_C</a:t>
            </a:r>
            <a:r>
              <a:rPr lang="en-US" sz="1600" b="1" dirty="0" smtClean="0">
                <a:latin typeface="Courier New" pitchFamily="49" charset="0"/>
                <a:cs typeface="Courier New" pitchFamily="49" charset="0"/>
              </a:rPr>
              <a:t>() {</a:t>
            </a:r>
          </a:p>
          <a:p>
            <a:pPr>
              <a:buNone/>
            </a:pPr>
            <a:r>
              <a:rPr lang="en-US" sz="1600" b="1" dirty="0" smtClean="0">
                <a:latin typeface="Courier New" pitchFamily="49" charset="0"/>
                <a:cs typeface="Courier New" pitchFamily="49" charset="0"/>
              </a:rPr>
              <a:t>		&lt;safe statement 1&gt;</a:t>
            </a:r>
          </a:p>
          <a:p>
            <a:pPr>
              <a:buNone/>
            </a:pPr>
            <a:r>
              <a:rPr lang="en-US" sz="1600" b="1" dirty="0" smtClean="0">
                <a:latin typeface="Courier New" pitchFamily="49" charset="0"/>
                <a:cs typeface="Courier New" pitchFamily="49" charset="0"/>
              </a:rPr>
              <a:t>		&lt;safe statement 2&gt;</a:t>
            </a:r>
          </a:p>
          <a:p>
            <a:pPr>
              <a:buNone/>
            </a:pPr>
            <a:r>
              <a:rPr lang="en-US" sz="1600" b="1" dirty="0" smtClean="0">
                <a:latin typeface="Courier New" pitchFamily="49" charset="0"/>
                <a:cs typeface="Courier New" pitchFamily="49" charset="0"/>
              </a:rPr>
              <a:t>		</a:t>
            </a:r>
            <a:r>
              <a:rPr lang="en-US" sz="1600" b="1" dirty="0" smtClean="0">
                <a:solidFill>
                  <a:srgbClr val="C00000"/>
                </a:solidFill>
                <a:latin typeface="Courier New" pitchFamily="49" charset="0"/>
                <a:cs typeface="Courier New" pitchFamily="49" charset="0"/>
              </a:rPr>
              <a:t>for( </a:t>
            </a:r>
            <a:r>
              <a:rPr lang="en-US" sz="1600" b="1" dirty="0" err="1" smtClean="0">
                <a:solidFill>
                  <a:srgbClr val="C00000"/>
                </a:solidFill>
                <a:latin typeface="Courier New" pitchFamily="49" charset="0"/>
                <a:cs typeface="Courier New" pitchFamily="49" charset="0"/>
              </a:rPr>
              <a:t>int</a:t>
            </a:r>
            <a:r>
              <a:rPr lang="en-US" sz="1600" b="1" dirty="0" smtClean="0">
                <a:solidFill>
                  <a:srgbClr val="C00000"/>
                </a:solidFill>
                <a:latin typeface="Courier New" pitchFamily="49" charset="0"/>
                <a:cs typeface="Courier New" pitchFamily="49" charset="0"/>
              </a:rPr>
              <a:t> </a:t>
            </a:r>
            <a:r>
              <a:rPr lang="en-US" sz="1600" b="1" dirty="0" err="1" smtClean="0">
                <a:solidFill>
                  <a:srgbClr val="C00000"/>
                </a:solidFill>
                <a:latin typeface="Courier New" pitchFamily="49" charset="0"/>
                <a:cs typeface="Courier New" pitchFamily="49" charset="0"/>
              </a:rPr>
              <a:t>i</a:t>
            </a:r>
            <a:r>
              <a:rPr lang="en-US" sz="1600" b="1" dirty="0" smtClean="0">
                <a:solidFill>
                  <a:srgbClr val="C00000"/>
                </a:solidFill>
                <a:latin typeface="Courier New" pitchFamily="49" charset="0"/>
                <a:cs typeface="Courier New" pitchFamily="49" charset="0"/>
              </a:rPr>
              <a:t>=0; </a:t>
            </a:r>
            <a:r>
              <a:rPr lang="en-US" sz="1600" b="1" dirty="0" err="1" smtClean="0">
                <a:solidFill>
                  <a:srgbClr val="C00000"/>
                </a:solidFill>
                <a:latin typeface="Courier New" pitchFamily="49" charset="0"/>
                <a:cs typeface="Courier New" pitchFamily="49" charset="0"/>
              </a:rPr>
              <a:t>i</a:t>
            </a:r>
            <a:r>
              <a:rPr lang="en-US" sz="1600" b="1" dirty="0" smtClean="0">
                <a:solidFill>
                  <a:srgbClr val="C00000"/>
                </a:solidFill>
                <a:latin typeface="Courier New" pitchFamily="49" charset="0"/>
                <a:cs typeface="Courier New" pitchFamily="49" charset="0"/>
              </a:rPr>
              <a:t>&lt;100; </a:t>
            </a:r>
            <a:r>
              <a:rPr lang="en-US" sz="1600" b="1" dirty="0" err="1" smtClean="0">
                <a:solidFill>
                  <a:srgbClr val="C00000"/>
                </a:solidFill>
                <a:latin typeface="Courier New" pitchFamily="49" charset="0"/>
                <a:cs typeface="Courier New" pitchFamily="49" charset="0"/>
              </a:rPr>
              <a:t>i</a:t>
            </a:r>
            <a:r>
              <a:rPr lang="en-US" sz="1600" b="1" dirty="0" smtClean="0">
                <a:solidFill>
                  <a:srgbClr val="C00000"/>
                </a:solidFill>
                <a:latin typeface="Courier New" pitchFamily="49" charset="0"/>
                <a:cs typeface="Courier New" pitchFamily="49" charset="0"/>
              </a:rPr>
              <a:t>++ ) {</a:t>
            </a:r>
          </a:p>
          <a:p>
            <a:pPr>
              <a:buNone/>
            </a:pPr>
            <a:r>
              <a:rPr lang="en-US" sz="1600" b="1" dirty="0" smtClean="0">
                <a:latin typeface="Courier New" pitchFamily="49" charset="0"/>
                <a:cs typeface="Courier New" pitchFamily="49" charset="0"/>
              </a:rPr>
              <a:t>		  synchronized( </a:t>
            </a:r>
            <a:r>
              <a:rPr lang="en-US" sz="1600" b="1" dirty="0" smtClean="0">
                <a:solidFill>
                  <a:srgbClr val="0070C0"/>
                </a:solidFill>
                <a:latin typeface="Courier New" pitchFamily="49" charset="0"/>
                <a:cs typeface="Courier New" pitchFamily="49" charset="0"/>
              </a:rPr>
              <a:t>guard</a:t>
            </a:r>
            <a:r>
              <a:rPr lang="en-US" sz="1600" b="1" dirty="0" smtClean="0">
                <a:latin typeface="Courier New" pitchFamily="49" charset="0"/>
                <a:cs typeface="Courier New" pitchFamily="49" charset="0"/>
              </a:rPr>
              <a:t> ) { // gate down</a:t>
            </a:r>
          </a:p>
          <a:p>
            <a:pPr>
              <a:buNone/>
            </a:pPr>
            <a:r>
              <a:rPr lang="en-US" sz="1600" b="1" dirty="0" smtClean="0">
                <a:latin typeface="Courier New" pitchFamily="49" charset="0"/>
                <a:cs typeface="Courier New" pitchFamily="49" charset="0"/>
              </a:rPr>
              <a:t>		    &lt;unsafe statement 3&gt;</a:t>
            </a:r>
          </a:p>
          <a:p>
            <a:pPr>
              <a:buNone/>
            </a:pPr>
            <a:r>
              <a:rPr lang="en-US" sz="1600" b="1" dirty="0" smtClean="0">
                <a:latin typeface="Courier New" pitchFamily="49" charset="0"/>
                <a:cs typeface="Courier New" pitchFamily="49" charset="0"/>
              </a:rPr>
              <a:t>		    &lt;unsafe statement 4&gt;</a:t>
            </a:r>
          </a:p>
          <a:p>
            <a:pPr>
              <a:buNone/>
            </a:pPr>
            <a:r>
              <a:rPr lang="en-US" sz="1600" b="1" dirty="0" smtClean="0">
                <a:latin typeface="Courier New" pitchFamily="49" charset="0"/>
                <a:cs typeface="Courier New" pitchFamily="49" charset="0"/>
              </a:rPr>
              <a:t>		    &lt;unsafe statement 5&gt;</a:t>
            </a:r>
          </a:p>
          <a:p>
            <a:pPr>
              <a:buNone/>
            </a:pPr>
            <a:r>
              <a:rPr lang="en-US" sz="1600" b="1" dirty="0" smtClean="0">
                <a:latin typeface="Courier New" pitchFamily="49" charset="0"/>
                <a:cs typeface="Courier New" pitchFamily="49" charset="0"/>
              </a:rPr>
              <a:t>		    </a:t>
            </a:r>
            <a:r>
              <a:rPr lang="en-US" sz="1600" b="1" dirty="0" err="1"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guard.notify</a:t>
            </a:r>
            <a: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 // signal waiting threads</a:t>
            </a:r>
          </a:p>
          <a:p>
            <a:pPr>
              <a:buNone/>
            </a:pPr>
            <a: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		    </a:t>
            </a:r>
            <a:r>
              <a:rPr lang="en-US" sz="1600" b="1" dirty="0" err="1"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guard.wait</a:t>
            </a:r>
            <a: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   // wait for other threads</a:t>
            </a:r>
            <a:r>
              <a:rPr lang="en-US" sz="1600" b="1" dirty="0" smtClean="0">
                <a:latin typeface="Courier New" pitchFamily="49" charset="0"/>
                <a:cs typeface="Courier New" pitchFamily="49" charset="0"/>
              </a:rPr>
              <a:t/>
            </a:r>
            <a:br>
              <a:rPr lang="en-US" sz="1600" b="1" dirty="0" smtClean="0">
                <a:latin typeface="Courier New" pitchFamily="49" charset="0"/>
                <a:cs typeface="Courier New" pitchFamily="49" charset="0"/>
              </a:rPr>
            </a:br>
            <a:r>
              <a:rPr lang="en-US" sz="1600" b="1" dirty="0" smtClean="0">
                <a:latin typeface="Courier New" pitchFamily="49" charset="0"/>
                <a:cs typeface="Courier New" pitchFamily="49" charset="0"/>
              </a:rPr>
              <a:t>	  }</a:t>
            </a:r>
          </a:p>
          <a:p>
            <a:pPr>
              <a:buNone/>
            </a:pPr>
            <a:r>
              <a:rPr lang="en-US" sz="1600" b="1" dirty="0" smtClean="0">
                <a:latin typeface="Courier New" pitchFamily="49" charset="0"/>
                <a:cs typeface="Courier New" pitchFamily="49" charset="0"/>
              </a:rPr>
              <a:t>		</a:t>
            </a:r>
            <a:r>
              <a:rPr lang="en-US" sz="1600" b="1" dirty="0" smtClean="0">
                <a:solidFill>
                  <a:srgbClr val="C00000"/>
                </a:solidFill>
                <a:latin typeface="Courier New" pitchFamily="49" charset="0"/>
                <a:cs typeface="Courier New" pitchFamily="49" charset="0"/>
              </a:rPr>
              <a:t>} // end for</a:t>
            </a:r>
          </a:p>
          <a:p>
            <a:pPr>
              <a:buNone/>
            </a:pPr>
            <a:r>
              <a:rPr lang="en-US" sz="1600" b="1" dirty="0" smtClean="0">
                <a:latin typeface="Courier New" pitchFamily="49" charset="0"/>
                <a:cs typeface="Courier New" pitchFamily="49" charset="0"/>
              </a:rPr>
              <a:t>		 &lt;safe statement 6&gt;</a:t>
            </a:r>
          </a:p>
          <a:p>
            <a:pPr>
              <a:buNone/>
            </a:pPr>
            <a:r>
              <a:rPr lang="en-US" sz="1600" b="1" dirty="0" smtClean="0">
                <a:latin typeface="Courier New" pitchFamily="49" charset="0"/>
                <a:cs typeface="Courier New" pitchFamily="49" charset="0"/>
              </a:rPr>
              <a:t>  }</a:t>
            </a:r>
          </a:p>
          <a:p>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19</a:t>
            </a:fld>
            <a:endParaRPr lang="en-US" altLang="en-US"/>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6781800" y="3276600"/>
            <a:ext cx="1011274" cy="1143000"/>
          </a:xfrm>
          <a:prstGeom prst="rect">
            <a:avLst/>
          </a:prstGeom>
          <a:noFill/>
        </p:spPr>
      </p:pic>
      <p:cxnSp>
        <p:nvCxnSpPr>
          <p:cNvPr id="10" name="Straight Arrow Connector 9"/>
          <p:cNvCxnSpPr/>
          <p:nvPr/>
        </p:nvCxnSpPr>
        <p:spPr bwMode="auto">
          <a:xfrm rot="5400000">
            <a:off x="6865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6630194" y="2666206"/>
            <a:ext cx="10668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0" name="Straight Arrow Connector 19"/>
          <p:cNvCxnSpPr/>
          <p:nvPr/>
        </p:nvCxnSpPr>
        <p:spPr bwMode="auto">
          <a:xfrm rot="5400000">
            <a:off x="7849394" y="2666206"/>
            <a:ext cx="1066800" cy="1588"/>
          </a:xfrm>
          <a:prstGeom prst="straightConnector1">
            <a:avLst/>
          </a:prstGeom>
          <a:solidFill>
            <a:schemeClr val="accent1"/>
          </a:solidFill>
          <a:ln w="34925" cap="flat" cmpd="sng" algn="ctr">
            <a:solidFill>
              <a:srgbClr val="0070C0"/>
            </a:solidFill>
            <a:prstDash val="solid"/>
            <a:miter lim="800000"/>
            <a:headEnd type="none" w="med" len="med"/>
            <a:tailEnd type="arrow"/>
          </a:ln>
          <a:effectLst/>
        </p:spPr>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7848600" y="3276600"/>
            <a:ext cx="1011274" cy="1143000"/>
          </a:xfrm>
          <a:prstGeom prst="rect">
            <a:avLst/>
          </a:prstGeom>
          <a:noFill/>
        </p:spPr>
      </p:pic>
      <p:sp>
        <p:nvSpPr>
          <p:cNvPr id="22" name="TextBox 21"/>
          <p:cNvSpPr txBox="1"/>
          <p:nvPr/>
        </p:nvSpPr>
        <p:spPr>
          <a:xfrm>
            <a:off x="533400" y="1828800"/>
            <a:ext cx="1159292" cy="369332"/>
          </a:xfrm>
          <a:prstGeom prst="rect">
            <a:avLst/>
          </a:prstGeom>
          <a:noFill/>
        </p:spPr>
        <p:txBody>
          <a:bodyPr wrap="none" rtlCol="0">
            <a:spAutoFit/>
          </a:bodyPr>
          <a:lstStyle/>
          <a:p>
            <a:r>
              <a:rPr lang="en-US" dirty="0" smtClean="0"/>
              <a:t>Thread  x</a:t>
            </a:r>
            <a:endParaRPr lang="en-US" dirty="0"/>
          </a:p>
        </p:txBody>
      </p:sp>
      <p:sp>
        <p:nvSpPr>
          <p:cNvPr id="24" name="TextBox 23"/>
          <p:cNvSpPr txBox="1"/>
          <p:nvPr/>
        </p:nvSpPr>
        <p:spPr>
          <a:xfrm>
            <a:off x="6629400" y="1752600"/>
            <a:ext cx="1159292" cy="369332"/>
          </a:xfrm>
          <a:prstGeom prst="rect">
            <a:avLst/>
          </a:prstGeom>
          <a:noFill/>
        </p:spPr>
        <p:txBody>
          <a:bodyPr wrap="none" rtlCol="0">
            <a:spAutoFit/>
          </a:bodyPr>
          <a:lstStyle/>
          <a:p>
            <a:r>
              <a:rPr lang="en-US" dirty="0" smtClean="0"/>
              <a:t>Thread  y</a:t>
            </a:r>
            <a:endParaRPr lang="en-US" dirty="0"/>
          </a:p>
        </p:txBody>
      </p:sp>
      <p:sp>
        <p:nvSpPr>
          <p:cNvPr id="25" name="TextBox 24"/>
          <p:cNvSpPr txBox="1"/>
          <p:nvPr/>
        </p:nvSpPr>
        <p:spPr>
          <a:xfrm>
            <a:off x="7772400" y="1752600"/>
            <a:ext cx="1159292" cy="369332"/>
          </a:xfrm>
          <a:prstGeom prst="rect">
            <a:avLst/>
          </a:prstGeom>
          <a:noFill/>
        </p:spPr>
        <p:txBody>
          <a:bodyPr wrap="none" rtlCol="0">
            <a:spAutoFit/>
          </a:bodyPr>
          <a:lstStyle/>
          <a:p>
            <a:r>
              <a:rPr lang="en-US" dirty="0" smtClean="0"/>
              <a:t>Thread  z</a:t>
            </a:r>
            <a:endParaRPr lang="en-US" dirty="0"/>
          </a:p>
        </p:txBody>
      </p:sp>
      <p:pic>
        <p:nvPicPr>
          <p:cNvPr id="26"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381000" y="3276600"/>
            <a:ext cx="1011274" cy="1143000"/>
          </a:xfrm>
          <a:prstGeom prst="rect">
            <a:avLst/>
          </a:prstGeom>
          <a:noFill/>
        </p:spPr>
      </p:pic>
    </p:spTree>
    <p:extLst>
      <p:ext uri="{BB962C8B-B14F-4D97-AF65-F5344CB8AC3E}">
        <p14:creationId xmlns:p14="http://schemas.microsoft.com/office/powerpoint/2010/main" val="2347608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Threads wind their way through the code until they run out of instructions to execute</a:t>
            </a:r>
            <a:endParaRPr lang="en-US" sz="2800" dirty="0"/>
          </a:p>
        </p:txBody>
      </p:sp>
      <p:sp>
        <p:nvSpPr>
          <p:cNvPr id="3" name="Content Placeholder 2"/>
          <p:cNvSpPr>
            <a:spLocks noGrp="1"/>
          </p:cNvSpPr>
          <p:nvPr>
            <p:ph idx="1"/>
          </p:nvPr>
        </p:nvSpPr>
        <p:spPr>
          <a:xfrm>
            <a:off x="457200" y="1719263"/>
            <a:ext cx="5029200" cy="4148137"/>
          </a:xfrm>
        </p:spPr>
        <p:txBody>
          <a:bodyPr/>
          <a:lstStyle/>
          <a:p>
            <a:pPr>
              <a:buNone/>
            </a:pPr>
            <a:r>
              <a:rPr lang="en-US" sz="1400" b="1" dirty="0" smtClean="0">
                <a:solidFill>
                  <a:schemeClr val="tx1"/>
                </a:solidFill>
                <a:latin typeface="Courier New" pitchFamily="49" charset="0"/>
                <a:cs typeface="Courier New" pitchFamily="49" charset="0"/>
              </a:rPr>
              <a:t>public class App{</a:t>
            </a:r>
          </a:p>
          <a:p>
            <a:pPr>
              <a:buNone/>
            </a:pPr>
            <a:r>
              <a:rPr lang="en-US" sz="1400" b="1" dirty="0" smtClean="0">
                <a:solidFill>
                  <a:schemeClr val="tx1"/>
                </a:solidFill>
                <a:latin typeface="Courier New" pitchFamily="49" charset="0"/>
                <a:cs typeface="Courier New" pitchFamily="49" charset="0"/>
              </a:rPr>
              <a:t>	public static void </a:t>
            </a:r>
            <a:r>
              <a:rPr lang="en-US" sz="1400" b="1" dirty="0" smtClean="0">
                <a:solidFill>
                  <a:srgbClr val="00B0F0"/>
                </a:solidFill>
                <a:latin typeface="Courier New" pitchFamily="49" charset="0"/>
                <a:cs typeface="Courier New" pitchFamily="49" charset="0"/>
              </a:rPr>
              <a:t>main</a:t>
            </a:r>
            <a:r>
              <a:rPr lang="en-US" sz="1400" b="1" dirty="0" smtClean="0">
                <a:solidFill>
                  <a:schemeClr val="tx1"/>
                </a:solidFill>
                <a:latin typeface="Courier New" pitchFamily="49" charset="0"/>
                <a:cs typeface="Courier New" pitchFamily="49" charset="0"/>
              </a:rPr>
              <a:t>(String[] </a:t>
            </a:r>
            <a:r>
              <a:rPr lang="en-US" sz="1400" b="1" dirty="0" err="1" smtClean="0">
                <a:solidFill>
                  <a:schemeClr val="tx1"/>
                </a:solidFill>
                <a:latin typeface="Courier New" pitchFamily="49" charset="0"/>
                <a:cs typeface="Courier New" pitchFamily="49" charset="0"/>
              </a:rPr>
              <a:t>args</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App me = new App();</a:t>
            </a:r>
          </a:p>
          <a:p>
            <a:pPr>
              <a:buNone/>
            </a:pPr>
            <a:r>
              <a:rPr lang="nn-NO" sz="1400" b="1" dirty="0" smtClean="0">
                <a:solidFill>
                  <a:schemeClr val="tx1"/>
                </a:solidFill>
                <a:latin typeface="Courier New" pitchFamily="49" charset="0"/>
                <a:cs typeface="Courier New" pitchFamily="49" charset="0"/>
              </a:rPr>
              <a:t>		me.method_A();</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method_A</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 more code here</a:t>
            </a:r>
          </a:p>
          <a:p>
            <a:pPr>
              <a:buNone/>
            </a:pPr>
            <a:r>
              <a:rPr lang="nn-NO" sz="1400" b="1" dirty="0" smtClean="0">
                <a:solidFill>
                  <a:schemeClr val="tx1"/>
                </a:solidFill>
                <a:latin typeface="Courier New" pitchFamily="49" charset="0"/>
                <a:cs typeface="Courier New" pitchFamily="49" charset="0"/>
              </a:rPr>
              <a:t>		method_B();</a:t>
            </a:r>
          </a:p>
          <a:p>
            <a:pPr>
              <a:buNone/>
            </a:pPr>
            <a:r>
              <a:rPr lang="nn-NO" sz="1400" b="1" dirty="0" smtClean="0">
                <a:latin typeface="Courier New" pitchFamily="49" charset="0"/>
                <a:cs typeface="Courier New" pitchFamily="49" charset="0"/>
              </a:rPr>
              <a:t>		return;</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method_B</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return;</a:t>
            </a: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	private void </a:t>
            </a:r>
            <a:r>
              <a:rPr lang="en-US" sz="1400" b="1" dirty="0" err="1" smtClean="0">
                <a:solidFill>
                  <a:schemeClr val="tx1"/>
                </a:solidFill>
                <a:latin typeface="Courier New" pitchFamily="49" charset="0"/>
                <a:cs typeface="Courier New" pitchFamily="49" charset="0"/>
              </a:rPr>
              <a:t>method_C</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 more code here</a:t>
            </a: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a:t>
            </a:fld>
            <a:endParaRPr lang="en-US" altLang="en-US"/>
          </a:p>
        </p:txBody>
      </p:sp>
      <p:cxnSp>
        <p:nvCxnSpPr>
          <p:cNvPr id="9" name="Straight Arrow Connector 8"/>
          <p:cNvCxnSpPr/>
          <p:nvPr/>
        </p:nvCxnSpPr>
        <p:spPr bwMode="auto">
          <a:xfrm>
            <a:off x="0" y="2133600"/>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0" name="Straight Arrow Connector 9"/>
          <p:cNvCxnSpPr/>
          <p:nvPr/>
        </p:nvCxnSpPr>
        <p:spPr bwMode="auto">
          <a:xfrm>
            <a:off x="228600" y="2133600"/>
            <a:ext cx="1143000" cy="4587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1" name="Straight Arrow Connector 10"/>
          <p:cNvCxnSpPr/>
          <p:nvPr/>
        </p:nvCxnSpPr>
        <p:spPr bwMode="auto">
          <a:xfrm flipH="1">
            <a:off x="762000" y="2743200"/>
            <a:ext cx="685800" cy="382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16200000" flipH="1">
            <a:off x="780256" y="3144044"/>
            <a:ext cx="534988" cy="4953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flipH="1">
            <a:off x="762000" y="3659189"/>
            <a:ext cx="685800" cy="457199"/>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4" name="Straight Arrow Connector 13"/>
          <p:cNvCxnSpPr/>
          <p:nvPr/>
        </p:nvCxnSpPr>
        <p:spPr bwMode="auto">
          <a:xfrm rot="16200000" flipH="1">
            <a:off x="666749" y="4249737"/>
            <a:ext cx="609600" cy="342901"/>
          </a:xfrm>
          <a:prstGeom prst="bentConnector3">
            <a:avLst>
              <a:gd name="adj1" fmla="val 8125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5" name="Straight Arrow Connector 14"/>
          <p:cNvCxnSpPr/>
          <p:nvPr/>
        </p:nvCxnSpPr>
        <p:spPr bwMode="auto">
          <a:xfrm flipV="1">
            <a:off x="2286000" y="3733800"/>
            <a:ext cx="1295400" cy="990600"/>
          </a:xfrm>
          <a:prstGeom prst="bentConnector3">
            <a:avLst>
              <a:gd name="adj1" fmla="val 182620"/>
            </a:avLst>
          </a:prstGeom>
          <a:solidFill>
            <a:schemeClr val="accent1"/>
          </a:solidFill>
          <a:ln w="34925" cap="flat" cmpd="sng" algn="ctr">
            <a:solidFill>
              <a:srgbClr val="00B050"/>
            </a:solidFill>
            <a:prstDash val="solid"/>
            <a:miter lim="800000"/>
            <a:headEnd type="none" w="med" len="med"/>
            <a:tailEnd type="arrow"/>
          </a:ln>
          <a:effectLst/>
        </p:spPr>
      </p:cxnSp>
      <p:cxnSp>
        <p:nvCxnSpPr>
          <p:cNvPr id="21" name="Straight Arrow Connector 14"/>
          <p:cNvCxnSpPr/>
          <p:nvPr/>
        </p:nvCxnSpPr>
        <p:spPr bwMode="auto">
          <a:xfrm flipV="1">
            <a:off x="2286000" y="2667000"/>
            <a:ext cx="1447800" cy="1295400"/>
          </a:xfrm>
          <a:prstGeom prst="bentConnector3">
            <a:avLst>
              <a:gd name="adj1" fmla="val 266268"/>
            </a:avLst>
          </a:prstGeom>
          <a:solidFill>
            <a:schemeClr val="accent1"/>
          </a:solidFill>
          <a:ln w="34925" cap="flat" cmpd="sng" algn="ctr">
            <a:solidFill>
              <a:srgbClr val="00B050"/>
            </a:solidFill>
            <a:prstDash val="solid"/>
            <a:miter lim="800000"/>
            <a:headEnd type="none" w="med" len="med"/>
            <a:tailEnd type="arrow"/>
          </a:ln>
          <a:effectLst/>
        </p:spPr>
      </p:cxnSp>
      <p:cxnSp>
        <p:nvCxnSpPr>
          <p:cNvPr id="68" name="Straight Arrow Connector 14"/>
          <p:cNvCxnSpPr>
            <a:endCxn id="95" idx="1"/>
          </p:cNvCxnSpPr>
          <p:nvPr/>
        </p:nvCxnSpPr>
        <p:spPr bwMode="auto">
          <a:xfrm>
            <a:off x="685800" y="2743200"/>
            <a:ext cx="5791200" cy="3458369"/>
          </a:xfrm>
          <a:prstGeom prst="bentConnector3">
            <a:avLst>
              <a:gd name="adj1" fmla="val -6037"/>
            </a:avLst>
          </a:prstGeom>
          <a:solidFill>
            <a:schemeClr val="accent1"/>
          </a:solidFill>
          <a:ln w="34925" cap="flat" cmpd="sng" algn="ctr">
            <a:solidFill>
              <a:srgbClr val="00B050"/>
            </a:solidFill>
            <a:prstDash val="solid"/>
            <a:miter lim="800000"/>
            <a:headEnd type="none" w="med" len="med"/>
            <a:tailEnd type="arrow"/>
          </a:ln>
          <a:effectLst/>
        </p:spPr>
      </p:cxnSp>
      <p:pic>
        <p:nvPicPr>
          <p:cNvPr id="95" name="Picture 6" descr="C:\Documents and Settings\hornick\Local Settings\Temporary Internet Files\Content.IE5\79P9BVPJ\MCj04347200000[1].png"/>
          <p:cNvPicPr>
            <a:picLocks noChangeAspect="1" noChangeArrowheads="1"/>
          </p:cNvPicPr>
          <p:nvPr/>
        </p:nvPicPr>
        <p:blipFill>
          <a:blip r:embed="rId2" cstate="print"/>
          <a:srcRect/>
          <a:stretch>
            <a:fillRect/>
          </a:stretch>
        </p:blipFill>
        <p:spPr bwMode="auto">
          <a:xfrm>
            <a:off x="6477000" y="5638800"/>
            <a:ext cx="1125538" cy="1125538"/>
          </a:xfrm>
          <a:prstGeom prst="rect">
            <a:avLst/>
          </a:prstGeom>
          <a:noFill/>
          <a:ln w="9525">
            <a:noFill/>
            <a:miter lim="800000"/>
            <a:headEnd/>
            <a:tailEnd/>
          </a:ln>
        </p:spPr>
      </p:pic>
    </p:spTree>
    <p:extLst>
      <p:ext uri="{BB962C8B-B14F-4D97-AF65-F5344CB8AC3E}">
        <p14:creationId xmlns:p14="http://schemas.microsoft.com/office/powerpoint/2010/main" val="3961232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main class may implement the </a:t>
            </a:r>
            <a:r>
              <a:rPr lang="en-US" sz="3200" dirty="0" err="1" smtClean="0"/>
              <a:t>Runnable</a:t>
            </a:r>
            <a:r>
              <a:rPr lang="en-US" sz="3200" dirty="0" smtClean="0"/>
              <a:t> interface itself:</a:t>
            </a:r>
            <a:endParaRPr lang="en-US" sz="3200" dirty="0"/>
          </a:p>
        </p:txBody>
      </p:sp>
      <p:sp>
        <p:nvSpPr>
          <p:cNvPr id="3" name="Content Placeholder 2"/>
          <p:cNvSpPr>
            <a:spLocks noGrp="1"/>
          </p:cNvSpPr>
          <p:nvPr>
            <p:ph idx="1"/>
          </p:nvPr>
        </p:nvSpPr>
        <p:spPr>
          <a:xfrm>
            <a:off x="457200" y="1719263"/>
            <a:ext cx="7086600" cy="4833937"/>
          </a:xfrm>
        </p:spPr>
        <p:txBody>
          <a:bodyPr/>
          <a:lstStyle/>
          <a:p>
            <a:pPr>
              <a:buNone/>
            </a:pPr>
            <a:r>
              <a:rPr lang="en-US" sz="1400" b="1" dirty="0" smtClean="0">
                <a:solidFill>
                  <a:schemeClr val="tx1"/>
                </a:solidFill>
                <a:latin typeface="Courier New" pitchFamily="49" charset="0"/>
                <a:cs typeface="Courier New" pitchFamily="49" charset="0"/>
              </a:rPr>
              <a:t>public class App implements </a:t>
            </a:r>
            <a:r>
              <a:rPr lang="en-US" sz="1400" b="1" dirty="0" err="1" smtClean="0">
                <a:solidFill>
                  <a:srgbClr val="00B0F0"/>
                </a:solidFill>
                <a:latin typeface="Courier New" pitchFamily="49" charset="0"/>
                <a:cs typeface="Courier New" pitchFamily="49" charset="0"/>
              </a:rPr>
              <a:t>Runnable</a:t>
            </a:r>
            <a:r>
              <a:rPr lang="en-US" sz="1400" b="1" dirty="0" smtClean="0">
                <a:solidFill>
                  <a:schemeClr val="tx1"/>
                </a:solidFill>
                <a:latin typeface="Courier New" pitchFamily="49" charset="0"/>
                <a:cs typeface="Courier New" pitchFamily="49" charset="0"/>
              </a:rPr>
              <a:t>{</a:t>
            </a:r>
          </a:p>
          <a:p>
            <a:pPr>
              <a:buNone/>
            </a:pPr>
            <a:r>
              <a:rPr lang="en-US" sz="1400" b="1" dirty="0" smtClean="0">
                <a:solidFill>
                  <a:schemeClr val="tx1"/>
                </a:solidFill>
                <a:latin typeface="Courier New" pitchFamily="49" charset="0"/>
                <a:cs typeface="Courier New" pitchFamily="49" charset="0"/>
              </a:rPr>
              <a:t>	public static void </a:t>
            </a:r>
            <a:r>
              <a:rPr lang="en-US" sz="1400" b="1" dirty="0" smtClean="0">
                <a:latin typeface="Courier New" pitchFamily="49" charset="0"/>
                <a:cs typeface="Courier New" pitchFamily="49" charset="0"/>
              </a:rPr>
              <a:t>main(String</a:t>
            </a:r>
            <a:r>
              <a:rPr lang="en-US" sz="1400" b="1" dirty="0" smtClean="0">
                <a:solidFill>
                  <a:schemeClr val="tx1"/>
                </a:solidFill>
                <a:latin typeface="Courier New" pitchFamily="49" charset="0"/>
                <a:cs typeface="Courier New" pitchFamily="49" charset="0"/>
              </a:rPr>
              <a:t>[] </a:t>
            </a:r>
            <a:r>
              <a:rPr lang="en-US" sz="1400" b="1" dirty="0" err="1" smtClean="0">
                <a:solidFill>
                  <a:schemeClr val="tx1"/>
                </a:solidFill>
                <a:latin typeface="Courier New" pitchFamily="49" charset="0"/>
                <a:cs typeface="Courier New" pitchFamily="49" charset="0"/>
              </a:rPr>
              <a:t>args</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App me = new App();</a:t>
            </a:r>
          </a:p>
          <a:p>
            <a:pPr>
              <a:buNone/>
            </a:pPr>
            <a:r>
              <a:rPr lang="nn-NO" sz="1400" b="1" dirty="0" smtClean="0">
                <a:solidFill>
                  <a:schemeClr val="tx1"/>
                </a:solidFill>
                <a:latin typeface="Courier New" pitchFamily="49" charset="0"/>
                <a:cs typeface="Courier New" pitchFamily="49" charset="0"/>
              </a:rPr>
              <a:t>		me.method_A();</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method_A</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 more code here</a:t>
            </a:r>
          </a:p>
          <a:p>
            <a:pPr>
              <a:buNone/>
            </a:pPr>
            <a:r>
              <a:rPr lang="nn-NO" sz="1400" b="1" dirty="0" smtClean="0">
                <a:solidFill>
                  <a:schemeClr val="tx1"/>
                </a:solidFill>
                <a:latin typeface="Courier New" pitchFamily="49" charset="0"/>
                <a:cs typeface="Courier New" pitchFamily="49" charset="0"/>
              </a:rPr>
              <a:t>		method_B();</a:t>
            </a:r>
          </a:p>
          <a:p>
            <a:pPr>
              <a:buNone/>
            </a:pPr>
            <a:r>
              <a:rPr lang="nn-NO" sz="1400" b="1" dirty="0" smtClean="0">
                <a:latin typeface="Courier New" pitchFamily="49" charset="0"/>
                <a:cs typeface="Courier New" pitchFamily="49" charset="0"/>
              </a:rPr>
              <a:t>		return;</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method_B</a:t>
            </a: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Thread t = new Thread(</a:t>
            </a:r>
            <a:r>
              <a:rPr lang="en-US" sz="1400" b="1" dirty="0" smtClean="0">
                <a:solidFill>
                  <a:srgbClr val="00B0F0"/>
                </a:solidFill>
                <a:latin typeface="Courier New" pitchFamily="49" charset="0"/>
                <a:cs typeface="Courier New" pitchFamily="49" charset="0"/>
              </a:rPr>
              <a:t>this</a:t>
            </a:r>
            <a:r>
              <a:rPr lang="en-US" sz="1400" b="1" dirty="0" smtClean="0">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 App is </a:t>
            </a:r>
            <a:r>
              <a:rPr lang="en-US" sz="1400" b="1" dirty="0" err="1" smtClean="0">
                <a:solidFill>
                  <a:srgbClr val="00B050"/>
                </a:solidFill>
                <a:latin typeface="Courier New" pitchFamily="49" charset="0"/>
                <a:cs typeface="Courier New" pitchFamily="49" charset="0"/>
              </a:rPr>
              <a:t>runnable</a:t>
            </a:r>
            <a:r>
              <a:rPr lang="en-US" sz="1400" b="1" dirty="0" smtClean="0">
                <a:solidFill>
                  <a:srgbClr val="00B050"/>
                </a:solidFill>
                <a:latin typeface="Courier New" pitchFamily="49" charset="0"/>
                <a:cs typeface="Courier New" pitchFamily="49" charset="0"/>
              </a:rPr>
              <a:t>!</a:t>
            </a:r>
          </a:p>
          <a:p>
            <a:pPr>
              <a:buNone/>
            </a:pPr>
            <a:r>
              <a:rPr lang="en-US" sz="1400" b="1" dirty="0" smtClean="0">
                <a:solidFill>
                  <a:srgbClr val="C00000"/>
                </a:solidFill>
                <a:latin typeface="Courier New" pitchFamily="49" charset="0"/>
                <a:cs typeface="Courier New" pitchFamily="49" charset="0"/>
              </a:rPr>
              <a:t>		</a:t>
            </a:r>
            <a:r>
              <a:rPr lang="en-US" sz="1400" b="1" dirty="0" err="1" smtClean="0">
                <a:solidFill>
                  <a:srgbClr val="C00000"/>
                </a:solidFill>
                <a:latin typeface="Courier New" pitchFamily="49" charset="0"/>
                <a:cs typeface="Courier New" pitchFamily="49" charset="0"/>
              </a:rPr>
              <a:t>t.start</a:t>
            </a:r>
            <a:r>
              <a:rPr lang="en-US" sz="1400" b="1" dirty="0" smtClean="0">
                <a:solidFill>
                  <a:srgbClr val="C00000"/>
                </a:solidFill>
                <a:latin typeface="Courier New" pitchFamily="49" charset="0"/>
                <a:cs typeface="Courier New" pitchFamily="49" charset="0"/>
              </a:rPr>
              <a:t>(); // start executing the run() method</a:t>
            </a:r>
          </a:p>
          <a:p>
            <a:pPr>
              <a:buNone/>
            </a:pPr>
            <a:r>
              <a:rPr lang="nn-NO" sz="1400" b="1" dirty="0" smtClean="0">
                <a:solidFill>
                  <a:schemeClr val="tx1"/>
                </a:solidFill>
                <a:latin typeface="Courier New" pitchFamily="49" charset="0"/>
                <a:cs typeface="Courier New" pitchFamily="49" charset="0"/>
              </a:rPr>
              <a:t>		return;</a:t>
            </a: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	</a:t>
            </a:r>
            <a:r>
              <a:rPr lang="en-US" sz="1400" b="1" dirty="0" smtClean="0">
                <a:solidFill>
                  <a:srgbClr val="C00000"/>
                </a:solidFill>
                <a:latin typeface="Courier New" pitchFamily="49" charset="0"/>
                <a:cs typeface="Courier New" pitchFamily="49" charset="0"/>
              </a:rPr>
              <a:t>public void run() {</a:t>
            </a:r>
          </a:p>
          <a:p>
            <a:pPr>
              <a:buNone/>
            </a:pPr>
            <a:r>
              <a:rPr lang="nn-NO" sz="1400" b="1" dirty="0" smtClean="0">
                <a:solidFill>
                  <a:srgbClr val="C00000"/>
                </a:solidFill>
                <a:latin typeface="Courier New" pitchFamily="49" charset="0"/>
                <a:cs typeface="Courier New" pitchFamily="49" charset="0"/>
              </a:rPr>
              <a:t>		// more code here</a:t>
            </a:r>
          </a:p>
          <a:p>
            <a:pPr>
              <a:buNone/>
            </a:pPr>
            <a:r>
              <a:rPr lang="en-US" sz="1400" b="1" dirty="0" smtClean="0">
                <a:solidFill>
                  <a:srgbClr val="C00000"/>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3</a:t>
            </a:fld>
            <a:endParaRPr lang="en-US" altLang="en-US"/>
          </a:p>
        </p:txBody>
      </p:sp>
      <p:pic>
        <p:nvPicPr>
          <p:cNvPr id="3074" name="Picture 2" descr="C:\Documents and Settings\hornick\Local Settings\Temporary Internet Files\Content.IE5\TQGCN20B\MCj04414460000[1].png"/>
          <p:cNvPicPr>
            <a:picLocks noChangeAspect="1" noChangeArrowheads="1"/>
          </p:cNvPicPr>
          <p:nvPr/>
        </p:nvPicPr>
        <p:blipFill>
          <a:blip r:embed="rId2" cstate="print"/>
          <a:srcRect/>
          <a:stretch>
            <a:fillRect/>
          </a:stretch>
        </p:blipFill>
        <p:spPr bwMode="auto">
          <a:xfrm>
            <a:off x="5486400" y="1447800"/>
            <a:ext cx="1142771" cy="1142771"/>
          </a:xfrm>
          <a:prstGeom prst="rect">
            <a:avLst/>
          </a:prstGeom>
          <a:noFill/>
        </p:spPr>
      </p:pic>
    </p:spTree>
    <p:extLst>
      <p:ext uri="{BB962C8B-B14F-4D97-AF65-F5344CB8AC3E}">
        <p14:creationId xmlns:p14="http://schemas.microsoft.com/office/powerpoint/2010/main" val="3096066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Both threads execute </a:t>
            </a:r>
            <a:r>
              <a:rPr lang="en-US" sz="2800" dirty="0" smtClean="0">
                <a:solidFill>
                  <a:srgbClr val="0070C0"/>
                </a:solidFill>
              </a:rPr>
              <a:t>simultaneously and independently</a:t>
            </a:r>
            <a:r>
              <a:rPr lang="en-US" sz="2800" dirty="0" smtClean="0"/>
              <a:t> after the secondary thread is started</a:t>
            </a:r>
            <a:endParaRPr lang="en-US" sz="2800" dirty="0"/>
          </a:p>
        </p:txBody>
      </p:sp>
      <p:sp>
        <p:nvSpPr>
          <p:cNvPr id="3" name="Content Placeholder 2"/>
          <p:cNvSpPr>
            <a:spLocks noGrp="1"/>
          </p:cNvSpPr>
          <p:nvPr>
            <p:ph idx="1"/>
          </p:nvPr>
        </p:nvSpPr>
        <p:spPr>
          <a:xfrm>
            <a:off x="457200" y="1719263"/>
            <a:ext cx="5943600" cy="4148137"/>
          </a:xfrm>
        </p:spPr>
        <p:txBody>
          <a:bodyPr/>
          <a:lstStyle/>
          <a:p>
            <a:pPr>
              <a:buNone/>
            </a:pPr>
            <a:r>
              <a:rPr lang="en-US" sz="1400" b="1" dirty="0" smtClean="0">
                <a:solidFill>
                  <a:schemeClr val="tx1"/>
                </a:solidFill>
                <a:latin typeface="Courier New" pitchFamily="49" charset="0"/>
                <a:cs typeface="Courier New" pitchFamily="49" charset="0"/>
              </a:rPr>
              <a:t>public class App implements </a:t>
            </a:r>
            <a:r>
              <a:rPr lang="en-US" sz="1400" b="1" dirty="0" err="1" smtClean="0">
                <a:solidFill>
                  <a:srgbClr val="00B0F0"/>
                </a:solidFill>
                <a:latin typeface="Courier New" pitchFamily="49" charset="0"/>
                <a:cs typeface="Courier New" pitchFamily="49" charset="0"/>
              </a:rPr>
              <a:t>Runnable</a:t>
            </a:r>
            <a:r>
              <a:rPr lang="en-US" sz="1400" b="1" dirty="0" smtClean="0">
                <a:solidFill>
                  <a:schemeClr val="tx1"/>
                </a:solidFill>
                <a:latin typeface="Courier New" pitchFamily="49" charset="0"/>
                <a:cs typeface="Courier New" pitchFamily="49" charset="0"/>
              </a:rPr>
              <a:t>{</a:t>
            </a:r>
          </a:p>
          <a:p>
            <a:pPr>
              <a:buNone/>
            </a:pPr>
            <a:r>
              <a:rPr lang="en-US" sz="1400" b="1" dirty="0" smtClean="0">
                <a:solidFill>
                  <a:schemeClr val="tx1"/>
                </a:solidFill>
                <a:latin typeface="Courier New" pitchFamily="49" charset="0"/>
                <a:cs typeface="Courier New" pitchFamily="49" charset="0"/>
              </a:rPr>
              <a:t>	public static void </a:t>
            </a:r>
            <a:r>
              <a:rPr lang="en-US" sz="1400" b="1" dirty="0" smtClean="0">
                <a:latin typeface="Courier New" pitchFamily="49" charset="0"/>
                <a:cs typeface="Courier New" pitchFamily="49" charset="0"/>
              </a:rPr>
              <a:t>main(String</a:t>
            </a:r>
            <a:r>
              <a:rPr lang="en-US" sz="1400" b="1" dirty="0" smtClean="0">
                <a:solidFill>
                  <a:schemeClr val="tx1"/>
                </a:solidFill>
                <a:latin typeface="Courier New" pitchFamily="49" charset="0"/>
                <a:cs typeface="Courier New" pitchFamily="49" charset="0"/>
              </a:rPr>
              <a:t>[] </a:t>
            </a:r>
            <a:r>
              <a:rPr lang="en-US" sz="1400" b="1" dirty="0" err="1" smtClean="0">
                <a:solidFill>
                  <a:schemeClr val="tx1"/>
                </a:solidFill>
                <a:latin typeface="Courier New" pitchFamily="49" charset="0"/>
                <a:cs typeface="Courier New" pitchFamily="49" charset="0"/>
              </a:rPr>
              <a:t>args</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App me = new App()</a:t>
            </a:r>
          </a:p>
          <a:p>
            <a:pPr>
              <a:buNone/>
            </a:pPr>
            <a:r>
              <a:rPr lang="nn-NO" sz="1400" b="1" dirty="0" smtClean="0">
                <a:solidFill>
                  <a:schemeClr val="tx1"/>
                </a:solidFill>
                <a:latin typeface="Courier New" pitchFamily="49" charset="0"/>
                <a:cs typeface="Courier New" pitchFamily="49" charset="0"/>
              </a:rPr>
              <a:t>		me.method_A();</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method_A</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 more code here</a:t>
            </a:r>
          </a:p>
          <a:p>
            <a:pPr>
              <a:buNone/>
            </a:pPr>
            <a:r>
              <a:rPr lang="nn-NO" sz="1400" b="1" dirty="0" smtClean="0">
                <a:solidFill>
                  <a:schemeClr val="tx1"/>
                </a:solidFill>
                <a:latin typeface="Courier New" pitchFamily="49" charset="0"/>
                <a:cs typeface="Courier New" pitchFamily="49" charset="0"/>
              </a:rPr>
              <a:t>		method_B();</a:t>
            </a:r>
          </a:p>
          <a:p>
            <a:pPr>
              <a:buNone/>
            </a:pPr>
            <a:r>
              <a:rPr lang="nn-NO" sz="1400" b="1" dirty="0" smtClean="0">
                <a:latin typeface="Courier New" pitchFamily="49" charset="0"/>
                <a:cs typeface="Courier New" pitchFamily="49" charset="0"/>
              </a:rPr>
              <a:t>		</a:t>
            </a:r>
            <a:r>
              <a:rPr lang="nn-NO" sz="1400" b="1" dirty="0" smtClean="0">
                <a:latin typeface="Courier New" pitchFamily="49" charset="0"/>
                <a:cs typeface="Courier New" pitchFamily="49" charset="0"/>
              </a:rPr>
              <a:t>return;</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method_B</a:t>
            </a: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Thread t = new Thread(</a:t>
            </a:r>
            <a:r>
              <a:rPr lang="en-US" sz="1400" b="1" dirty="0" smtClean="0">
                <a:solidFill>
                  <a:srgbClr val="00B0F0"/>
                </a:solidFill>
                <a:latin typeface="Courier New" pitchFamily="49" charset="0"/>
                <a:cs typeface="Courier New" pitchFamily="49" charset="0"/>
              </a:rPr>
              <a:t>this</a:t>
            </a:r>
            <a:r>
              <a:rPr lang="en-US" sz="1400" b="1" dirty="0" smtClean="0">
                <a:latin typeface="Courier New" pitchFamily="49" charset="0"/>
                <a:cs typeface="Courier New" pitchFamily="49" charset="0"/>
              </a:rPr>
              <a:t>);</a:t>
            </a:r>
          </a:p>
          <a:p>
            <a:pPr>
              <a:buNone/>
            </a:pPr>
            <a:r>
              <a:rPr lang="en-US" sz="1400" b="1" dirty="0" smtClean="0">
                <a:solidFill>
                  <a:schemeClr val="tx1"/>
                </a:solidFill>
                <a:latin typeface="Courier New" pitchFamily="49" charset="0"/>
                <a:cs typeface="Courier New" pitchFamily="49" charset="0"/>
              </a:rPr>
              <a:t>		</a:t>
            </a:r>
            <a:r>
              <a:rPr lang="en-US" sz="1400" b="1" dirty="0" err="1" smtClean="0">
                <a:solidFill>
                  <a:srgbClr val="C00000"/>
                </a:solidFill>
                <a:latin typeface="Courier New" pitchFamily="49" charset="0"/>
                <a:cs typeface="Courier New" pitchFamily="49" charset="0"/>
              </a:rPr>
              <a:t>t.start</a:t>
            </a:r>
            <a:r>
              <a:rPr lang="en-US" sz="1400" b="1" dirty="0" smtClean="0">
                <a:solidFill>
                  <a:srgbClr val="C00000"/>
                </a:solidFill>
                <a:latin typeface="Courier New" pitchFamily="49" charset="0"/>
                <a:cs typeface="Courier New" pitchFamily="49" charset="0"/>
              </a:rPr>
              <a:t>();// execute run() on new thread</a:t>
            </a:r>
          </a:p>
          <a:p>
            <a:pPr>
              <a:buNone/>
            </a:pPr>
            <a:r>
              <a:rPr lang="nn-NO" sz="1400" b="1" dirty="0" smtClean="0">
                <a:solidFill>
                  <a:schemeClr val="tx1"/>
                </a:solidFill>
                <a:latin typeface="Courier New" pitchFamily="49" charset="0"/>
                <a:cs typeface="Courier New" pitchFamily="49" charset="0"/>
              </a:rPr>
              <a:t>		return;</a:t>
            </a: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	</a:t>
            </a:r>
            <a:r>
              <a:rPr lang="en-US" sz="1400" b="1" dirty="0" smtClean="0">
                <a:solidFill>
                  <a:srgbClr val="C00000"/>
                </a:solidFill>
                <a:latin typeface="Courier New" pitchFamily="49" charset="0"/>
                <a:cs typeface="Courier New" pitchFamily="49" charset="0"/>
              </a:rPr>
              <a:t>public void run() {</a:t>
            </a:r>
          </a:p>
          <a:p>
            <a:pPr>
              <a:buNone/>
            </a:pPr>
            <a:r>
              <a:rPr lang="nn-NO" sz="1400" b="1" dirty="0" smtClean="0">
                <a:solidFill>
                  <a:srgbClr val="C00000"/>
                </a:solidFill>
                <a:latin typeface="Courier New" pitchFamily="49" charset="0"/>
                <a:cs typeface="Courier New" pitchFamily="49" charset="0"/>
              </a:rPr>
              <a:t>		// more code here</a:t>
            </a:r>
          </a:p>
          <a:p>
            <a:pPr>
              <a:buNone/>
            </a:pPr>
            <a:r>
              <a:rPr lang="en-US" sz="1400" b="1" dirty="0" smtClean="0">
                <a:solidFill>
                  <a:srgbClr val="C00000"/>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4</a:t>
            </a:fld>
            <a:endParaRPr lang="en-US" altLang="en-US"/>
          </a:p>
        </p:txBody>
      </p:sp>
      <p:cxnSp>
        <p:nvCxnSpPr>
          <p:cNvPr id="9" name="Straight Arrow Connector 8"/>
          <p:cNvCxnSpPr/>
          <p:nvPr/>
        </p:nvCxnSpPr>
        <p:spPr bwMode="auto">
          <a:xfrm>
            <a:off x="0" y="2133600"/>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0" name="Straight Arrow Connector 9"/>
          <p:cNvCxnSpPr/>
          <p:nvPr/>
        </p:nvCxnSpPr>
        <p:spPr bwMode="auto">
          <a:xfrm>
            <a:off x="228600" y="2133600"/>
            <a:ext cx="1143000" cy="4587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1" name="Straight Arrow Connector 10"/>
          <p:cNvCxnSpPr/>
          <p:nvPr/>
        </p:nvCxnSpPr>
        <p:spPr bwMode="auto">
          <a:xfrm flipH="1">
            <a:off x="762000" y="2743200"/>
            <a:ext cx="685800" cy="382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16200000" flipH="1">
            <a:off x="705644" y="3220244"/>
            <a:ext cx="684212" cy="4953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flipH="1">
            <a:off x="762000" y="3810001"/>
            <a:ext cx="533400" cy="306387"/>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4" name="Straight Arrow Connector 13"/>
          <p:cNvCxnSpPr/>
          <p:nvPr/>
        </p:nvCxnSpPr>
        <p:spPr bwMode="auto">
          <a:xfrm rot="16200000" flipH="1">
            <a:off x="438943" y="4477543"/>
            <a:ext cx="1065214" cy="342904"/>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5" name="Straight Arrow Connector 14"/>
          <p:cNvCxnSpPr/>
          <p:nvPr/>
        </p:nvCxnSpPr>
        <p:spPr bwMode="auto">
          <a:xfrm flipV="1">
            <a:off x="2286000" y="3733800"/>
            <a:ext cx="1828800" cy="1447800"/>
          </a:xfrm>
          <a:prstGeom prst="bentConnector3">
            <a:avLst>
              <a:gd name="adj1" fmla="val 189063"/>
            </a:avLst>
          </a:prstGeom>
          <a:solidFill>
            <a:schemeClr val="accent1"/>
          </a:solidFill>
          <a:ln w="34925" cap="flat" cmpd="sng" algn="ctr">
            <a:solidFill>
              <a:srgbClr val="00B050"/>
            </a:solidFill>
            <a:prstDash val="solid"/>
            <a:miter lim="800000"/>
            <a:headEnd type="none" w="med" len="med"/>
            <a:tailEnd type="arrow"/>
          </a:ln>
          <a:effectLst/>
        </p:spPr>
      </p:cxnSp>
      <p:cxnSp>
        <p:nvCxnSpPr>
          <p:cNvPr id="21" name="Straight Arrow Connector 14"/>
          <p:cNvCxnSpPr/>
          <p:nvPr/>
        </p:nvCxnSpPr>
        <p:spPr bwMode="auto">
          <a:xfrm flipV="1">
            <a:off x="2286000" y="2667000"/>
            <a:ext cx="1447800" cy="1295400"/>
          </a:xfrm>
          <a:prstGeom prst="bentConnector3">
            <a:avLst>
              <a:gd name="adj1" fmla="val 266268"/>
            </a:avLst>
          </a:prstGeom>
          <a:solidFill>
            <a:schemeClr val="accent1"/>
          </a:solidFill>
          <a:ln w="34925" cap="flat" cmpd="sng" algn="ctr">
            <a:solidFill>
              <a:srgbClr val="00B050"/>
            </a:solidFill>
            <a:prstDash val="solid"/>
            <a:miter lim="800000"/>
            <a:headEnd type="none" w="med" len="med"/>
            <a:tailEnd type="arrow"/>
          </a:ln>
          <a:effectLst/>
        </p:spPr>
      </p:cxnSp>
      <p:cxnSp>
        <p:nvCxnSpPr>
          <p:cNvPr id="68" name="Straight Arrow Connector 14"/>
          <p:cNvCxnSpPr/>
          <p:nvPr/>
        </p:nvCxnSpPr>
        <p:spPr bwMode="auto">
          <a:xfrm>
            <a:off x="609600" y="2743200"/>
            <a:ext cx="6705600" cy="3886200"/>
          </a:xfrm>
          <a:prstGeom prst="bentConnector3">
            <a:avLst>
              <a:gd name="adj1" fmla="val -3719"/>
            </a:avLst>
          </a:prstGeom>
          <a:solidFill>
            <a:schemeClr val="accent1"/>
          </a:solidFill>
          <a:ln w="34925" cap="flat" cmpd="sng" algn="ctr">
            <a:solidFill>
              <a:srgbClr val="00B050"/>
            </a:solidFill>
            <a:prstDash val="solid"/>
            <a:miter lim="800000"/>
            <a:headEnd type="none" w="med" len="med"/>
            <a:tailEnd type="arrow"/>
          </a:ln>
          <a:effectLst/>
        </p:spPr>
      </p:cxnSp>
      <p:cxnSp>
        <p:nvCxnSpPr>
          <p:cNvPr id="22" name="Straight Arrow Connector 21"/>
          <p:cNvCxnSpPr/>
          <p:nvPr/>
        </p:nvCxnSpPr>
        <p:spPr bwMode="auto">
          <a:xfrm>
            <a:off x="0" y="5715000"/>
            <a:ext cx="7620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3" name="Straight Arrow Connector 22"/>
          <p:cNvCxnSpPr/>
          <p:nvPr/>
        </p:nvCxnSpPr>
        <p:spPr bwMode="auto">
          <a:xfrm>
            <a:off x="1143000" y="6324600"/>
            <a:ext cx="69342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pic>
        <p:nvPicPr>
          <p:cNvPr id="18" name="Picture 2" descr="C:\Documents and Settings\hornick\Local Settings\Temporary Internet Files\Content.IE5\ZA2K08IP\MCBD06790_0000[1].wmf"/>
          <p:cNvPicPr>
            <a:picLocks noChangeAspect="1" noChangeArrowheads="1"/>
          </p:cNvPicPr>
          <p:nvPr/>
        </p:nvPicPr>
        <p:blipFill>
          <a:blip r:embed="rId2" cstate="print"/>
          <a:srcRect/>
          <a:stretch>
            <a:fillRect/>
          </a:stretch>
        </p:blipFill>
        <p:spPr bwMode="auto">
          <a:xfrm flipH="1">
            <a:off x="6248400" y="1981200"/>
            <a:ext cx="2362200" cy="1905000"/>
          </a:xfrm>
          <a:prstGeom prst="rect">
            <a:avLst/>
          </a:prstGeom>
          <a:noFill/>
        </p:spPr>
      </p:pic>
    </p:spTree>
    <p:extLst>
      <p:ext uri="{BB962C8B-B14F-4D97-AF65-F5344CB8AC3E}">
        <p14:creationId xmlns:p14="http://schemas.microsoft.com/office/powerpoint/2010/main" val="62037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nodeType="afterEffect">
                                  <p:stCondLst>
                                    <p:cond delay="5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nodeType="afterEffect">
                                  <p:stCondLst>
                                    <p:cond delay="5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nodeType="afterEffect">
                                  <p:stCondLst>
                                    <p:cond delay="5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par>
                          <p:cTn id="28" fill="hold">
                            <p:stCondLst>
                              <p:cond delay="3500"/>
                            </p:stCondLst>
                            <p:childTnLst>
                              <p:par>
                                <p:cTn id="29" presetID="1" presetClass="entr" presetSubtype="0"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par>
                          <p:cTn id="31" fill="hold">
                            <p:stCondLst>
                              <p:cond delay="3500"/>
                            </p:stCondLst>
                            <p:childTnLst>
                              <p:par>
                                <p:cTn id="32" presetID="1" presetClass="entr" presetSubtype="0" fill="hold" nodeType="afterEffect">
                                  <p:stCondLst>
                                    <p:cond delay="500"/>
                                  </p:stCondLst>
                                  <p:childTnLst>
                                    <p:set>
                                      <p:cBhvr>
                                        <p:cTn id="33" dur="1" fill="hold">
                                          <p:stCondLst>
                                            <p:cond delay="0"/>
                                          </p:stCondLst>
                                        </p:cTn>
                                        <p:tgtEl>
                                          <p:spTgt spid="21"/>
                                        </p:tgtEl>
                                        <p:attrNameLst>
                                          <p:attrName>style.visibility</p:attrName>
                                        </p:attrNameLst>
                                      </p:cBhvr>
                                      <p:to>
                                        <p:strVal val="visible"/>
                                      </p:to>
                                    </p:set>
                                  </p:childTnLst>
                                </p:cTn>
                              </p:par>
                            </p:childTnLst>
                          </p:cTn>
                        </p:par>
                        <p:par>
                          <p:cTn id="34" fill="hold">
                            <p:stCondLst>
                              <p:cond delay="4000"/>
                            </p:stCondLst>
                            <p:childTnLst>
                              <p:par>
                                <p:cTn id="35" presetID="1" presetClass="entr" presetSubtype="0" fill="hold" nodeType="afterEffect">
                                  <p:stCondLst>
                                    <p:cond delay="500"/>
                                  </p:stCondLst>
                                  <p:childTnLst>
                                    <p:set>
                                      <p:cBhvr>
                                        <p:cTn id="36"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543800" cy="1020762"/>
          </a:xfrm>
        </p:spPr>
        <p:txBody>
          <a:bodyPr/>
          <a:lstStyle/>
          <a:p>
            <a:r>
              <a:rPr lang="en-US" sz="3200" dirty="0" smtClean="0"/>
              <a:t>The secondary thread may execute a method defined in another class that implements </a:t>
            </a:r>
            <a:r>
              <a:rPr lang="en-US" sz="3200" dirty="0" err="1" smtClean="0"/>
              <a:t>Runnable</a:t>
            </a:r>
            <a:endParaRPr lang="en-US" sz="3200" dirty="0"/>
          </a:p>
        </p:txBody>
      </p:sp>
      <p:sp>
        <p:nvSpPr>
          <p:cNvPr id="3" name="Content Placeholder 2"/>
          <p:cNvSpPr>
            <a:spLocks noGrp="1"/>
          </p:cNvSpPr>
          <p:nvPr>
            <p:ph idx="1"/>
          </p:nvPr>
        </p:nvSpPr>
        <p:spPr>
          <a:xfrm>
            <a:off x="457200" y="1719263"/>
            <a:ext cx="8382000" cy="4148137"/>
          </a:xfrm>
        </p:spPr>
        <p:txBody>
          <a:bodyPr/>
          <a:lstStyle/>
          <a:p>
            <a:pPr>
              <a:buNone/>
            </a:pPr>
            <a:r>
              <a:rPr lang="en-US" sz="1400" b="1" dirty="0" smtClean="0">
                <a:solidFill>
                  <a:schemeClr val="tx1"/>
                </a:solidFill>
                <a:latin typeface="Courier New" pitchFamily="49" charset="0"/>
                <a:cs typeface="Courier New" pitchFamily="49" charset="0"/>
              </a:rPr>
              <a:t>public class App {</a:t>
            </a:r>
          </a:p>
          <a:p>
            <a:pPr>
              <a:buNone/>
            </a:pPr>
            <a:r>
              <a:rPr lang="en-US" sz="1400" b="1" dirty="0" smtClean="0">
                <a:solidFill>
                  <a:schemeClr val="tx1"/>
                </a:solidFill>
                <a:latin typeface="Courier New" pitchFamily="49" charset="0"/>
                <a:cs typeface="Courier New" pitchFamily="49" charset="0"/>
              </a:rPr>
              <a:t>	public static void </a:t>
            </a:r>
            <a:r>
              <a:rPr lang="en-US" sz="1400" b="1" dirty="0" smtClean="0">
                <a:latin typeface="Courier New" pitchFamily="49" charset="0"/>
                <a:cs typeface="Courier New" pitchFamily="49" charset="0"/>
              </a:rPr>
              <a:t>main(String</a:t>
            </a:r>
            <a:r>
              <a:rPr lang="en-US" sz="1400" b="1" dirty="0" smtClean="0">
                <a:solidFill>
                  <a:schemeClr val="tx1"/>
                </a:solidFill>
                <a:latin typeface="Courier New" pitchFamily="49" charset="0"/>
                <a:cs typeface="Courier New" pitchFamily="49" charset="0"/>
              </a:rPr>
              <a:t>[] </a:t>
            </a:r>
            <a:r>
              <a:rPr lang="en-US" sz="1400" b="1" dirty="0" err="1" smtClean="0">
                <a:solidFill>
                  <a:schemeClr val="tx1"/>
                </a:solidFill>
                <a:latin typeface="Courier New" pitchFamily="49" charset="0"/>
                <a:cs typeface="Courier New" pitchFamily="49" charset="0"/>
              </a:rPr>
              <a:t>args</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App me = new App();</a:t>
            </a:r>
          </a:p>
          <a:p>
            <a:pPr>
              <a:buNone/>
            </a:pPr>
            <a:r>
              <a:rPr lang="nn-NO" sz="1400" b="1" dirty="0" smtClean="0">
                <a:solidFill>
                  <a:schemeClr val="tx1"/>
                </a:solidFill>
                <a:latin typeface="Courier New" pitchFamily="49" charset="0"/>
                <a:cs typeface="Courier New" pitchFamily="49" charset="0"/>
              </a:rPr>
              <a:t>		me.method_A();</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method_A</a:t>
            </a: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err="1" smtClean="0">
                <a:solidFill>
                  <a:srgbClr val="0070C0"/>
                </a:solidFill>
                <a:latin typeface="Courier New" pitchFamily="49" charset="0"/>
                <a:cs typeface="Courier New" pitchFamily="49" charset="0"/>
              </a:rPr>
              <a:t>ThreadRunner</a:t>
            </a:r>
            <a:r>
              <a:rPr lang="en-US" sz="1400" b="1" dirty="0" smtClean="0">
                <a:solidFill>
                  <a:srgbClr val="0070C0"/>
                </a:solidFill>
                <a:latin typeface="Courier New" pitchFamily="49" charset="0"/>
                <a:cs typeface="Courier New" pitchFamily="49" charset="0"/>
              </a:rPr>
              <a:t> </a:t>
            </a:r>
            <a:r>
              <a:rPr lang="en-US" sz="1400" b="1" dirty="0" err="1" smtClean="0">
                <a:solidFill>
                  <a:srgbClr val="0070C0"/>
                </a:solidFill>
                <a:latin typeface="Courier New" pitchFamily="49" charset="0"/>
                <a:cs typeface="Courier New" pitchFamily="49" charset="0"/>
              </a:rPr>
              <a:t>tr</a:t>
            </a:r>
            <a:r>
              <a:rPr lang="en-US" sz="1400" b="1" dirty="0" smtClean="0">
                <a:solidFill>
                  <a:srgbClr val="0070C0"/>
                </a:solidFill>
                <a:latin typeface="Courier New" pitchFamily="49" charset="0"/>
                <a:cs typeface="Courier New" pitchFamily="49" charset="0"/>
              </a:rPr>
              <a:t> = new </a:t>
            </a:r>
            <a:r>
              <a:rPr lang="en-US" sz="1400" b="1" dirty="0" err="1" smtClean="0">
                <a:solidFill>
                  <a:srgbClr val="0070C0"/>
                </a:solidFill>
                <a:latin typeface="Courier New" pitchFamily="49" charset="0"/>
                <a:cs typeface="Courier New" pitchFamily="49" charset="0"/>
              </a:rPr>
              <a:t>ThreadRunner</a:t>
            </a:r>
            <a:r>
              <a:rPr lang="en-US" sz="1400" b="1" dirty="0" smtClean="0">
                <a:solidFill>
                  <a:srgbClr val="0070C0"/>
                </a:solidFill>
                <a:latin typeface="Courier New" pitchFamily="49" charset="0"/>
                <a:cs typeface="Courier New" pitchFamily="49" charset="0"/>
              </a:rPr>
              <a:t>();</a:t>
            </a:r>
          </a:p>
          <a:p>
            <a:pPr>
              <a:buNone/>
            </a:pPr>
            <a:r>
              <a:rPr lang="en-US" sz="1400" b="1" dirty="0" smtClean="0">
                <a:latin typeface="Courier New" pitchFamily="49" charset="0"/>
                <a:cs typeface="Courier New" pitchFamily="49" charset="0"/>
              </a:rPr>
              <a:t>		Thread t = new Thread(</a:t>
            </a:r>
            <a:r>
              <a:rPr lang="en-US" sz="1400" b="1" dirty="0" err="1" smtClean="0">
                <a:solidFill>
                  <a:srgbClr val="0070C0"/>
                </a:solidFill>
                <a:latin typeface="Courier New" pitchFamily="49" charset="0"/>
                <a:cs typeface="Courier New" pitchFamily="49" charset="0"/>
              </a:rPr>
              <a:t>tr</a:t>
            </a:r>
            <a:r>
              <a:rPr lang="en-US" sz="1400" b="1" dirty="0" smtClean="0">
                <a:latin typeface="Courier New" pitchFamily="49" charset="0"/>
                <a:cs typeface="Courier New" pitchFamily="49" charset="0"/>
              </a:rPr>
              <a:t>);</a:t>
            </a:r>
          </a:p>
          <a:p>
            <a:pPr>
              <a:buNone/>
            </a:pPr>
            <a:r>
              <a:rPr lang="en-US" sz="1400" b="1" dirty="0" smtClean="0">
                <a:solidFill>
                  <a:schemeClr val="tx1"/>
                </a:solidFill>
                <a:latin typeface="Courier New" pitchFamily="49" charset="0"/>
                <a:cs typeface="Courier New" pitchFamily="49" charset="0"/>
              </a:rPr>
              <a:t>		</a:t>
            </a:r>
            <a:r>
              <a:rPr lang="en-US" sz="1400" b="1" dirty="0" err="1" smtClean="0">
                <a:solidFill>
                  <a:srgbClr val="C00000"/>
                </a:solidFill>
                <a:latin typeface="Courier New" pitchFamily="49" charset="0"/>
                <a:cs typeface="Courier New" pitchFamily="49" charset="0"/>
              </a:rPr>
              <a:t>t.start</a:t>
            </a:r>
            <a:r>
              <a:rPr lang="en-US" sz="1400" b="1" dirty="0" smtClean="0">
                <a:solidFill>
                  <a:srgbClr val="C00000"/>
                </a:solidFill>
                <a:latin typeface="Courier New" pitchFamily="49" charset="0"/>
                <a:cs typeface="Courier New" pitchFamily="49" charset="0"/>
              </a:rPr>
              <a:t>();</a:t>
            </a:r>
          </a:p>
          <a:p>
            <a:pPr>
              <a:buNone/>
            </a:pPr>
            <a:r>
              <a:rPr lang="nn-NO" sz="1400" b="1" dirty="0" smtClean="0">
                <a:solidFill>
                  <a:schemeClr val="tx1"/>
                </a:solidFill>
                <a:latin typeface="Courier New" pitchFamily="49" charset="0"/>
                <a:cs typeface="Courier New" pitchFamily="49" charset="0"/>
              </a:rPr>
              <a:t>		return;</a:t>
            </a: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private class </a:t>
            </a:r>
            <a:r>
              <a:rPr lang="en-US" sz="1400" b="1" dirty="0" err="1" smtClean="0">
                <a:solidFill>
                  <a:srgbClr val="0070C0"/>
                </a:solidFill>
                <a:latin typeface="Courier New" pitchFamily="49" charset="0"/>
                <a:cs typeface="Courier New" pitchFamily="49" charset="0"/>
              </a:rPr>
              <a:t>ThreadRunner</a:t>
            </a:r>
            <a:r>
              <a:rPr lang="en-US" sz="1400" b="1" dirty="0" smtClean="0">
                <a:solidFill>
                  <a:srgbClr val="0070C0"/>
                </a:solidFill>
                <a:latin typeface="Courier New" pitchFamily="49" charset="0"/>
                <a:cs typeface="Courier New" pitchFamily="49" charset="0"/>
              </a:rPr>
              <a:t> implements </a:t>
            </a:r>
            <a:r>
              <a:rPr lang="en-US" sz="1400" b="1" dirty="0" err="1" smtClean="0">
                <a:solidFill>
                  <a:srgbClr val="0070C0"/>
                </a:solidFill>
                <a:latin typeface="Courier New" pitchFamily="49" charset="0"/>
                <a:cs typeface="Courier New" pitchFamily="49" charset="0"/>
              </a:rPr>
              <a:t>Runnable</a:t>
            </a:r>
            <a:r>
              <a:rPr lang="en-US" sz="1400" b="1" dirty="0" smtClean="0">
                <a:solidFill>
                  <a:srgbClr val="0070C0"/>
                </a:solidFill>
                <a:latin typeface="Courier New" pitchFamily="49" charset="0"/>
                <a:cs typeface="Courier New" pitchFamily="49" charset="0"/>
              </a:rPr>
              <a:t> {  // inner class</a:t>
            </a:r>
          </a:p>
          <a:p>
            <a:pPr>
              <a:buNone/>
            </a:pPr>
            <a:r>
              <a:rPr lang="en-US" sz="1400" b="1" dirty="0" smtClean="0">
                <a:solidFill>
                  <a:srgbClr val="0070C0"/>
                </a:solidFill>
                <a:latin typeface="Courier New" pitchFamily="49" charset="0"/>
                <a:cs typeface="Courier New" pitchFamily="49" charset="0"/>
              </a:rPr>
              <a:t>		</a:t>
            </a:r>
            <a:r>
              <a:rPr lang="en-US" sz="1400" b="1" dirty="0" smtClean="0">
                <a:solidFill>
                  <a:srgbClr val="C00000"/>
                </a:solidFill>
                <a:latin typeface="Courier New" pitchFamily="49" charset="0"/>
                <a:cs typeface="Courier New" pitchFamily="49" charset="0"/>
              </a:rPr>
              <a:t>public void run() {</a:t>
            </a:r>
          </a:p>
          <a:p>
            <a:pPr>
              <a:buNone/>
            </a:pPr>
            <a:r>
              <a:rPr lang="nn-NO" sz="1400" b="1" dirty="0" smtClean="0">
                <a:solidFill>
                  <a:srgbClr val="C00000"/>
                </a:solidFill>
                <a:latin typeface="Courier New" pitchFamily="49" charset="0"/>
                <a:cs typeface="Courier New" pitchFamily="49" charset="0"/>
              </a:rPr>
              <a:t>			// more code here</a:t>
            </a:r>
          </a:p>
          <a:p>
            <a:pPr>
              <a:buNone/>
            </a:pPr>
            <a:r>
              <a:rPr lang="en-US" sz="1400" b="1" dirty="0" smtClean="0">
                <a:solidFill>
                  <a:srgbClr val="C00000"/>
                </a:solidFill>
                <a:latin typeface="Courier New" pitchFamily="49" charset="0"/>
                <a:cs typeface="Courier New" pitchFamily="49" charset="0"/>
              </a:rPr>
              <a:t>		}</a:t>
            </a:r>
          </a:p>
          <a:p>
            <a:pPr>
              <a:buNone/>
            </a:pPr>
            <a:r>
              <a:rPr lang="en-US" sz="1400" b="1" dirty="0" smtClean="0">
                <a:solidFill>
                  <a:srgbClr val="0070C0"/>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5</a:t>
            </a:fld>
            <a:endParaRPr lang="en-US" altLang="en-US"/>
          </a:p>
        </p:txBody>
      </p:sp>
      <p:pic>
        <p:nvPicPr>
          <p:cNvPr id="4099" name="Picture 3" descr="C:\Documents and Settings\hornick\Local Settings\Temporary Internet Files\Content.IE5\EEP6A0QG\MCj04414900000[1].png"/>
          <p:cNvPicPr>
            <a:picLocks noChangeAspect="1" noChangeArrowheads="1"/>
          </p:cNvPicPr>
          <p:nvPr/>
        </p:nvPicPr>
        <p:blipFill>
          <a:blip r:embed="rId2" cstate="print"/>
          <a:srcRect/>
          <a:stretch>
            <a:fillRect/>
          </a:stretch>
        </p:blipFill>
        <p:spPr bwMode="auto">
          <a:xfrm>
            <a:off x="5410200" y="4953000"/>
            <a:ext cx="1142772" cy="1142772"/>
          </a:xfrm>
          <a:prstGeom prst="rect">
            <a:avLst/>
          </a:prstGeom>
          <a:noFill/>
        </p:spPr>
      </p:pic>
    </p:spTree>
    <p:extLst>
      <p:ext uri="{BB962C8B-B14F-4D97-AF65-F5344CB8AC3E}">
        <p14:creationId xmlns:p14="http://schemas.microsoft.com/office/powerpoint/2010/main" val="110502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020762"/>
          </a:xfrm>
        </p:spPr>
        <p:txBody>
          <a:bodyPr/>
          <a:lstStyle/>
          <a:p>
            <a:r>
              <a:rPr lang="en-US" sz="3200" dirty="0" smtClean="0"/>
              <a:t>An anonymous inner class is another typical approach…</a:t>
            </a:r>
            <a:endParaRPr lang="en-US" sz="3200" dirty="0"/>
          </a:p>
        </p:txBody>
      </p:sp>
      <p:sp>
        <p:nvSpPr>
          <p:cNvPr id="3" name="Content Placeholder 2"/>
          <p:cNvSpPr>
            <a:spLocks noGrp="1"/>
          </p:cNvSpPr>
          <p:nvPr>
            <p:ph idx="1"/>
          </p:nvPr>
        </p:nvSpPr>
        <p:spPr>
          <a:xfrm>
            <a:off x="457200" y="1719263"/>
            <a:ext cx="5791200" cy="4148137"/>
          </a:xfrm>
        </p:spPr>
        <p:txBody>
          <a:bodyPr/>
          <a:lstStyle/>
          <a:p>
            <a:pPr>
              <a:buNone/>
            </a:pPr>
            <a:r>
              <a:rPr lang="en-US" sz="1400" b="1" dirty="0" smtClean="0">
                <a:solidFill>
                  <a:schemeClr val="tx1"/>
                </a:solidFill>
                <a:latin typeface="Courier New" pitchFamily="49" charset="0"/>
                <a:cs typeface="Courier New" pitchFamily="49" charset="0"/>
              </a:rPr>
              <a:t>public class App {</a:t>
            </a:r>
          </a:p>
          <a:p>
            <a:pPr>
              <a:buNone/>
            </a:pPr>
            <a:r>
              <a:rPr lang="en-US" sz="1400" b="1" dirty="0" smtClean="0">
                <a:solidFill>
                  <a:schemeClr val="tx1"/>
                </a:solidFill>
                <a:latin typeface="Courier New" pitchFamily="49" charset="0"/>
                <a:cs typeface="Courier New" pitchFamily="49" charset="0"/>
              </a:rPr>
              <a:t>	public static void </a:t>
            </a:r>
            <a:r>
              <a:rPr lang="en-US" sz="1400" b="1" dirty="0" smtClean="0">
                <a:latin typeface="Courier New" pitchFamily="49" charset="0"/>
                <a:cs typeface="Courier New" pitchFamily="49" charset="0"/>
              </a:rPr>
              <a:t>main(String</a:t>
            </a:r>
            <a:r>
              <a:rPr lang="en-US" sz="1400" b="1" dirty="0" smtClean="0">
                <a:solidFill>
                  <a:schemeClr val="tx1"/>
                </a:solidFill>
                <a:latin typeface="Courier New" pitchFamily="49" charset="0"/>
                <a:cs typeface="Courier New" pitchFamily="49" charset="0"/>
              </a:rPr>
              <a:t>[] </a:t>
            </a:r>
            <a:r>
              <a:rPr lang="en-US" sz="1400" b="1" dirty="0" err="1" smtClean="0">
                <a:solidFill>
                  <a:schemeClr val="tx1"/>
                </a:solidFill>
                <a:latin typeface="Courier New" pitchFamily="49" charset="0"/>
                <a:cs typeface="Courier New" pitchFamily="49" charset="0"/>
              </a:rPr>
              <a:t>args</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App me = new App();</a:t>
            </a:r>
          </a:p>
          <a:p>
            <a:pPr>
              <a:buNone/>
            </a:pPr>
            <a:r>
              <a:rPr lang="nn-NO" sz="1400" b="1" dirty="0" smtClean="0">
                <a:solidFill>
                  <a:schemeClr val="tx1"/>
                </a:solidFill>
                <a:latin typeface="Courier New" pitchFamily="49" charset="0"/>
                <a:cs typeface="Courier New" pitchFamily="49" charset="0"/>
              </a:rPr>
              <a:t>		me.method_A();</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method_A</a:t>
            </a: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Thread t = new Thread(</a:t>
            </a:r>
            <a:r>
              <a:rPr lang="en-US" sz="1400" b="1" dirty="0" smtClean="0">
                <a:solidFill>
                  <a:srgbClr val="0070C0"/>
                </a:solidFill>
                <a:latin typeface="Courier New" pitchFamily="49" charset="0"/>
                <a:cs typeface="Courier New" pitchFamily="49" charset="0"/>
              </a:rPr>
              <a:t/>
            </a:r>
            <a:br>
              <a:rPr lang="en-US" sz="1400" b="1" dirty="0" smtClean="0">
                <a:solidFill>
                  <a:srgbClr val="0070C0"/>
                </a:solidFill>
                <a:latin typeface="Courier New" pitchFamily="49" charset="0"/>
                <a:cs typeface="Courier New" pitchFamily="49" charset="0"/>
              </a:rPr>
            </a:br>
            <a:r>
              <a:rPr lang="en-US" sz="1400" b="1" dirty="0" smtClean="0">
                <a:solidFill>
                  <a:srgbClr val="0070C0"/>
                </a:solidFill>
                <a:latin typeface="Courier New" pitchFamily="49" charset="0"/>
                <a:cs typeface="Courier New" pitchFamily="49" charset="0"/>
              </a:rPr>
              <a:t>		new </a:t>
            </a:r>
            <a:r>
              <a:rPr lang="en-US" sz="1400" b="1" dirty="0" err="1" smtClean="0">
                <a:solidFill>
                  <a:srgbClr val="0070C0"/>
                </a:solidFill>
                <a:latin typeface="Courier New" pitchFamily="49" charset="0"/>
                <a:cs typeface="Courier New" pitchFamily="49" charset="0"/>
              </a:rPr>
              <a:t>Runnable</a:t>
            </a:r>
            <a:r>
              <a:rPr lang="en-US" sz="1400" b="1" dirty="0" smtClean="0">
                <a:solidFill>
                  <a:srgbClr val="0070C0"/>
                </a:solidFill>
                <a:latin typeface="Courier New" pitchFamily="49" charset="0"/>
                <a:cs typeface="Courier New" pitchFamily="49" charset="0"/>
              </a:rPr>
              <a:t>() {</a:t>
            </a:r>
          </a:p>
          <a:p>
            <a:pPr>
              <a:buNone/>
            </a:pPr>
            <a:r>
              <a:rPr lang="en-US" sz="1400" b="1" dirty="0" smtClean="0">
                <a:solidFill>
                  <a:srgbClr val="0070C0"/>
                </a:solidFill>
                <a:latin typeface="Courier New" pitchFamily="49" charset="0"/>
                <a:cs typeface="Courier New" pitchFamily="49" charset="0"/>
              </a:rPr>
              <a:t>				</a:t>
            </a:r>
            <a:r>
              <a:rPr lang="en-US" sz="1400" b="1" dirty="0" smtClean="0">
                <a:solidFill>
                  <a:srgbClr val="C00000"/>
                </a:solidFill>
                <a:latin typeface="Courier New" pitchFamily="49" charset="0"/>
                <a:cs typeface="Courier New" pitchFamily="49" charset="0"/>
              </a:rPr>
              <a:t>public void run() {</a:t>
            </a:r>
          </a:p>
          <a:p>
            <a:pPr>
              <a:buNone/>
            </a:pPr>
            <a:r>
              <a:rPr lang="en-US" sz="1400" b="1" dirty="0" smtClean="0">
                <a:solidFill>
                  <a:srgbClr val="C00000"/>
                </a:solidFill>
                <a:latin typeface="Courier New" pitchFamily="49" charset="0"/>
                <a:cs typeface="Courier New" pitchFamily="49" charset="0"/>
              </a:rPr>
              <a:t>				   // more code here</a:t>
            </a:r>
          </a:p>
          <a:p>
            <a:pPr>
              <a:buNone/>
            </a:pPr>
            <a:r>
              <a:rPr lang="en-US" sz="1400" b="1" dirty="0" smtClean="0">
                <a:solidFill>
                  <a:srgbClr val="C00000"/>
                </a:solidFill>
                <a:latin typeface="Courier New" pitchFamily="49" charset="0"/>
                <a:cs typeface="Courier New" pitchFamily="49" charset="0"/>
              </a:rPr>
              <a:t>				}</a:t>
            </a:r>
          </a:p>
          <a:p>
            <a:pPr>
              <a:buNone/>
            </a:pPr>
            <a:r>
              <a:rPr lang="en-US" sz="1400" b="1" dirty="0" smtClean="0">
                <a:solidFill>
                  <a:srgbClr val="0070C0"/>
                </a:solidFill>
                <a:latin typeface="Courier New" pitchFamily="49" charset="0"/>
                <a:cs typeface="Courier New" pitchFamily="49" charset="0"/>
              </a:rPr>
              <a:t>			} </a:t>
            </a:r>
            <a:r>
              <a:rPr lang="en-US" sz="1400" b="1" dirty="0" smtClean="0">
                <a:latin typeface="Courier New" pitchFamily="49" charset="0"/>
                <a:cs typeface="Courier New" pitchFamily="49" charset="0"/>
              </a:rPr>
              <a:t>);</a:t>
            </a:r>
          </a:p>
          <a:p>
            <a:pPr>
              <a:buNone/>
            </a:pPr>
            <a:r>
              <a:rPr lang="en-US" sz="1400" b="1" dirty="0" smtClean="0">
                <a:solidFill>
                  <a:schemeClr val="tx1"/>
                </a:solidFill>
                <a:latin typeface="Courier New" pitchFamily="49" charset="0"/>
                <a:cs typeface="Courier New" pitchFamily="49" charset="0"/>
              </a:rPr>
              <a:t>		</a:t>
            </a:r>
            <a:r>
              <a:rPr lang="en-US" sz="1400" b="1" dirty="0" err="1" smtClean="0">
                <a:solidFill>
                  <a:srgbClr val="C00000"/>
                </a:solidFill>
                <a:latin typeface="Courier New" pitchFamily="49" charset="0"/>
                <a:cs typeface="Courier New" pitchFamily="49" charset="0"/>
              </a:rPr>
              <a:t>t.start</a:t>
            </a:r>
            <a:r>
              <a:rPr lang="en-US" sz="1400" b="1" dirty="0" smtClean="0">
                <a:solidFill>
                  <a:srgbClr val="C00000"/>
                </a:solidFill>
                <a:latin typeface="Courier New" pitchFamily="49" charset="0"/>
                <a:cs typeface="Courier New" pitchFamily="49" charset="0"/>
              </a:rPr>
              <a:t>();</a:t>
            </a:r>
          </a:p>
          <a:p>
            <a:pPr>
              <a:buNone/>
            </a:pPr>
            <a:r>
              <a:rPr lang="nn-NO" sz="1400" b="1" dirty="0" smtClean="0">
                <a:solidFill>
                  <a:schemeClr val="tx1"/>
                </a:solidFill>
                <a:latin typeface="Courier New" pitchFamily="49" charset="0"/>
                <a:cs typeface="Courier New" pitchFamily="49" charset="0"/>
              </a:rPr>
              <a:t>		return;</a:t>
            </a: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6</a:t>
            </a:fld>
            <a:endParaRPr lang="en-US" altLang="en-US"/>
          </a:p>
        </p:txBody>
      </p:sp>
      <p:pic>
        <p:nvPicPr>
          <p:cNvPr id="2051" name="Picture 3" descr="C:\Documents and Settings\hornick\Local Settings\Temporary Internet Files\Content.IE5\EEP6A0QG\MCj04102510000[1].wmf"/>
          <p:cNvPicPr>
            <a:picLocks noChangeAspect="1" noChangeArrowheads="1"/>
          </p:cNvPicPr>
          <p:nvPr/>
        </p:nvPicPr>
        <p:blipFill>
          <a:blip r:embed="rId2" cstate="print"/>
          <a:srcRect/>
          <a:stretch>
            <a:fillRect/>
          </a:stretch>
        </p:blipFill>
        <p:spPr bwMode="auto">
          <a:xfrm flipH="1">
            <a:off x="5791200" y="3048000"/>
            <a:ext cx="1676400" cy="1844675"/>
          </a:xfrm>
          <a:prstGeom prst="rect">
            <a:avLst/>
          </a:prstGeom>
          <a:noFill/>
        </p:spPr>
      </p:pic>
    </p:spTree>
    <p:extLst>
      <p:ext uri="{BB962C8B-B14F-4D97-AF65-F5344CB8AC3E}">
        <p14:creationId xmlns:p14="http://schemas.microsoft.com/office/powerpoint/2010/main" val="985341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43800" cy="1020762"/>
          </a:xfrm>
        </p:spPr>
        <p:txBody>
          <a:bodyPr/>
          <a:lstStyle/>
          <a:p>
            <a:r>
              <a:rPr lang="en-US" sz="2800" dirty="0" smtClean="0"/>
              <a:t>An application may be designed to execute the same instructions on more than one thread </a:t>
            </a:r>
            <a:r>
              <a:rPr lang="en-US" sz="2800" i="1" u="sng" dirty="0" smtClean="0">
                <a:solidFill>
                  <a:srgbClr val="0070C0"/>
                </a:solidFill>
              </a:rPr>
              <a:t>at the same time</a:t>
            </a:r>
            <a:endParaRPr lang="en-US" sz="2800" i="1" u="sng" dirty="0">
              <a:solidFill>
                <a:srgbClr val="0070C0"/>
              </a:solidFill>
            </a:endParaRPr>
          </a:p>
        </p:txBody>
      </p:sp>
      <p:sp>
        <p:nvSpPr>
          <p:cNvPr id="3" name="Content Placeholder 2"/>
          <p:cNvSpPr>
            <a:spLocks noGrp="1"/>
          </p:cNvSpPr>
          <p:nvPr>
            <p:ph idx="1"/>
          </p:nvPr>
        </p:nvSpPr>
        <p:spPr>
          <a:xfrm>
            <a:off x="381000" y="1447800"/>
            <a:ext cx="8382000" cy="4724400"/>
          </a:xfrm>
        </p:spPr>
        <p:txBody>
          <a:bodyPr/>
          <a:lstStyle/>
          <a:p>
            <a:pPr>
              <a:buNone/>
            </a:pPr>
            <a:r>
              <a:rPr lang="en-US" sz="1400" b="1" dirty="0" smtClean="0">
                <a:latin typeface="Courier New" pitchFamily="49" charset="0"/>
                <a:cs typeface="Courier New" pitchFamily="49" charset="0"/>
              </a:rPr>
              <a:t>public class App implements </a:t>
            </a:r>
            <a:r>
              <a:rPr lang="en-US" sz="1400" b="1" dirty="0" err="1" smtClean="0">
                <a:latin typeface="Courier New" pitchFamily="49" charset="0"/>
                <a:cs typeface="Courier New" pitchFamily="49" charset="0"/>
              </a:rPr>
              <a:t>Runnable</a:t>
            </a:r>
            <a:r>
              <a:rPr lang="en-US" sz="1400" b="1" dirty="0" smtClean="0">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public static void main(String[] </a:t>
            </a:r>
            <a:r>
              <a:rPr lang="en-US" sz="1400" b="1" dirty="0" err="1" smtClean="0">
                <a:latin typeface="Courier New" pitchFamily="49" charset="0"/>
                <a:cs typeface="Courier New" pitchFamily="49" charset="0"/>
              </a:rPr>
              <a:t>args</a:t>
            </a:r>
            <a:r>
              <a:rPr lang="en-US" sz="1400" b="1" dirty="0" smtClean="0">
                <a:latin typeface="Courier New" pitchFamily="49" charset="0"/>
                <a:cs typeface="Courier New" pitchFamily="49" charset="0"/>
              </a:rPr>
              <a:t>) {</a:t>
            </a:r>
          </a:p>
          <a:p>
            <a:pPr>
              <a:buNone/>
            </a:pPr>
            <a:r>
              <a:rPr lang="nn-NO" sz="1400" b="1" dirty="0" smtClean="0">
                <a:latin typeface="Courier New" pitchFamily="49" charset="0"/>
                <a:cs typeface="Courier New" pitchFamily="49" charset="0"/>
              </a:rPr>
              <a:t>		App me = new App()</a:t>
            </a:r>
          </a:p>
          <a:p>
            <a:pPr>
              <a:buNone/>
            </a:pPr>
            <a:r>
              <a:rPr lang="nn-NO" sz="1400" b="1" dirty="0" smtClean="0">
                <a:latin typeface="Courier New" pitchFamily="49" charset="0"/>
                <a:cs typeface="Courier New" pitchFamily="49" charset="0"/>
              </a:rPr>
              <a:t>		me.method_A();</a:t>
            </a:r>
            <a:endParaRPr lang="en-US" sz="1400" b="1" dirty="0" smtClean="0">
              <a:latin typeface="Courier New" pitchFamily="49" charset="0"/>
              <a:cs typeface="Courier New" pitchFamily="49" charset="0"/>
            </a:endParaRPr>
          </a:p>
          <a:p>
            <a:pPr>
              <a:buNone/>
            </a:pPr>
            <a:r>
              <a:rPr lang="en-US" sz="1400" b="1" dirty="0" smtClean="0">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private void </a:t>
            </a:r>
            <a:r>
              <a:rPr lang="en-US" sz="1400" b="1" dirty="0" err="1" smtClean="0">
                <a:latin typeface="Courier New" pitchFamily="49" charset="0"/>
                <a:cs typeface="Courier New" pitchFamily="49" charset="0"/>
              </a:rPr>
              <a:t>method_A</a:t>
            </a:r>
            <a:r>
              <a:rPr lang="en-US" sz="1400" b="1" dirty="0" smtClean="0">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ThreadRunner</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tr</a:t>
            </a:r>
            <a:r>
              <a:rPr lang="en-US" sz="1400" b="1" dirty="0" smtClean="0">
                <a:latin typeface="Courier New" pitchFamily="49" charset="0"/>
                <a:cs typeface="Courier New" pitchFamily="49" charset="0"/>
              </a:rPr>
              <a:t> = new </a:t>
            </a:r>
            <a:r>
              <a:rPr lang="en-US" sz="1400" b="1" dirty="0" err="1" smtClean="0">
                <a:latin typeface="Courier New" pitchFamily="49" charset="0"/>
                <a:cs typeface="Courier New" pitchFamily="49" charset="0"/>
              </a:rPr>
              <a:t>ThreadRunner</a:t>
            </a:r>
            <a:r>
              <a:rPr lang="en-US" sz="1400" b="1" dirty="0" smtClean="0">
                <a:latin typeface="Courier New" pitchFamily="49" charset="0"/>
                <a:cs typeface="Courier New" pitchFamily="49" charset="0"/>
              </a:rPr>
              <a:t>();</a:t>
            </a:r>
          </a:p>
          <a:p>
            <a:pPr>
              <a:buNone/>
            </a:pPr>
            <a:r>
              <a:rPr lang="en-US" sz="1400" b="1" dirty="0" smtClean="0">
                <a:latin typeface="Courier New" pitchFamily="49" charset="0"/>
                <a:cs typeface="Courier New" pitchFamily="49" charset="0"/>
              </a:rPr>
              <a:t>		Thread t = new Thread(</a:t>
            </a:r>
            <a:r>
              <a:rPr lang="en-US" sz="1400" b="1" dirty="0" err="1" smtClean="0">
                <a:latin typeface="Courier New" pitchFamily="49" charset="0"/>
                <a:cs typeface="Courier New" pitchFamily="49" charset="0"/>
              </a:rPr>
              <a:t>tr</a:t>
            </a:r>
            <a:r>
              <a:rPr lang="en-US" sz="1400" b="1" dirty="0" smtClean="0">
                <a:latin typeface="Courier New" pitchFamily="49" charset="0"/>
                <a:cs typeface="Courier New" pitchFamily="49" charset="0"/>
              </a:rPr>
              <a:t>);</a:t>
            </a:r>
          </a:p>
          <a:p>
            <a:pPr>
              <a:buNone/>
            </a:pPr>
            <a:r>
              <a:rPr lang="en-US" sz="1400" b="1" dirty="0" smtClean="0">
                <a:latin typeface="Courier New" pitchFamily="49" charset="0"/>
                <a:cs typeface="Courier New" pitchFamily="49" charset="0"/>
              </a:rPr>
              <a:t>		</a:t>
            </a:r>
            <a:r>
              <a:rPr lang="en-US" sz="1400" b="1" dirty="0" err="1" smtClean="0">
                <a:solidFill>
                  <a:srgbClr val="C00000"/>
                </a:solidFill>
                <a:latin typeface="Courier New" pitchFamily="49" charset="0"/>
                <a:cs typeface="Courier New" pitchFamily="49" charset="0"/>
              </a:rPr>
              <a:t>t.start</a:t>
            </a:r>
            <a:r>
              <a:rPr lang="en-US" sz="1400" b="1" dirty="0" smtClean="0">
                <a:solidFill>
                  <a:srgbClr val="C00000"/>
                </a:solidFill>
                <a:latin typeface="Courier New" pitchFamily="49" charset="0"/>
                <a:cs typeface="Courier New" pitchFamily="49" charset="0"/>
              </a:rPr>
              <a:t>(); // execute run() on new secondary thread</a:t>
            </a:r>
          </a:p>
          <a:p>
            <a:pPr>
              <a:buNone/>
            </a:pPr>
            <a:r>
              <a:rPr lang="nn-NO" sz="1400" b="1" dirty="0" smtClean="0">
                <a:latin typeface="Courier New" pitchFamily="49" charset="0"/>
                <a:cs typeface="Courier New" pitchFamily="49" charset="0"/>
              </a:rPr>
              <a:t>		</a:t>
            </a:r>
            <a:r>
              <a:rPr lang="nn-NO" sz="1400" b="1" dirty="0" smtClean="0">
                <a:effectLst>
                  <a:outerShdw blurRad="38100" dist="38100" dir="2700000" algn="tl">
                    <a:srgbClr val="000000">
                      <a:alpha val="43137"/>
                    </a:srgbClr>
                  </a:outerShdw>
                </a:effectLst>
                <a:latin typeface="Courier New" pitchFamily="49" charset="0"/>
                <a:cs typeface="Courier New" pitchFamily="49" charset="0"/>
              </a:rPr>
              <a:t>method_C(); // execute method_C on the primary thread</a:t>
            </a:r>
          </a:p>
          <a:p>
            <a:pPr>
              <a:buNone/>
            </a:pPr>
            <a:r>
              <a:rPr lang="en-US" sz="1400" b="1" dirty="0" smtClean="0">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private void </a:t>
            </a:r>
            <a:r>
              <a:rPr lang="en-US" sz="1400" b="1" dirty="0" err="1" smtClean="0">
                <a:solidFill>
                  <a:srgbClr val="0070C0"/>
                </a:solidFill>
                <a:latin typeface="Courier New" pitchFamily="49" charset="0"/>
                <a:cs typeface="Courier New" pitchFamily="49" charset="0"/>
              </a:rPr>
              <a:t>method_C</a:t>
            </a:r>
            <a:r>
              <a:rPr lang="en-US" sz="1400" b="1" dirty="0" smtClean="0">
                <a:solidFill>
                  <a:srgbClr val="0070C0"/>
                </a:solidFill>
                <a:latin typeface="Courier New" pitchFamily="49" charset="0"/>
                <a:cs typeface="Courier New" pitchFamily="49" charset="0"/>
              </a:rPr>
              <a:t>() {</a:t>
            </a:r>
          </a:p>
          <a:p>
            <a:pPr>
              <a:buNone/>
            </a:pPr>
            <a:r>
              <a:rPr lang="en-US" sz="1400" b="1" dirty="0" smtClean="0">
                <a:solidFill>
                  <a:srgbClr val="0070C0"/>
                </a:solidFill>
                <a:latin typeface="Courier New" pitchFamily="49" charset="0"/>
                <a:cs typeface="Courier New" pitchFamily="49" charset="0"/>
              </a:rPr>
              <a:t>		// more code here</a:t>
            </a:r>
          </a:p>
          <a:p>
            <a:pPr>
              <a:buNone/>
            </a:pPr>
            <a:r>
              <a:rPr lang="en-US" sz="1400" b="1" dirty="0" smtClean="0">
                <a:solidFill>
                  <a:srgbClr val="0070C0"/>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rgbClr val="C00000"/>
                </a:solidFill>
                <a:latin typeface="Courier New" pitchFamily="49" charset="0"/>
                <a:cs typeface="Courier New" pitchFamily="49" charset="0"/>
              </a:rPr>
              <a:t>	public void run() {</a:t>
            </a:r>
            <a:br>
              <a:rPr lang="en-US" sz="1400" b="1" dirty="0" smtClean="0">
                <a:solidFill>
                  <a:srgbClr val="C00000"/>
                </a:solidFill>
                <a:latin typeface="Courier New" pitchFamily="49" charset="0"/>
                <a:cs typeface="Courier New" pitchFamily="49" charset="0"/>
              </a:rPr>
            </a:br>
            <a:r>
              <a:rPr lang="en-US" sz="1400" b="1" dirty="0" smtClean="0">
                <a:solidFill>
                  <a:srgbClr val="C00000"/>
                </a:solidFill>
                <a:latin typeface="Courier New" pitchFamily="49" charset="0"/>
                <a:cs typeface="Courier New" pitchFamily="49" charset="0"/>
              </a:rPr>
              <a:t>   // some other instructions here</a:t>
            </a:r>
          </a:p>
          <a:p>
            <a:pPr>
              <a:buNone/>
            </a:pPr>
            <a:r>
              <a:rPr lang="nn-NO" sz="1400" b="1" dirty="0" smtClean="0">
                <a:solidFill>
                  <a:srgbClr val="C00000"/>
                </a:solidFill>
                <a:latin typeface="Courier New" pitchFamily="49" charset="0"/>
                <a:cs typeface="Courier New" pitchFamily="49" charset="0"/>
              </a:rPr>
              <a:t>	</a:t>
            </a:r>
            <a:r>
              <a:rPr lang="nn-NO" sz="1400" b="1" dirty="0" smtClean="0">
                <a:solidFill>
                  <a:srgbClr val="C00000"/>
                </a:solidFill>
                <a:effectLst>
                  <a:outerShdw blurRad="38100" dist="38100" dir="2700000" algn="tl">
                    <a:srgbClr val="000000">
                      <a:alpha val="43137"/>
                    </a:srgbClr>
                  </a:outerShdw>
                </a:effectLst>
                <a:latin typeface="Courier New" pitchFamily="49" charset="0"/>
                <a:cs typeface="Courier New" pitchFamily="49" charset="0"/>
              </a:rPr>
              <a:t>   method_C(); // execute method_C on the secondary thread</a:t>
            </a:r>
          </a:p>
          <a:p>
            <a:pPr>
              <a:buNone/>
            </a:pPr>
            <a:r>
              <a:rPr lang="en-US" sz="1400" b="1" dirty="0" smtClean="0">
                <a:solidFill>
                  <a:srgbClr val="C00000"/>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7</a:t>
            </a:fld>
            <a:endParaRPr lang="en-US" altLang="en-US"/>
          </a:p>
        </p:txBody>
      </p:sp>
      <p:pic>
        <p:nvPicPr>
          <p:cNvPr id="33795" name="Picture 3" descr="C:\Documents and Settings\hornick\Local Settings\Temporary Internet Files\Content.IE5\YDNS56TQ\MCj01965440000[1].wmf"/>
          <p:cNvPicPr>
            <a:picLocks noChangeAspect="1" noChangeArrowheads="1"/>
          </p:cNvPicPr>
          <p:nvPr/>
        </p:nvPicPr>
        <p:blipFill>
          <a:blip r:embed="rId2" cstate="print"/>
          <a:srcRect/>
          <a:stretch>
            <a:fillRect/>
          </a:stretch>
        </p:blipFill>
        <p:spPr bwMode="auto">
          <a:xfrm>
            <a:off x="6934200" y="3886200"/>
            <a:ext cx="1771193" cy="1776679"/>
          </a:xfrm>
          <a:prstGeom prst="rect">
            <a:avLst/>
          </a:prstGeom>
          <a:noFill/>
        </p:spPr>
      </p:pic>
    </p:spTree>
    <p:extLst>
      <p:ext uri="{BB962C8B-B14F-4D97-AF65-F5344CB8AC3E}">
        <p14:creationId xmlns:p14="http://schemas.microsoft.com/office/powerpoint/2010/main" val="1822461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Question:</a:t>
            </a:r>
            <a:endParaRPr lang="en-US" sz="5400" dirty="0"/>
          </a:p>
        </p:txBody>
      </p:sp>
      <p:sp>
        <p:nvSpPr>
          <p:cNvPr id="3" name="Content Placeholder 2"/>
          <p:cNvSpPr>
            <a:spLocks noGrp="1"/>
          </p:cNvSpPr>
          <p:nvPr>
            <p:ph idx="1"/>
          </p:nvPr>
        </p:nvSpPr>
        <p:spPr>
          <a:xfrm>
            <a:off x="2819400" y="1752600"/>
            <a:ext cx="6096000" cy="4224337"/>
          </a:xfrm>
        </p:spPr>
        <p:txBody>
          <a:bodyPr/>
          <a:lstStyle/>
          <a:p>
            <a:endParaRPr lang="en-US" dirty="0" smtClean="0"/>
          </a:p>
          <a:p>
            <a:pPr>
              <a:buNone/>
            </a:pPr>
            <a:r>
              <a:rPr lang="en-US" sz="3600" b="1" dirty="0" smtClean="0"/>
              <a:t>   Is it </a:t>
            </a:r>
            <a:r>
              <a:rPr lang="en-US" sz="3600" b="1" dirty="0" smtClean="0"/>
              <a:t>good practice </a:t>
            </a:r>
            <a:r>
              <a:rPr lang="en-US" sz="3600" b="1" dirty="0" smtClean="0"/>
              <a:t>to let two (</a:t>
            </a:r>
            <a:r>
              <a:rPr lang="en-US" sz="3600" b="1" dirty="0" smtClean="0"/>
              <a:t>or more) </a:t>
            </a:r>
            <a:r>
              <a:rPr lang="en-US" sz="3600" b="1" dirty="0" smtClean="0"/>
              <a:t>threads execute the same code at the same time</a:t>
            </a:r>
            <a:r>
              <a:rPr lang="en-US" sz="3600" b="1" dirty="0" smtClean="0"/>
              <a:t>?</a:t>
            </a:r>
          </a:p>
          <a:p>
            <a:pPr>
              <a:buNone/>
            </a:pPr>
            <a:endParaRPr lang="en-US" sz="3600" b="1" dirty="0"/>
          </a:p>
          <a:p>
            <a:pPr>
              <a:buNone/>
            </a:pPr>
            <a:r>
              <a:rPr lang="en-US" sz="3600" b="1" dirty="0" smtClean="0"/>
              <a:t>Why or why not?</a:t>
            </a:r>
            <a:endParaRPr lang="en-US" sz="3600" b="1" dirty="0" smtClean="0"/>
          </a:p>
          <a:p>
            <a:pPr>
              <a:buNone/>
            </a:pPr>
            <a:endParaRPr lang="en-US" sz="3600" b="1" dirty="0" smtClean="0"/>
          </a:p>
        </p:txBody>
      </p:sp>
      <p:sp>
        <p:nvSpPr>
          <p:cNvPr id="4" name="Footer Placeholder 3"/>
          <p:cNvSpPr>
            <a:spLocks noGrp="1"/>
          </p:cNvSpPr>
          <p:nvPr>
            <p:ph type="ftr" sz="quarter" idx="11"/>
          </p:nvPr>
        </p:nvSpPr>
        <p:spPr/>
        <p:txBody>
          <a:bodyPr/>
          <a:lstStyle/>
          <a:p>
            <a:pPr>
              <a:defRPr/>
            </a:pPr>
            <a:r>
              <a:rPr lang="de-DE" altLang="en-US" dirty="0" smtClean="0"/>
              <a:t>SE-2811</a:t>
            </a:r>
            <a:endParaRPr lang="en-US" altLang="en-US" dirty="0"/>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8</a:t>
            </a:fld>
            <a:endParaRPr lang="en-US" altLang="en-US"/>
          </a:p>
        </p:txBody>
      </p:sp>
      <p:pic>
        <p:nvPicPr>
          <p:cNvPr id="5123" name="Picture 3" descr="C:\Documents and Settings\hornick\Local Settings\Temporary Internet Files\Content.IE5\TQGCN20B\MCPE00125_0000[1].wmf"/>
          <p:cNvPicPr>
            <a:picLocks noChangeAspect="1" noChangeArrowheads="1"/>
          </p:cNvPicPr>
          <p:nvPr/>
        </p:nvPicPr>
        <p:blipFill>
          <a:blip r:embed="rId2" cstate="print"/>
          <a:srcRect/>
          <a:stretch>
            <a:fillRect/>
          </a:stretch>
        </p:blipFill>
        <p:spPr bwMode="auto">
          <a:xfrm>
            <a:off x="228600" y="2057400"/>
            <a:ext cx="2850980" cy="2783186"/>
          </a:xfrm>
          <a:prstGeom prst="rect">
            <a:avLst/>
          </a:prstGeom>
          <a:noFill/>
        </p:spPr>
      </p:pic>
    </p:spTree>
    <p:extLst>
      <p:ext uri="{BB962C8B-B14F-4D97-AF65-F5344CB8AC3E}">
        <p14:creationId xmlns:p14="http://schemas.microsoft.com/office/powerpoint/2010/main" val="2281815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0"/>
            <a:ext cx="5638800" cy="3352800"/>
          </a:xfrm>
        </p:spPr>
        <p:txBody>
          <a:bodyPr/>
          <a:lstStyle/>
          <a:p>
            <a:r>
              <a:rPr lang="en-US" sz="3200" dirty="0" smtClean="0">
                <a:solidFill>
                  <a:srgbClr val="00B050"/>
                </a:solidFill>
              </a:rPr>
              <a:t>Fortunately, Java supports several mechanisms for </a:t>
            </a:r>
            <a:r>
              <a:rPr lang="en-US" sz="3200" i="1" dirty="0" smtClean="0">
                <a:solidFill>
                  <a:srgbClr val="00B050"/>
                </a:solidFill>
              </a:rPr>
              <a:t>synchronizing</a:t>
            </a:r>
            <a:r>
              <a:rPr lang="en-US" sz="3200" dirty="0" smtClean="0">
                <a:solidFill>
                  <a:srgbClr val="00B050"/>
                </a:solidFill>
              </a:rPr>
              <a:t> the execution of multiple threads</a:t>
            </a:r>
            <a:endParaRPr lang="en-US" sz="3200" dirty="0">
              <a:solidFill>
                <a:srgbClr val="00B050"/>
              </a:solidFill>
            </a:endParaRPr>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9</a:t>
            </a:fld>
            <a:endParaRPr lang="en-US" altLang="en-US"/>
          </a:p>
        </p:txBody>
      </p:sp>
      <p:pic>
        <p:nvPicPr>
          <p:cNvPr id="32770" name="Picture 2" descr="C:\Documents and Settings\hornick\Local Settings\Temporary Internet Files\Content.IE5\PFYR14UO\MCj03832480000[1].wmf"/>
          <p:cNvPicPr>
            <a:picLocks noChangeAspect="1" noChangeArrowheads="1"/>
          </p:cNvPicPr>
          <p:nvPr/>
        </p:nvPicPr>
        <p:blipFill>
          <a:blip r:embed="rId2" cstate="print"/>
          <a:srcRect/>
          <a:stretch>
            <a:fillRect/>
          </a:stretch>
        </p:blipFill>
        <p:spPr bwMode="auto">
          <a:xfrm>
            <a:off x="5828690" y="1676400"/>
            <a:ext cx="3315310" cy="3462235"/>
          </a:xfrm>
          <a:prstGeom prst="rect">
            <a:avLst/>
          </a:prstGeom>
          <a:noFill/>
        </p:spPr>
      </p:pic>
      <p:sp>
        <p:nvSpPr>
          <p:cNvPr id="7" name="Rectangle 6"/>
          <p:cNvSpPr/>
          <p:nvPr/>
        </p:nvSpPr>
        <p:spPr>
          <a:xfrm>
            <a:off x="6781800" y="2438400"/>
            <a:ext cx="665567" cy="92333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5400" b="1" cap="none" spc="150" dirty="0" smtClean="0">
                <a:ln w="11430"/>
                <a:solidFill>
                  <a:srgbClr val="F8F8F8"/>
                </a:solidFill>
                <a:effectLst>
                  <a:outerShdw blurRad="25400" algn="tl" rotWithShape="0">
                    <a:srgbClr val="000000">
                      <a:alpha val="43000"/>
                    </a:srgbClr>
                  </a:outerShdw>
                </a:effectLst>
              </a:rPr>
              <a:t>S</a:t>
            </a:r>
            <a:endParaRPr lang="en-US" sz="5400" b="1" cap="none" spc="150" dirty="0">
              <a:ln w="11430"/>
              <a:solidFill>
                <a:srgbClr val="F8F8F8"/>
              </a:solidFill>
              <a:effectLst>
                <a:outerShdw blurRad="25400" algn="tl" rotWithShape="0">
                  <a:srgbClr val="000000">
                    <a:alpha val="43000"/>
                  </a:srgbClr>
                </a:outerShdw>
              </a:effectLst>
            </a:endParaRPr>
          </a:p>
        </p:txBody>
      </p:sp>
      <p:sp>
        <p:nvSpPr>
          <p:cNvPr id="8" name="Title 1"/>
          <p:cNvSpPr txBox="1">
            <a:spLocks/>
          </p:cNvSpPr>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mj-lt"/>
                <a:ea typeface="+mj-ea"/>
                <a:cs typeface="+mj-cs"/>
              </a:rPr>
              <a:t>Keeping code thread-safe</a:t>
            </a:r>
            <a:endParaRPr kumimoji="0" lang="en-US" sz="4400" b="1" i="0" u="none" strike="noStrike" kern="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val="395172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28365</TotalTime>
  <Words>594</Words>
  <Application>Microsoft Office PowerPoint</Application>
  <PresentationFormat>On-screen Show (4:3)</PresentationFormat>
  <Paragraphs>284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2_Network</vt:lpstr>
      <vt:lpstr>Week 3, Day 1: Processes &amp; Threads</vt:lpstr>
      <vt:lpstr>Threads wind their way through the code until they run out of instructions to execute</vt:lpstr>
      <vt:lpstr>The main class may implement the Runnable interface itself:</vt:lpstr>
      <vt:lpstr>Both threads execute simultaneously and independently after the secondary thread is started</vt:lpstr>
      <vt:lpstr>The secondary thread may execute a method defined in another class that implements Runnable</vt:lpstr>
      <vt:lpstr>An anonymous inner class is another typical approach…</vt:lpstr>
      <vt:lpstr>An application may be designed to execute the same instructions on more than one thread at the same time</vt:lpstr>
      <vt:lpstr>Question:</vt:lpstr>
      <vt:lpstr>Fortunately, Java supports several mechanisms for synchronizing the execution of multiple threads</vt:lpstr>
      <vt:lpstr>The Thread class’s join() method is one way of synchronizing two threads:</vt:lpstr>
      <vt:lpstr>If a method is declared to be synchronized, it will only be run on a single thread at a time</vt:lpstr>
      <vt:lpstr>Once a thread enters a synchronized method, no other threads can enter until the first thread completes execution of the method, and exits the method.</vt:lpstr>
      <vt:lpstr>Is synchronized the solution to everything?</vt:lpstr>
      <vt:lpstr>If only a few statements within a method need to be guarded against simultaneous execution, use a synchronized block instead of making the entire method synchronized.</vt:lpstr>
      <vt:lpstr>The synchronizing object can be any object</vt:lpstr>
      <vt:lpstr>Since every class derives from Object, the class containing a synchronized block can act as the Monitor for the block:</vt:lpstr>
      <vt:lpstr>Or any generic Object can act as a Monitor</vt:lpstr>
      <vt:lpstr>Consider the following code. Suppose all threads reach the for() loop simultaneously.  How do the threads compete to run the for() loop?</vt:lpstr>
      <vt:lpstr>After each thread executes the synchronized section, it can notifiy the Monitor that another thread can be allowed to enter the synchronized block as soon as it relinquishes ownership of the synchronized section by entering a wait (or exiting the synchronized section)</vt:lpstr>
    </vt:vector>
  </TitlesOfParts>
  <Company>MSOE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Administrator</cp:lastModifiedBy>
  <cp:revision>947</cp:revision>
  <cp:lastPrinted>2013-12-10T13:49:33Z</cp:lastPrinted>
  <dcterms:created xsi:type="dcterms:W3CDTF">1999-09-06T21:32:20Z</dcterms:created>
  <dcterms:modified xsi:type="dcterms:W3CDTF">2013-12-17T13:49:01Z</dcterms:modified>
</cp:coreProperties>
</file>