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0"/>
  </p:notesMasterIdLst>
  <p:handoutMasterIdLst>
    <p:handoutMasterId r:id="rId21"/>
  </p:handoutMasterIdLst>
  <p:sldIdLst>
    <p:sldId id="320" r:id="rId2"/>
    <p:sldId id="331" r:id="rId3"/>
    <p:sldId id="342" r:id="rId4"/>
    <p:sldId id="349" r:id="rId5"/>
    <p:sldId id="332" r:id="rId6"/>
    <p:sldId id="340" r:id="rId7"/>
    <p:sldId id="334" r:id="rId8"/>
    <p:sldId id="336" r:id="rId9"/>
    <p:sldId id="348" r:id="rId10"/>
    <p:sldId id="343" r:id="rId11"/>
    <p:sldId id="337" r:id="rId12"/>
    <p:sldId id="338" r:id="rId13"/>
    <p:sldId id="339" r:id="rId14"/>
    <p:sldId id="341" r:id="rId15"/>
    <p:sldId id="344" r:id="rId16"/>
    <p:sldId id="345" r:id="rId17"/>
    <p:sldId id="347" r:id="rId18"/>
    <p:sldId id="335" r:id="rId1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40068"/>
    <a:srgbClr val="9A0075"/>
    <a:srgbClr val="5600AC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890" autoAdjust="0"/>
    <p:restoredTop sz="94689" autoAdjust="0"/>
  </p:normalViewPr>
  <p:slideViewPr>
    <p:cSldViewPr>
      <p:cViewPr varScale="1">
        <p:scale>
          <a:sx n="73" d="100"/>
          <a:sy n="73" d="100"/>
        </p:scale>
        <p:origin x="-8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25 March 2012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3/25/2012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6CB71A-FB2B-4CA4-B54C-EF3DD63FCB60}" type="slidenum">
              <a:rPr lang="en-US"/>
              <a:pPr/>
              <a:t>5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758825"/>
            <a:ext cx="4757737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148" y="4565572"/>
            <a:ext cx="5306907" cy="42822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84" tIns="47642" rIns="95284" bIns="4764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300D1-579A-48E6-A52C-0E8A8080CFA5}" type="slidenum">
              <a:rPr lang="en-US"/>
              <a:pPr/>
              <a:t>8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758825"/>
            <a:ext cx="4757737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148" y="4565572"/>
            <a:ext cx="5306907" cy="42822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84" tIns="47642" rIns="95284" bIns="4764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B5973D-9F61-40D6-BD28-8E94B8058ED0}" type="slidenum">
              <a:rPr lang="en-US"/>
              <a:pPr/>
              <a:t>18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758825"/>
            <a:ext cx="4757737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148" y="4565572"/>
            <a:ext cx="5306907" cy="42822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84" tIns="47642" rIns="95284" bIns="47642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Singleton Pattern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 dirty="0" smtClean="0"/>
              <a:t>Lazy initialization</a:t>
            </a:r>
            <a:endParaRPr lang="en-US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229600" cy="25479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cs typeface="Courier New" pitchFamily="49" charset="0"/>
              </a:rPr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Singleton</a:t>
            </a:r>
            <a:r>
              <a:rPr lang="en-US" dirty="0" smtClean="0">
                <a:cs typeface="Courier New" pitchFamily="49" charset="0"/>
              </a:rPr>
              <a:t> class on the previous slide </a:t>
            </a:r>
            <a:r>
              <a:rPr lang="en-US" dirty="0" smtClean="0"/>
              <a:t>uses </a:t>
            </a:r>
            <a:r>
              <a:rPr lang="en-US" i="1" dirty="0"/>
              <a:t>lazy initialization</a:t>
            </a:r>
          </a:p>
          <a:p>
            <a:pPr lvl="1"/>
            <a:r>
              <a:rPr lang="en-US" dirty="0"/>
              <a:t>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dirty="0" smtClean="0"/>
              <a:t> is </a:t>
            </a:r>
            <a:r>
              <a:rPr lang="en-US" dirty="0"/>
              <a:t>not created and stored </a:t>
            </a:r>
            <a:r>
              <a:rPr lang="en-US" dirty="0" smtClean="0"/>
              <a:t>in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method </a:t>
            </a:r>
            <a:r>
              <a:rPr lang="en-US" i="1" dirty="0" smtClean="0"/>
              <a:t>until </a:t>
            </a:r>
            <a:r>
              <a:rPr lang="en-US" i="1" dirty="0"/>
              <a:t>it is first accessed</a:t>
            </a:r>
            <a:r>
              <a:rPr lang="en-US" i="1" dirty="0" smtClean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3962400"/>
            <a:ext cx="7010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public class Singleton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private static Singleton </a:t>
            </a:r>
            <a:r>
              <a:rPr lang="en-US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 = null;</a:t>
            </a: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   public static Singleton </a:t>
            </a:r>
            <a:r>
              <a:rPr lang="en-US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 == null)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 = new Singleton();</a:t>
            </a:r>
            <a:b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   }</a:t>
            </a:r>
            <a:b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. . .</a:t>
            </a:r>
            <a:b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2050" name="Picture 2" descr="C:\Documents and Settings\hornick\Local Settings\Temporary Internet Files\Content.IE5\DKJ0Z5I0\MCj0347007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4419600"/>
            <a:ext cx="1447800" cy="15033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Singletons can have issues with Multithreading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" y="1600200"/>
          <a:ext cx="8763000" cy="4994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1453"/>
                <a:gridCol w="3554802"/>
                <a:gridCol w="2066745"/>
              </a:tblGrid>
              <a:tr h="804121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Thread1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Thread2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Value of </a:t>
                      </a:r>
                      <a:r>
                        <a:rPr lang="en-US" b="1" dirty="0" err="1" smtClean="0">
                          <a:solidFill>
                            <a:srgbClr val="C00000"/>
                          </a:solidFill>
                        </a:rPr>
                        <a:t>uniqueInstance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15079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6600"/>
                          </a:solidFill>
                        </a:rPr>
                        <a:t>Singleton.getInstance</a:t>
                      </a:r>
                      <a:r>
                        <a:rPr lang="en-US" b="1" dirty="0" smtClean="0">
                          <a:solidFill>
                            <a:srgbClr val="006600"/>
                          </a:solidFill>
                        </a:rPr>
                        <a:t>()</a:t>
                      </a:r>
                      <a:endParaRPr lang="en-US" b="1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6600"/>
                          </a:solidFill>
                        </a:rPr>
                        <a:t>Singleton.getInstance</a:t>
                      </a:r>
                      <a:r>
                        <a:rPr lang="en-US" b="1" dirty="0" smtClean="0">
                          <a:solidFill>
                            <a:srgbClr val="006600"/>
                          </a:solidFill>
                        </a:rPr>
                        <a:t>()</a:t>
                      </a:r>
                      <a:endParaRPr lang="en-US" b="1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</a:tr>
              <a:tr h="46587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if (</a:t>
                      </a:r>
                      <a:r>
                        <a:rPr lang="en-US" b="1" dirty="0" err="1" smtClean="0">
                          <a:solidFill>
                            <a:srgbClr val="7030A0"/>
                          </a:solidFill>
                        </a:rPr>
                        <a:t>uniqueInstance</a:t>
                      </a:r>
                      <a:r>
                        <a:rPr lang="en-US" b="1" baseline="0" dirty="0" smtClean="0">
                          <a:solidFill>
                            <a:srgbClr val="7030A0"/>
                          </a:solidFill>
                        </a:rPr>
                        <a:t> == null){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</a:tr>
              <a:tr h="46587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if (</a:t>
                      </a:r>
                      <a:r>
                        <a:rPr lang="en-US" b="1" dirty="0" err="1" smtClean="0">
                          <a:solidFill>
                            <a:srgbClr val="7030A0"/>
                          </a:solidFill>
                        </a:rPr>
                        <a:t>uniqueInstance</a:t>
                      </a:r>
                      <a:r>
                        <a:rPr lang="en-US" b="1" baseline="0" dirty="0" smtClean="0">
                          <a:solidFill>
                            <a:srgbClr val="7030A0"/>
                          </a:solidFill>
                        </a:rPr>
                        <a:t> == null) {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</a:tr>
              <a:tr h="465879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C00000"/>
                          </a:solidFill>
                        </a:rPr>
                        <a:t>uniqueInstance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 = new Singleton()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Object 1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6587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return </a:t>
                      </a:r>
                      <a:r>
                        <a:rPr lang="en-US" b="1" dirty="0" err="1" smtClean="0">
                          <a:solidFill>
                            <a:srgbClr val="C00000"/>
                          </a:solidFill>
                        </a:rPr>
                        <a:t>uniqueInstance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;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 1</a:t>
                      </a:r>
                      <a:endParaRPr lang="en-US" dirty="0"/>
                    </a:p>
                  </a:txBody>
                  <a:tcPr/>
                </a:tc>
              </a:tr>
              <a:tr h="46587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rgbClr val="002060"/>
                          </a:solidFill>
                        </a:rPr>
                        <a:t>uniqueInstance</a:t>
                      </a:r>
                      <a:r>
                        <a:rPr lang="en-US" b="1" baseline="0" dirty="0" smtClean="0">
                          <a:solidFill>
                            <a:srgbClr val="002060"/>
                          </a:solidFill>
                        </a:rPr>
                        <a:t> = new Singleton()</a:t>
                      </a:r>
                      <a:endParaRPr lang="en-US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 2</a:t>
                      </a:r>
                      <a:endParaRPr lang="en-US" dirty="0"/>
                    </a:p>
                  </a:txBody>
                  <a:tcPr/>
                </a:tc>
              </a:tr>
              <a:tr h="46587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return </a:t>
                      </a:r>
                      <a:r>
                        <a:rPr lang="en-US" b="1" dirty="0" err="1" smtClean="0">
                          <a:solidFill>
                            <a:srgbClr val="002060"/>
                          </a:solidFill>
                        </a:rPr>
                        <a:t>uniqueInstance</a:t>
                      </a:r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;</a:t>
                      </a:r>
                    </a:p>
                    <a:p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 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Oval 11"/>
          <p:cNvSpPr/>
          <p:nvPr/>
        </p:nvSpPr>
        <p:spPr>
          <a:xfrm>
            <a:off x="6553200" y="4800600"/>
            <a:ext cx="1905000" cy="9144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alternative for lazy initialization</a:t>
            </a:r>
            <a:endParaRPr lang="en-US" dirty="0"/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8153400" cy="4247317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public class Singleton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private static volatile Singleton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private Singleton()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// construction code goes here.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public static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Singleton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== null)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new Singleton();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5657671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Using the Java keyword </a:t>
            </a:r>
            <a:r>
              <a:rPr lang="en-US" sz="2000" b="1" i="1" dirty="0" smtClean="0">
                <a:solidFill>
                  <a:srgbClr val="C00000"/>
                </a:solidFill>
              </a:rPr>
              <a:t>synchronized</a:t>
            </a:r>
            <a:r>
              <a:rPr lang="en-US" sz="2000" b="1" dirty="0" smtClean="0">
                <a:solidFill>
                  <a:srgbClr val="C00000"/>
                </a:solidFill>
              </a:rPr>
              <a:t> forces every thread to wait its turn before it can enter the method. This prevents two threads from entering the method at the same time.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200400" y="3657600"/>
            <a:ext cx="1905000" cy="38100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dirty="0" smtClean="0"/>
              <a:t>The Cost of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229600" cy="4411662"/>
          </a:xfrm>
        </p:spPr>
        <p:txBody>
          <a:bodyPr/>
          <a:lstStyle/>
          <a:p>
            <a:r>
              <a:rPr lang="en-US" sz="2400" i="1" dirty="0" smtClean="0"/>
              <a:t>Synchronization is expensive. </a:t>
            </a:r>
            <a:r>
              <a:rPr lang="en-US" sz="2400" dirty="0" smtClean="0"/>
              <a:t>Synchronized methods can take 100 times longer to execute than unsynchronized methods</a:t>
            </a:r>
          </a:p>
          <a:p>
            <a:pPr lvl="1"/>
            <a:r>
              <a:rPr lang="en-US" sz="2000" dirty="0" smtClean="0"/>
              <a:t>This can affect performance of your program if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2000" dirty="0" smtClean="0"/>
              <a:t>() is called frequently</a:t>
            </a:r>
          </a:p>
          <a:p>
            <a:endParaRPr lang="en-US" sz="2400" dirty="0" smtClean="0"/>
          </a:p>
          <a:p>
            <a:r>
              <a:rPr lang="en-US" sz="2400" dirty="0" smtClean="0"/>
              <a:t>Synchronization is relevant only the first time though the method, so why force repeated usage?</a:t>
            </a:r>
          </a:p>
          <a:p>
            <a:pPr lvl="1"/>
            <a:r>
              <a:rPr lang="en-US" sz="2000" dirty="0" smtClean="0"/>
              <a:t>Once we have set the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2000" dirty="0" smtClean="0"/>
              <a:t> to an appropriate instance, then there is no need to further synchronize the method.</a:t>
            </a:r>
            <a:endParaRPr lang="en-US" sz="2000" dirty="0"/>
          </a:p>
        </p:txBody>
      </p:sp>
      <p:pic>
        <p:nvPicPr>
          <p:cNvPr id="4098" name="Picture 2" descr="C:\Documents and Settings\hornick\Local Settings\Temporary Internet Files\Content.IE5\8GV4S627\MCj018573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828800"/>
            <a:ext cx="924458" cy="923544"/>
          </a:xfrm>
          <a:prstGeom prst="rect">
            <a:avLst/>
          </a:prstGeom>
          <a:noFill/>
        </p:spPr>
      </p:pic>
      <p:pic>
        <p:nvPicPr>
          <p:cNvPr id="4100" name="Picture 4" descr="C:\Documents and Settings\hornick\Local Settings\Temporary Internet Files\Content.IE5\PFYR14UO\MPj0437207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4572000"/>
            <a:ext cx="10668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Initialization Solution 2: </a:t>
            </a:r>
            <a:r>
              <a:rPr lang="en-US" i="1" dirty="0" smtClean="0"/>
              <a:t>Double Checked Locking</a:t>
            </a:r>
            <a:endParaRPr lang="en-US" i="1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81000" y="1752601"/>
            <a:ext cx="8305800" cy="5078313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public class Singleton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volatile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static Singleton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private Singleton()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// construction code goes here.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public static Singleton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== null)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synchronized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Singleton.class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        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== null)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 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new Singleton();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    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  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  return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3200" y="3276600"/>
            <a:ext cx="2590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006600"/>
                </a:solidFill>
              </a:rPr>
              <a:t>Enter a </a:t>
            </a:r>
            <a:r>
              <a:rPr lang="en-US" sz="1800" b="1" i="1" dirty="0" smtClean="0">
                <a:solidFill>
                  <a:srgbClr val="006600"/>
                </a:solidFill>
              </a:rPr>
              <a:t>synchronized block</a:t>
            </a:r>
            <a:r>
              <a:rPr lang="en-US" sz="1800" b="1" dirty="0" smtClean="0">
                <a:solidFill>
                  <a:srgbClr val="006600"/>
                </a:solidFill>
              </a:rPr>
              <a:t> only when there is no instance.</a:t>
            </a:r>
          </a:p>
          <a:p>
            <a:endParaRPr lang="en-US" sz="1800" b="1" dirty="0" smtClean="0">
              <a:solidFill>
                <a:srgbClr val="006600"/>
              </a:solidFill>
            </a:endParaRPr>
          </a:p>
          <a:p>
            <a:endParaRPr lang="en-US" sz="1800" b="1" dirty="0" smtClean="0">
              <a:solidFill>
                <a:srgbClr val="006600"/>
              </a:solidFill>
            </a:endParaRPr>
          </a:p>
          <a:p>
            <a:endParaRPr lang="en-US" sz="1800" b="1" dirty="0" smtClean="0">
              <a:solidFill>
                <a:srgbClr val="006600"/>
              </a:solidFill>
            </a:endParaRPr>
          </a:p>
          <a:p>
            <a:endParaRPr lang="en-US" sz="1800" b="1" dirty="0" smtClean="0">
              <a:solidFill>
                <a:srgbClr val="006600"/>
              </a:solidFill>
            </a:endParaRPr>
          </a:p>
          <a:p>
            <a:endParaRPr lang="en-US" sz="1800" b="1" dirty="0" smtClean="0">
              <a:solidFill>
                <a:srgbClr val="006600"/>
              </a:solidFill>
            </a:endParaRPr>
          </a:p>
          <a:p>
            <a:r>
              <a:rPr lang="en-US" sz="1800" b="1" dirty="0" smtClean="0">
                <a:solidFill>
                  <a:srgbClr val="006600"/>
                </a:solidFill>
              </a:rPr>
              <a:t>We need to synchronize </a:t>
            </a:r>
            <a:r>
              <a:rPr lang="en-US" sz="1800" b="1" i="1" dirty="0" smtClean="0">
                <a:solidFill>
                  <a:srgbClr val="006600"/>
                </a:solidFill>
              </a:rPr>
              <a:t>only the first time through</a:t>
            </a:r>
            <a:r>
              <a:rPr lang="en-US" sz="1800" b="1" dirty="0" smtClean="0">
                <a:solidFill>
                  <a:srgbClr val="006600"/>
                </a:solidFill>
              </a:rPr>
              <a:t>.</a:t>
            </a:r>
            <a:endParaRPr lang="en-US" sz="1800" b="1" dirty="0">
              <a:solidFill>
                <a:srgbClr val="0066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828800" y="1905000"/>
            <a:ext cx="1371600" cy="457200"/>
          </a:xfrm>
          <a:prstGeom prst="ellipse">
            <a:avLst/>
          </a:prstGeom>
          <a:noFill/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400" y="4114800"/>
            <a:ext cx="8305800" cy="1447800"/>
          </a:xfrm>
          <a:prstGeom prst="ellipse">
            <a:avLst/>
          </a:prstGeom>
          <a:noFill/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2209801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18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olatile</a:t>
            </a:r>
            <a:r>
              <a:rPr lang="en-US" sz="1800" b="1" dirty="0" smtClean="0">
                <a:solidFill>
                  <a:srgbClr val="006600"/>
                </a:solidFill>
              </a:rPr>
              <a:t>  ensures that the JVM always has an up-to-date value of </a:t>
            </a:r>
            <a:r>
              <a:rPr lang="en-US" sz="18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1800" b="1" dirty="0" smtClean="0">
                <a:solidFill>
                  <a:srgbClr val="0066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Double-checked  locking solves multithreading problems</a:t>
            </a:r>
            <a:endParaRPr lang="en-US" sz="36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" y="1600200"/>
          <a:ext cx="8763000" cy="5481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1453"/>
                <a:gridCol w="3554802"/>
                <a:gridCol w="2066745"/>
              </a:tblGrid>
              <a:tr h="804121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Thread1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Thread2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Value of </a:t>
                      </a:r>
                      <a:r>
                        <a:rPr lang="en-US" b="1" dirty="0" err="1" smtClean="0">
                          <a:solidFill>
                            <a:srgbClr val="C00000"/>
                          </a:solidFill>
                        </a:rPr>
                        <a:t>uniqueInstance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15079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6600"/>
                          </a:solidFill>
                        </a:rPr>
                        <a:t>Singleton.getInstance</a:t>
                      </a:r>
                      <a:r>
                        <a:rPr lang="en-US" b="1" dirty="0" smtClean="0">
                          <a:solidFill>
                            <a:srgbClr val="006600"/>
                          </a:solidFill>
                        </a:rPr>
                        <a:t>()</a:t>
                      </a:r>
                      <a:endParaRPr lang="en-US" b="1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6600"/>
                          </a:solidFill>
                        </a:rPr>
                        <a:t>Singleton.getInstance</a:t>
                      </a:r>
                      <a:r>
                        <a:rPr lang="en-US" b="1" dirty="0" smtClean="0">
                          <a:solidFill>
                            <a:srgbClr val="006600"/>
                          </a:solidFill>
                        </a:rPr>
                        <a:t>()</a:t>
                      </a:r>
                      <a:endParaRPr lang="en-US" b="1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</a:tr>
              <a:tr h="46587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if (</a:t>
                      </a:r>
                      <a:r>
                        <a:rPr lang="en-US" b="1" dirty="0" err="1" smtClean="0">
                          <a:solidFill>
                            <a:srgbClr val="7030A0"/>
                          </a:solidFill>
                        </a:rPr>
                        <a:t>uniqueInstance</a:t>
                      </a:r>
                      <a:r>
                        <a:rPr lang="en-US" b="1" baseline="0" dirty="0" smtClean="0">
                          <a:solidFill>
                            <a:srgbClr val="7030A0"/>
                          </a:solidFill>
                        </a:rPr>
                        <a:t> == null)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</a:tr>
              <a:tr h="4658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if (</a:t>
                      </a:r>
                      <a:r>
                        <a:rPr lang="en-US" b="1" dirty="0" err="1" smtClean="0">
                          <a:solidFill>
                            <a:srgbClr val="7030A0"/>
                          </a:solidFill>
                        </a:rPr>
                        <a:t>uniqueInstance</a:t>
                      </a:r>
                      <a:r>
                        <a:rPr lang="en-US" b="1" baseline="0" dirty="0" smtClean="0">
                          <a:solidFill>
                            <a:srgbClr val="7030A0"/>
                          </a:solidFill>
                        </a:rPr>
                        <a:t> == null)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</a:tr>
              <a:tr h="465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+mj-lt"/>
                          <a:cs typeface="Courier New" pitchFamily="49" charset="0"/>
                        </a:rPr>
                        <a:t>synchronized (</a:t>
                      </a:r>
                      <a:r>
                        <a:rPr lang="en-US" sz="1400" b="1" dirty="0" err="1" smtClean="0">
                          <a:solidFill>
                            <a:srgbClr val="C00000"/>
                          </a:solidFill>
                          <a:latin typeface="+mj-lt"/>
                          <a:cs typeface="Courier New" pitchFamily="49" charset="0"/>
                        </a:rPr>
                        <a:t>Singleton.class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+mj-lt"/>
                          <a:cs typeface="Courier New" pitchFamily="49" charset="0"/>
                        </a:rPr>
                        <a:t>) {</a:t>
                      </a:r>
                      <a:br>
                        <a:rPr lang="en-US" sz="1400" b="1" dirty="0" smtClean="0">
                          <a:solidFill>
                            <a:srgbClr val="C00000"/>
                          </a:solidFill>
                          <a:latin typeface="+mj-lt"/>
                          <a:cs typeface="Courier New" pitchFamily="49" charset="0"/>
                        </a:rPr>
                      </a:b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+mj-lt"/>
                          <a:cs typeface="Courier New" pitchFamily="49" charset="0"/>
                        </a:rPr>
                        <a:t>   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if (</a:t>
                      </a:r>
                      <a:r>
                        <a:rPr lang="en-US" sz="1400" b="1" dirty="0" err="1" smtClean="0">
                          <a:solidFill>
                            <a:srgbClr val="C00000"/>
                          </a:solidFill>
                          <a:latin typeface="+mj-lt"/>
                        </a:rPr>
                        <a:t>uniqueInstance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== null) </a:t>
                      </a:r>
                    </a:p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      </a:t>
                      </a:r>
                      <a:r>
                        <a:rPr lang="en-US" sz="1400" b="1" dirty="0" err="1" smtClean="0">
                          <a:solidFill>
                            <a:srgbClr val="C00000"/>
                          </a:solidFill>
                          <a:latin typeface="+mj-lt"/>
                        </a:rPr>
                        <a:t>uniqueInstance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= new     Singleton() </a:t>
                      </a:r>
                      <a:b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</a:b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}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Object 1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6587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return </a:t>
                      </a:r>
                      <a:r>
                        <a:rPr lang="en-US" sz="1400" b="1" dirty="0" err="1" smtClean="0">
                          <a:solidFill>
                            <a:srgbClr val="C00000"/>
                          </a:solidFill>
                        </a:rPr>
                        <a:t>uniqueInstance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;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 1</a:t>
                      </a:r>
                      <a:endParaRPr lang="en-US" dirty="0"/>
                    </a:p>
                  </a:txBody>
                  <a:tcPr/>
                </a:tc>
              </a:tr>
              <a:tr h="46587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  <a:t>synchronized (</a:t>
                      </a:r>
                      <a:r>
                        <a:rPr lang="en-US" sz="14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  <a:t>Singleton.class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  <a:t>) {</a:t>
                      </a:r>
                      <a:br>
                        <a:rPr lang="en-US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</a:b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Courier New" pitchFamily="49" charset="0"/>
                        </a:rPr>
                        <a:t>   </a:t>
                      </a:r>
                      <a:r>
                        <a:rPr lang="en-US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If (</a:t>
                      </a:r>
                      <a:r>
                        <a:rPr lang="en-US" sz="1400" b="1" kern="120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uniqueInstance</a:t>
                      </a:r>
                      <a:r>
                        <a:rPr lang="en-US" sz="1400" b="1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== null) </a:t>
                      </a:r>
                      <a:br>
                        <a:rPr lang="en-US" sz="1400" b="1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// will evaluate to false!!!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Object 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6587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return </a:t>
                      </a: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</a:rPr>
                        <a:t>uniqueInstance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;</a:t>
                      </a:r>
                    </a:p>
                    <a:p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Object 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Oval 11"/>
          <p:cNvSpPr/>
          <p:nvPr/>
        </p:nvSpPr>
        <p:spPr>
          <a:xfrm>
            <a:off x="6553200" y="4191000"/>
            <a:ext cx="1905000" cy="24384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543800" cy="792162"/>
          </a:xfrm>
        </p:spPr>
        <p:txBody>
          <a:bodyPr/>
          <a:lstStyle/>
          <a:p>
            <a:r>
              <a:rPr lang="en-US" dirty="0" smtClean="0"/>
              <a:t>The Cost of Double-checked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057400"/>
            <a:ext cx="6477000" cy="3878262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Code is more complex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Additional complexity = decreased maintainability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Is it worth it?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Documents and Settings\hornick\Local Settings\Temporary Internet Files\Content.IE5\8GV4S627\MCj018573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133600"/>
            <a:ext cx="924458" cy="923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final possible approach</a:t>
            </a:r>
            <a:endParaRPr lang="en-US" dirty="0"/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152400" y="1600200"/>
            <a:ext cx="8991600" cy="2358338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 class Singleton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public static Singleton </a:t>
            </a:r>
            <a:r>
              <a:rPr lang="en-US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 = new Singleton();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private Singleton()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// do nothing here.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2362200"/>
            <a:ext cx="7414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7030A0"/>
                </a:solidFill>
              </a:rPr>
              <a:t>Public static variable holds the single instance of the class.</a:t>
            </a:r>
            <a:endParaRPr lang="en-US" sz="2000" b="1" i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5029200"/>
            <a:ext cx="7537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</a:rPr>
              <a:t>What’s wrong with this approach using an eager “global” variable?</a:t>
            </a:r>
            <a:endParaRPr lang="en-US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/>
              <a:t>Lazy versus Eager instantiation </a:t>
            </a:r>
          </a:p>
          <a:p>
            <a:pPr lvl="1"/>
            <a:r>
              <a:rPr lang="en-US" sz="2500" dirty="0" smtClean="0">
                <a:solidFill>
                  <a:srgbClr val="00B050"/>
                </a:solidFill>
              </a:rPr>
              <a:t>With a Lazy Singleton, you do not have to create an instance until you need it.</a:t>
            </a:r>
          </a:p>
          <a:p>
            <a:pPr lvl="1"/>
            <a:r>
              <a:rPr lang="en-US" sz="2500" dirty="0" smtClean="0">
                <a:solidFill>
                  <a:srgbClr val="C00000"/>
                </a:solidFill>
              </a:rPr>
              <a:t>With Eager initialization, the object is created at load time, before it is actually needed</a:t>
            </a:r>
          </a:p>
          <a:p>
            <a:pPr lvl="2"/>
            <a:r>
              <a:rPr lang="en-US" sz="2200" dirty="0" smtClean="0">
                <a:solidFill>
                  <a:srgbClr val="5600AC"/>
                </a:solidFill>
              </a:rPr>
              <a:t>And whether or not it is actually ever accessed</a:t>
            </a:r>
          </a:p>
          <a:p>
            <a:pPr lvl="1"/>
            <a:endParaRPr lang="en-US" sz="2500" dirty="0" smtClean="0"/>
          </a:p>
          <a:p>
            <a:pPr>
              <a:buNone/>
            </a:pPr>
            <a:r>
              <a:rPr lang="en-US" sz="2800" dirty="0" smtClean="0"/>
              <a:t>A Singleton class </a:t>
            </a:r>
            <a:r>
              <a:rPr lang="en-US" sz="2800" dirty="0"/>
              <a:t>encapsulates its sole instance.</a:t>
            </a:r>
          </a:p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Singleton provides only one instance of a class and global access.</a:t>
            </a: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Public global variables provide only global access but cannot ensure one and only one unique instance.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Sometimes it is important to have only one instance of a class</a:t>
            </a:r>
            <a:endParaRPr lang="en-US" sz="3600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305800" cy="4300537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One printer spooler (though many printers)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One file system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One window manager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The challenge:</a:t>
            </a:r>
          </a:p>
          <a:p>
            <a:pPr lvl="1"/>
            <a:r>
              <a:rPr lang="en-US" dirty="0" smtClean="0"/>
              <a:t>Ensure that a certain class has only </a:t>
            </a:r>
            <a:r>
              <a:rPr lang="en-US" b="1" dirty="0" smtClean="0"/>
              <a:t>one</a:t>
            </a:r>
            <a:r>
              <a:rPr lang="en-US" dirty="0" smtClean="0"/>
              <a:t> instance</a:t>
            </a:r>
          </a:p>
          <a:p>
            <a:pPr lvl="1"/>
            <a:r>
              <a:rPr lang="en-US" dirty="0" smtClean="0"/>
              <a:t>Provide global access to it</a:t>
            </a:r>
          </a:p>
        </p:txBody>
      </p:sp>
      <p:pic>
        <p:nvPicPr>
          <p:cNvPr id="1026" name="Picture 2" descr="C:\Documents and Settings\hornick\Local Settings\Temporary Internet Files\Content.IE5\PFYR14UO\MCj032609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514599"/>
            <a:ext cx="1295400" cy="17802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001000" cy="2362200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>
                <a:solidFill>
                  <a:srgbClr val="0070C0"/>
                </a:solidFill>
              </a:rPr>
              <a:t>How can you prevent </a:t>
            </a:r>
            <a:r>
              <a:rPr lang="en-US" sz="4400" b="1" i="1" dirty="0" smtClean="0">
                <a:solidFill>
                  <a:srgbClr val="0070C0"/>
                </a:solidFill>
              </a:rPr>
              <a:t>any</a:t>
            </a:r>
            <a:r>
              <a:rPr lang="en-US" sz="4400" b="1" dirty="0" smtClean="0">
                <a:solidFill>
                  <a:srgbClr val="0070C0"/>
                </a:solidFill>
              </a:rPr>
              <a:t> instances of a class from being created?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3074" name="Picture 2" descr="C:\Documents and Settings\hornick\Local Settings\Temporary Internet Files\Content.IE5\3EMX8BOC\MCj043156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3434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b="1" dirty="0" smtClean="0">
                <a:solidFill>
                  <a:srgbClr val="0070C0"/>
                </a:solidFill>
              </a:rPr>
              <a:t>How can you prevent </a:t>
            </a:r>
            <a:r>
              <a:rPr lang="en-US" sz="4400" b="1" i="1" dirty="0" smtClean="0">
                <a:solidFill>
                  <a:srgbClr val="0070C0"/>
                </a:solidFill>
              </a:rPr>
              <a:t>any</a:t>
            </a:r>
            <a:r>
              <a:rPr lang="en-US" sz="4400" b="1" dirty="0" smtClean="0">
                <a:solidFill>
                  <a:srgbClr val="0070C0"/>
                </a:solidFill>
              </a:rPr>
              <a:t> instances of a class from being created?</a:t>
            </a:r>
          </a:p>
          <a:p>
            <a:pPr marL="1092200" lvl="1" indent="-742950">
              <a:buFont typeface="+mj-lt"/>
              <a:buAutoNum type="arabicPeriod"/>
            </a:pPr>
            <a:r>
              <a:rPr lang="en-US" sz="4000" b="1" dirty="0" smtClean="0">
                <a:solidFill>
                  <a:srgbClr val="9A0075"/>
                </a:solidFill>
              </a:rPr>
              <a:t>Don’t write it…</a:t>
            </a:r>
          </a:p>
          <a:p>
            <a:pPr marL="1092200" lvl="1" indent="-742950">
              <a:buFont typeface="+mj-lt"/>
              <a:buAutoNum type="arabicPeriod"/>
            </a:pPr>
            <a:r>
              <a:rPr lang="en-US" sz="4000" b="1" dirty="0" smtClean="0">
                <a:solidFill>
                  <a:srgbClr val="9A0075"/>
                </a:solidFill>
              </a:rPr>
              <a:t> 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Moving towards a solution…</a:t>
            </a:r>
            <a:endParaRPr lang="en-US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6934200" cy="4411662"/>
          </a:xfrm>
          <a:noFill/>
          <a:ln/>
        </p:spPr>
        <p:txBody>
          <a:bodyPr lIns="92075" tIns="46038" rIns="92075" bIns="46038"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Restrict the ability to construct more than one instance of a Singleton class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</a:t>
            </a:r>
            <a:r>
              <a:rPr lang="en-US" dirty="0"/>
              <a:t>the class responsible for keeping track of its </a:t>
            </a:r>
            <a:r>
              <a:rPr lang="en-US" dirty="0" smtClean="0"/>
              <a:t>one and only instance</a:t>
            </a:r>
            <a:br>
              <a:rPr lang="en-US" dirty="0" smtClean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Provide a global </a:t>
            </a:r>
            <a:r>
              <a:rPr lang="en-US" dirty="0"/>
              <a:t>(static) access </a:t>
            </a:r>
            <a:r>
              <a:rPr lang="en-US" dirty="0" smtClean="0"/>
              <a:t>method</a:t>
            </a:r>
            <a:endParaRPr lang="en-US" dirty="0"/>
          </a:p>
        </p:txBody>
      </p:sp>
      <p:pic>
        <p:nvPicPr>
          <p:cNvPr id="2050" name="Picture 2" descr="C:\Documents and Settings\hornick\Local Settings\Temporary Internet Files\Content.IE5\DKJ0Z5I0\MCj0082259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4330" y="2895600"/>
            <a:ext cx="2263242" cy="2590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5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1: </a:t>
            </a:r>
            <a:r>
              <a:rPr lang="en-US" i="1" dirty="0" smtClean="0"/>
              <a:t>Eager Instantiation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using static initialization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382000" cy="400494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class Singleton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private static Singleton 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new Singleton();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private constructor cannot be called;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// no instances can be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created.</a:t>
            </a:r>
            <a:endParaRPr lang="en-US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Singleton()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// return the same instance to all callers of this method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 static Singleton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038600" y="1981200"/>
            <a:ext cx="4800600" cy="53340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447800" y="4800600"/>
            <a:ext cx="4953000" cy="53340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Documents and Settings\hornick\Local Settings\Temporary Internet Files\Content.IE5\8GV4S627\MCj042470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2218" y="5029200"/>
            <a:ext cx="2454757" cy="163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r>
              <a:rPr lang="en-US" dirty="0" smtClean="0"/>
              <a:t>Important Concepts</a:t>
            </a:r>
            <a:endParaRPr lang="en-US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4800600"/>
          </a:xfrm>
        </p:spPr>
        <p:txBody>
          <a:bodyPr>
            <a:normAutofit fontScale="85000" lnSpcReduction="20000"/>
          </a:bodyPr>
          <a:lstStyle/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is the constructor private?</a:t>
            </a:r>
            <a:endParaRPr lang="en-US" dirty="0"/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	Any client </a:t>
            </a:r>
            <a:r>
              <a:rPr lang="en-US" dirty="0">
                <a:solidFill>
                  <a:srgbClr val="FF0000"/>
                </a:solidFill>
              </a:rPr>
              <a:t>that tries to instantiate </a:t>
            </a: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Singleton</a:t>
            </a:r>
            <a:r>
              <a:rPr lang="en-US" dirty="0" smtClean="0">
                <a:solidFill>
                  <a:srgbClr val="FF0000"/>
                </a:solidFill>
              </a:rPr>
              <a:t> class directly </a:t>
            </a:r>
            <a:r>
              <a:rPr lang="en-US" dirty="0">
                <a:solidFill>
                  <a:srgbClr val="FF0000"/>
                </a:solidFill>
              </a:rPr>
              <a:t>will get an error at compile </a:t>
            </a:r>
            <a:r>
              <a:rPr lang="en-US" dirty="0" smtClean="0">
                <a:solidFill>
                  <a:srgbClr val="FF0000"/>
                </a:solidFill>
              </a:rPr>
              <a:t>time.</a:t>
            </a:r>
          </a:p>
          <a:p>
            <a:pPr lvl="2"/>
            <a:r>
              <a:rPr lang="en-US" dirty="0" smtClean="0">
                <a:solidFill>
                  <a:srgbClr val="340068"/>
                </a:solidFill>
              </a:rPr>
              <a:t>This ensures that nobody other than the </a:t>
            </a:r>
            <a:r>
              <a:rPr lang="en-US" b="1" dirty="0" smtClean="0">
                <a:solidFill>
                  <a:srgbClr val="340068"/>
                </a:solidFill>
                <a:latin typeface="Courier New" pitchFamily="49" charset="0"/>
                <a:cs typeface="Courier New" pitchFamily="49" charset="0"/>
              </a:rPr>
              <a:t>Singleton</a:t>
            </a:r>
            <a:r>
              <a:rPr lang="en-US" dirty="0" smtClean="0">
                <a:solidFill>
                  <a:srgbClr val="340068"/>
                </a:solidFill>
              </a:rPr>
              <a:t> class and instantiate the object of this class.</a:t>
            </a:r>
          </a:p>
          <a:p>
            <a:pPr lvl="1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can you access the single instance of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Singleton</a:t>
            </a:r>
            <a:r>
              <a:rPr lang="en-US" dirty="0" smtClean="0"/>
              <a:t> class?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solidFill>
                  <a:srgbClr val="FF0000"/>
                </a:solidFill>
              </a:rPr>
              <a:t> is a static method. We can use the class name to reference the method.</a:t>
            </a:r>
          </a:p>
          <a:p>
            <a:pPr lvl="2"/>
            <a:r>
              <a:rPr lang="en-US" b="1" dirty="0" err="1" smtClean="0">
                <a:solidFill>
                  <a:srgbClr val="340068"/>
                </a:solidFill>
                <a:latin typeface="Courier New" pitchFamily="49" charset="0"/>
                <a:cs typeface="Courier New" pitchFamily="49" charset="0"/>
              </a:rPr>
              <a:t>Singleton.getInstance</a:t>
            </a:r>
            <a:r>
              <a:rPr lang="en-US" b="1" dirty="0" smtClean="0">
                <a:solidFill>
                  <a:srgbClr val="340068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solidFill>
                  <a:srgbClr val="340068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solidFill>
                  <a:srgbClr val="340068"/>
                </a:solidFill>
                <a:latin typeface="Courier New" pitchFamily="49" charset="0"/>
                <a:cs typeface="Courier New" pitchFamily="49" charset="0"/>
              </a:rPr>
            </a:br>
            <a:endParaRPr lang="en-US" dirty="0" smtClean="0">
              <a:solidFill>
                <a:srgbClr val="340068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solidFill>
                  <a:srgbClr val="340068"/>
                </a:solidFill>
              </a:rPr>
              <a:t>This is how we can provide global access to the single instance of the </a:t>
            </a:r>
            <a:r>
              <a:rPr lang="en-US" b="1" dirty="0" smtClean="0">
                <a:solidFill>
                  <a:srgbClr val="340068"/>
                </a:solidFill>
                <a:latin typeface="Courier New" pitchFamily="49" charset="0"/>
                <a:cs typeface="Courier New" pitchFamily="49" charset="0"/>
              </a:rPr>
              <a:t>Singleton</a:t>
            </a:r>
            <a:r>
              <a:rPr lang="en-US" dirty="0" smtClean="0">
                <a:solidFill>
                  <a:srgbClr val="340068"/>
                </a:solidFill>
              </a:rPr>
              <a:t> class.</a:t>
            </a:r>
            <a:endParaRPr lang="en-US" dirty="0">
              <a:solidFill>
                <a:srgbClr val="34006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/>
          </a:bodyPr>
          <a:lstStyle/>
          <a:p>
            <a:r>
              <a:rPr lang="en-US" dirty="0" smtClean="0"/>
              <a:t>Eager instantiation has pros and cons</a:t>
            </a:r>
            <a:endParaRPr lang="en-US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1611" y="1543050"/>
            <a:ext cx="6781800" cy="4411662"/>
          </a:xfrm>
          <a:noFill/>
          <a:ln/>
        </p:spPr>
        <p:txBody>
          <a:bodyPr lIns="92075" tIns="46038" rIns="92075" bIns="46038"/>
          <a:lstStyle/>
          <a:p>
            <a:r>
              <a:rPr lang="en-US" sz="2000" dirty="0" smtClean="0">
                <a:solidFill>
                  <a:srgbClr val="00B050"/>
                </a:solidFill>
              </a:rPr>
              <a:t>Static initialization is guaranteed to be thread-safe</a:t>
            </a:r>
          </a:p>
          <a:p>
            <a:pPr lvl="1"/>
            <a:endParaRPr lang="en-US" sz="1800" dirty="0" smtClean="0"/>
          </a:p>
          <a:p>
            <a:r>
              <a:rPr lang="en-US" sz="2000" dirty="0" smtClean="0">
                <a:solidFill>
                  <a:srgbClr val="C00000"/>
                </a:solidFill>
              </a:rPr>
              <a:t>Global/static </a:t>
            </a:r>
            <a:r>
              <a:rPr lang="en-US" sz="2000" dirty="0">
                <a:solidFill>
                  <a:srgbClr val="C00000"/>
                </a:solidFill>
              </a:rPr>
              <a:t>objects are created whether they are used or </a:t>
            </a:r>
            <a:r>
              <a:rPr lang="en-US" sz="2000" dirty="0" smtClean="0">
                <a:solidFill>
                  <a:srgbClr val="C00000"/>
                </a:solidFill>
              </a:rPr>
              <a:t>not, as soon as the </a:t>
            </a:r>
            <a:r>
              <a:rPr lang="en-US" sz="2000" u="sng" dirty="0" smtClean="0">
                <a:solidFill>
                  <a:srgbClr val="C00000"/>
                </a:solidFill>
              </a:rPr>
              <a:t>application</a:t>
            </a:r>
            <a:r>
              <a:rPr lang="en-US" sz="2000" dirty="0" smtClean="0">
                <a:solidFill>
                  <a:srgbClr val="C00000"/>
                </a:solidFill>
              </a:rPr>
              <a:t> is loaded.</a:t>
            </a:r>
          </a:p>
          <a:p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Creating a Singleton object can be resource intensive and you may not want to create it until you need it.</a:t>
            </a:r>
          </a:p>
          <a:p>
            <a:endParaRPr lang="en-US" sz="2000" dirty="0"/>
          </a:p>
          <a:p>
            <a:r>
              <a:rPr lang="en-US" sz="2000" dirty="0">
                <a:solidFill>
                  <a:srgbClr val="0070C0"/>
                </a:solidFill>
              </a:rPr>
              <a:t>We might not have all the information to create an object at static initialization time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</a:p>
          <a:p>
            <a:pPr lvl="1"/>
            <a:r>
              <a:rPr lang="en-US" sz="1800" dirty="0" smtClean="0">
                <a:solidFill>
                  <a:srgbClr val="7030A0"/>
                </a:solidFill>
              </a:rPr>
              <a:t>Example: the kind of file/database/resource that you are connecting to is usually not known at startup</a:t>
            </a:r>
          </a:p>
        </p:txBody>
      </p:sp>
      <p:pic>
        <p:nvPicPr>
          <p:cNvPr id="3074" name="Picture 2" descr="C:\Documents and Settings\hornick\Local Settings\Temporary Internet Files\Content.IE5\YDNS56TQ\MCj0157019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438400"/>
            <a:ext cx="2286000" cy="29525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2: A Lazy Singleton</a:t>
            </a:r>
            <a:endParaRPr lang="en-US" dirty="0"/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81000" y="1600200"/>
            <a:ext cx="8534400" cy="5169158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public class Singleton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private static Singleton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private Singleton()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// construction code goes here.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public static Singleton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== null)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new Singleton();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uniqueInstance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143000" y="2895600"/>
            <a:ext cx="1447800" cy="38100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76400" y="3505200"/>
            <a:ext cx="369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</a:rPr>
              <a:t>Only this class can instantiate itself.</a:t>
            </a:r>
            <a:endParaRPr lang="en-US" sz="1800" b="1" dirty="0">
              <a:solidFill>
                <a:srgbClr val="C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38400" y="1905000"/>
            <a:ext cx="6324600" cy="533400"/>
          </a:xfrm>
          <a:prstGeom prst="ellipse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66800" y="2362200"/>
            <a:ext cx="5929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static variable to hold the single instance of the class.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143000" y="4114800"/>
            <a:ext cx="2362200" cy="381000"/>
          </a:xfrm>
          <a:prstGeom prst="ellipse">
            <a:avLst/>
          </a:prstGeom>
          <a:noFill/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76800" y="4114800"/>
            <a:ext cx="2209800" cy="381000"/>
          </a:xfrm>
          <a:prstGeom prst="ellipse">
            <a:avLst/>
          </a:prstGeom>
          <a:noFill/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1000" y="5029200"/>
            <a:ext cx="8558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</a:rPr>
              <a:t>Provides a way to instantiate the class and also provides global access to it.</a:t>
            </a:r>
            <a:endParaRPr lang="en-US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 animBg="1"/>
      <p:bldP spid="12" grpId="0" animBg="1"/>
      <p:bldP spid="13" grpId="0"/>
    </p:bld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13572</TotalTime>
  <Words>722</Words>
  <Application>Microsoft Office PowerPoint</Application>
  <PresentationFormat>On-screen Show (4:3)</PresentationFormat>
  <Paragraphs>208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2_Network</vt:lpstr>
      <vt:lpstr>The Singleton Pattern</vt:lpstr>
      <vt:lpstr>Sometimes it is important to have only one instance of a class</vt:lpstr>
      <vt:lpstr>Question:</vt:lpstr>
      <vt:lpstr>Question:</vt:lpstr>
      <vt:lpstr>Moving towards a solution…</vt:lpstr>
      <vt:lpstr>Solution 1: Eager Instantiation using static initialization</vt:lpstr>
      <vt:lpstr>Important Concepts</vt:lpstr>
      <vt:lpstr>Eager instantiation has pros and cons</vt:lpstr>
      <vt:lpstr>Solution 2: A Lazy Singleton</vt:lpstr>
      <vt:lpstr>Lazy initialization</vt:lpstr>
      <vt:lpstr>Lazy Singletons can have issues with Multithreading</vt:lpstr>
      <vt:lpstr>Another alternative for lazy initialization</vt:lpstr>
      <vt:lpstr>The Cost of Synchronization</vt:lpstr>
      <vt:lpstr>Lazy Initialization Solution 2: Double Checked Locking</vt:lpstr>
      <vt:lpstr>Double-checked  locking solves multithreading problems</vt:lpstr>
      <vt:lpstr>The Cost of Double-checked locking</vt:lpstr>
      <vt:lpstr>One final possible approach</vt:lpstr>
      <vt:lpstr>Summary</vt:lpstr>
    </vt:vector>
  </TitlesOfParts>
  <Company>MSOE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Mark Hornick</cp:lastModifiedBy>
  <cp:revision>888</cp:revision>
  <cp:lastPrinted>1601-01-01T00:00:00Z</cp:lastPrinted>
  <dcterms:created xsi:type="dcterms:W3CDTF">1999-09-06T21:32:20Z</dcterms:created>
  <dcterms:modified xsi:type="dcterms:W3CDTF">2012-03-26T15:39:19Z</dcterms:modified>
</cp:coreProperties>
</file>