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handoutMasterIdLst>
    <p:handoutMasterId r:id="rId19"/>
  </p:handoutMasterIdLst>
  <p:sldIdLst>
    <p:sldId id="320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7" r:id="rId14"/>
    <p:sldId id="318" r:id="rId15"/>
    <p:sldId id="321" r:id="rId16"/>
    <p:sldId id="319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84" d="100"/>
          <a:sy n="84" d="100"/>
        </p:scale>
        <p:origin x="-166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6" Type="http://schemas.openxmlformats.org/officeDocument/2006/relationships/slide" Target="slides/slide12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January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1/9/2014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3266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5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Observer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10" name="Picture 4" descr="j03040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657600"/>
            <a:ext cx="31242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8001000" cy="187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acquireDataFromSensors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//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acquire updated weather data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……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 // notify observers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153400" cy="24006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Observer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wd){...}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{...}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{...}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7200" y="1471910"/>
            <a:ext cx="8229600" cy="3677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wd)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wdSubject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wdSubject.attach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(this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// What do we pass to update()?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// How do we get data from the Subject?</a:t>
            </a:r>
            <a:br>
              <a:rPr lang="en-US" dirty="0" smtClean="0">
                <a:cs typeface="Times New Roman" pitchFamily="18" charset="0"/>
              </a:rPr>
            </a:br>
            <a:endParaRPr lang="en-US" dirty="0" smtClean="0"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(???); //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class method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should be the arguments of the update method? Should we send the Subject as the argument?</a:t>
            </a:r>
          </a:p>
          <a:p>
            <a:r>
              <a:rPr lang="en-US" dirty="0" smtClean="0"/>
              <a:t>Should each instance of the Observer store the “concrete subject” as a data attribute, or just an Interface  reference?</a:t>
            </a:r>
          </a:p>
          <a:p>
            <a:r>
              <a:rPr lang="en-US" dirty="0" smtClean="0"/>
              <a:t>Can Subject be an abstract class instead of an Interface?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</a:t>
            </a:r>
            <a:r>
              <a:rPr lang="en-US" dirty="0" smtClean="0"/>
              <a:t>Subject </a:t>
            </a:r>
            <a:r>
              <a:rPr lang="en-US" dirty="0"/>
              <a:t>and </a:t>
            </a:r>
            <a:r>
              <a:rPr lang="en-US" dirty="0" smtClean="0"/>
              <a:t>Observers:</a:t>
            </a:r>
            <a:endParaRPr lang="en-US" dirty="0"/>
          </a:p>
          <a:p>
            <a:pPr lvl="1"/>
            <a:r>
              <a:rPr lang="en-US" dirty="0"/>
              <a:t>Subject knows it has a list of </a:t>
            </a:r>
            <a:r>
              <a:rPr lang="en-US" dirty="0" smtClean="0"/>
              <a:t>Observers, </a:t>
            </a:r>
            <a:r>
              <a:rPr lang="en-US" i="1" dirty="0" smtClean="0">
                <a:solidFill>
                  <a:srgbClr val="5600AC"/>
                </a:solidFill>
              </a:rPr>
              <a:t>but not specific classes</a:t>
            </a:r>
            <a:endParaRPr lang="en-US" i="1" dirty="0">
              <a:solidFill>
                <a:srgbClr val="5600AC"/>
              </a:solidFill>
            </a:endParaRPr>
          </a:p>
          <a:p>
            <a:pPr lvl="1"/>
            <a:r>
              <a:rPr lang="en-US" dirty="0"/>
              <a:t>Each </a:t>
            </a:r>
            <a:r>
              <a:rPr lang="en-US" dirty="0" smtClean="0"/>
              <a:t>Observer </a:t>
            </a:r>
            <a:r>
              <a:rPr lang="en-US" dirty="0"/>
              <a:t>conforms to the simple </a:t>
            </a:r>
            <a:r>
              <a:rPr lang="en-US" i="1" dirty="0"/>
              <a:t>interface</a:t>
            </a:r>
            <a:r>
              <a:rPr lang="en-US" dirty="0"/>
              <a:t> of the abstract </a:t>
            </a:r>
            <a:r>
              <a:rPr lang="en-US" dirty="0" smtClean="0"/>
              <a:t>Observer Interface.</a:t>
            </a:r>
            <a:endParaRPr lang="en-US" dirty="0"/>
          </a:p>
          <a:p>
            <a:pPr lvl="1"/>
            <a:r>
              <a:rPr lang="en-US" dirty="0"/>
              <a:t>Hence, coupling </a:t>
            </a:r>
            <a:r>
              <a:rPr lang="en-US" dirty="0" smtClean="0"/>
              <a:t>is</a:t>
            </a:r>
          </a:p>
          <a:p>
            <a:pPr lvl="2"/>
            <a:r>
              <a:rPr lang="en-US" dirty="0" smtClean="0"/>
              <a:t>Minimal</a:t>
            </a:r>
          </a:p>
          <a:p>
            <a:pPr lvl="2"/>
            <a:r>
              <a:rPr lang="en-US" dirty="0"/>
              <a:t>Abstract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Cohesion is increased from single-class implementation</a:t>
            </a:r>
            <a:endParaRPr lang="en-US" dirty="0"/>
          </a:p>
          <a:p>
            <a:pPr lvl="1"/>
            <a:r>
              <a:rPr lang="en-US" dirty="0" smtClean="0"/>
              <a:t>State management and display/response are separated</a:t>
            </a:r>
          </a:p>
          <a:p>
            <a:pPr lvl="1"/>
            <a:r>
              <a:rPr lang="en-US" dirty="0" smtClean="0"/>
              <a:t>E.g. GUI innards separated from “your code”</a:t>
            </a:r>
          </a:p>
          <a:p>
            <a:pPr lvl="1"/>
            <a:r>
              <a:rPr lang="en-US" dirty="0" smtClean="0"/>
              <a:t>E.g. Web access separated from display</a:t>
            </a:r>
          </a:p>
        </p:txBody>
      </p:sp>
    </p:spTree>
    <p:extLst>
      <p:ext uri="{BB962C8B-B14F-4D97-AF65-F5344CB8AC3E}">
        <p14:creationId xmlns:p14="http://schemas.microsoft.com/office/powerpoint/2010/main" val="2825890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</a:t>
            </a:r>
            <a:r>
              <a:rPr lang="en-US" dirty="0" smtClean="0"/>
              <a:t>(negative)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Unexpected updates</a:t>
            </a:r>
          </a:p>
          <a:p>
            <a:pPr lvl="1"/>
            <a:r>
              <a:rPr lang="en-US" dirty="0" smtClean="0"/>
              <a:t>Observers have no knowledge </a:t>
            </a:r>
          </a:p>
          <a:p>
            <a:pPr lvl="2"/>
            <a:r>
              <a:rPr lang="en-US" dirty="0" smtClean="0"/>
              <a:t>Of each other’s presence.</a:t>
            </a:r>
          </a:p>
          <a:p>
            <a:pPr lvl="2"/>
            <a:r>
              <a:rPr lang="en-US" dirty="0" smtClean="0"/>
              <a:t>About the cost of “state change of subject”</a:t>
            </a:r>
          </a:p>
          <a:p>
            <a:pPr lvl="1"/>
            <a:r>
              <a:rPr lang="en-US" dirty="0" smtClean="0"/>
              <a:t>Cascade of updates.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</a:t>
            </a:r>
            <a:r>
              <a:rPr lang="en-US" dirty="0" smtClean="0"/>
              <a:t>Pattern Context</a:t>
            </a: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system contains objects exhibiting:</a:t>
            </a:r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One-to-many dependency between </a:t>
            </a:r>
            <a:r>
              <a:rPr lang="en-US" dirty="0" smtClean="0">
                <a:solidFill>
                  <a:srgbClr val="00B050"/>
                </a:solidFill>
              </a:rPr>
              <a:t>objects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dirty="0">
                <a:solidFill>
                  <a:srgbClr val="5600AC"/>
                </a:solidFill>
              </a:rPr>
              <a:t>One object changes </a:t>
            </a:r>
            <a:r>
              <a:rPr lang="en-US" dirty="0" smtClean="0">
                <a:solidFill>
                  <a:srgbClr val="5600AC"/>
                </a:solidFill>
              </a:rPr>
              <a:t>state</a:t>
            </a:r>
            <a:endParaRPr lang="en-US" dirty="0">
              <a:solidFill>
                <a:srgbClr val="5600AC"/>
              </a:solidFill>
            </a:endParaRPr>
          </a:p>
          <a:p>
            <a:pPr lvl="1"/>
            <a:r>
              <a:rPr lang="en-US" dirty="0">
                <a:solidFill>
                  <a:srgbClr val="C00000"/>
                </a:solidFill>
              </a:rPr>
              <a:t>All dependents are notified and updated </a:t>
            </a:r>
            <a:r>
              <a:rPr lang="en-US" dirty="0" smtClean="0">
                <a:solidFill>
                  <a:srgbClr val="C00000"/>
                </a:solidFill>
              </a:rPr>
              <a:t>automatically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3087306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trying to achieve with the Observer </a:t>
            </a:r>
            <a:r>
              <a:rPr lang="en-US" dirty="0"/>
              <a:t>Pattern 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Separation </a:t>
            </a:r>
            <a:r>
              <a:rPr lang="en-US" dirty="0"/>
              <a:t>of software subsystems</a:t>
            </a:r>
          </a:p>
          <a:p>
            <a:pPr lvl="1"/>
            <a:r>
              <a:rPr lang="en-US" dirty="0"/>
              <a:t>Separation between GUI &amp; </a:t>
            </a:r>
            <a:r>
              <a:rPr lang="en-US" dirty="0" smtClean="0"/>
              <a:t>Domain objects</a:t>
            </a:r>
            <a:endParaRPr lang="en-US" dirty="0"/>
          </a:p>
          <a:p>
            <a:r>
              <a:rPr lang="en-US" dirty="0"/>
              <a:t>Loosely-coupled classes</a:t>
            </a:r>
          </a:p>
          <a:p>
            <a:pPr lvl="1"/>
            <a:r>
              <a:rPr lang="en-US" dirty="0" smtClean="0"/>
              <a:t>Because tightly-coupled </a:t>
            </a:r>
            <a:r>
              <a:rPr lang="en-US" dirty="0"/>
              <a:t>classes reduce reusability &amp; </a:t>
            </a:r>
            <a:r>
              <a:rPr lang="en-US" dirty="0" smtClean="0"/>
              <a:t>understanding</a:t>
            </a:r>
            <a:endParaRPr lang="en-US" dirty="0"/>
          </a:p>
          <a:p>
            <a:r>
              <a:rPr lang="en-US" dirty="0" smtClean="0"/>
              <a:t>A generic/elegant </a:t>
            </a:r>
            <a:r>
              <a:rPr lang="en-US" dirty="0"/>
              <a:t>way for the classes to </a:t>
            </a:r>
            <a:r>
              <a:rPr lang="en-US" dirty="0" smtClean="0"/>
              <a:t>communicate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components in the Observer Pattern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791200" cy="4411662"/>
          </a:xfrm>
        </p:spPr>
        <p:txBody>
          <a:bodyPr/>
          <a:lstStyle/>
          <a:p>
            <a:r>
              <a:rPr lang="en-US" dirty="0" smtClean="0"/>
              <a:t>Subject</a:t>
            </a:r>
          </a:p>
          <a:p>
            <a:pPr lvl="1"/>
            <a:r>
              <a:rPr lang="en-US" dirty="0" smtClean="0"/>
              <a:t>Subject has dependent observers.</a:t>
            </a:r>
          </a:p>
          <a:p>
            <a:pPr lvl="1"/>
            <a:endParaRPr lang="en-US" dirty="0"/>
          </a:p>
          <a:p>
            <a:r>
              <a:rPr lang="en-US" dirty="0" smtClean="0"/>
              <a:t>Observer(s)</a:t>
            </a:r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state of the subject changes, each dependent observer is notified.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468" y="51816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14478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068" y="4267200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1868" y="53340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Subject class</a:t>
            </a:r>
            <a:endParaRPr lang="en-US" dirty="0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467600" cy="33518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</a:t>
            </a:r>
            <a:r>
              <a:rPr lang="en-US" sz="2800" dirty="0" smtClean="0"/>
              <a:t>lass </a:t>
            </a:r>
            <a:r>
              <a:rPr lang="en-US" sz="2800" dirty="0" err="1" smtClean="0"/>
              <a:t>SubjectClass</a:t>
            </a:r>
            <a:r>
              <a:rPr lang="en-US" sz="2800" dirty="0" smtClean="0"/>
              <a:t> </a:t>
            </a:r>
            <a:r>
              <a:rPr lang="en-US" sz="2800" i="1" dirty="0" smtClean="0"/>
              <a:t>implements</a:t>
            </a:r>
            <a:r>
              <a:rPr lang="en-US" sz="2800" dirty="0" smtClean="0"/>
              <a:t> </a:t>
            </a:r>
            <a:r>
              <a:rPr lang="en-US" sz="2800" b="1" dirty="0" smtClean="0"/>
              <a:t>Subject</a:t>
            </a:r>
            <a:r>
              <a:rPr lang="en-US" sz="2800" dirty="0" smtClean="0"/>
              <a:t> {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</a:t>
            </a:r>
            <a:r>
              <a:rPr lang="en-US" sz="2800" dirty="0" err="1" smtClean="0"/>
              <a:t>SubjectClass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attach(Observer </a:t>
            </a:r>
            <a:r>
              <a:rPr lang="en-US" sz="2800" dirty="0" err="1" smtClean="0"/>
              <a:t>obs</a:t>
            </a:r>
            <a:r>
              <a:rPr lang="en-US" sz="2800" dirty="0" smtClean="0"/>
              <a:t>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detach(Observer </a:t>
            </a:r>
            <a:r>
              <a:rPr lang="en-US" sz="2800" dirty="0" err="1" smtClean="0"/>
              <a:t>obs</a:t>
            </a:r>
            <a:r>
              <a:rPr lang="en-US" sz="2800" dirty="0" smtClean="0"/>
              <a:t>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</a:t>
            </a:r>
            <a:r>
              <a:rPr lang="en-US" sz="2800" i="1" dirty="0" err="1" smtClean="0"/>
              <a:t>notifyObservers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private </a:t>
            </a:r>
            <a:r>
              <a:rPr lang="en-US" sz="2800" dirty="0" err="1" smtClean="0"/>
              <a:t>ArrayList</a:t>
            </a:r>
            <a:r>
              <a:rPr lang="en-US" sz="2800" dirty="0" smtClean="0"/>
              <a:t> </a:t>
            </a:r>
            <a:r>
              <a:rPr lang="en-US" sz="2800" dirty="0"/>
              <a:t>&lt;</a:t>
            </a:r>
            <a:r>
              <a:rPr lang="en-US" sz="2800" dirty="0" smtClean="0"/>
              <a:t>Observer&gt; observers;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5600AC"/>
                </a:solidFill>
              </a:rPr>
              <a:t>Note: </a:t>
            </a:r>
            <a:r>
              <a:rPr lang="en-US" dirty="0" smtClean="0">
                <a:solidFill>
                  <a:srgbClr val="5600AC"/>
                </a:solidFill>
              </a:rPr>
              <a:t>Some texts define a </a:t>
            </a:r>
            <a:r>
              <a:rPr lang="en-US" i="1" dirty="0" smtClean="0">
                <a:solidFill>
                  <a:srgbClr val="5600AC"/>
                </a:solidFill>
              </a:rPr>
              <a:t>notify</a:t>
            </a:r>
            <a:r>
              <a:rPr lang="en-US" dirty="0" smtClean="0">
                <a:solidFill>
                  <a:srgbClr val="5600AC"/>
                </a:solidFill>
              </a:rPr>
              <a:t>() instead of </a:t>
            </a:r>
            <a:r>
              <a:rPr lang="en-US" dirty="0" err="1" smtClean="0">
                <a:solidFill>
                  <a:srgbClr val="5600AC"/>
                </a:solidFill>
              </a:rPr>
              <a:t>notifyObservers</a:t>
            </a:r>
            <a:r>
              <a:rPr lang="en-US" dirty="0" smtClean="0">
                <a:solidFill>
                  <a:srgbClr val="5600AC"/>
                </a:solidFill>
              </a:rPr>
              <a:t>() method. However, Java’s Object class already has a notify() method, which we don’t want to override.</a:t>
            </a:r>
            <a:endParaRPr lang="en-US" dirty="0">
              <a:solidFill>
                <a:srgbClr val="5600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Observer</a:t>
            </a:r>
            <a:endParaRPr lang="en-US" dirty="0"/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7467600" cy="1600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 smtClean="0"/>
              <a:t>ObserverClass</a:t>
            </a:r>
            <a:r>
              <a:rPr lang="en-US" sz="2800" dirty="0" smtClean="0"/>
              <a:t> </a:t>
            </a:r>
            <a:r>
              <a:rPr lang="en-US" sz="2800" i="1" dirty="0" smtClean="0"/>
              <a:t>implements</a:t>
            </a:r>
            <a:r>
              <a:rPr lang="en-US" sz="2800" dirty="0" smtClean="0"/>
              <a:t> </a:t>
            </a:r>
            <a:r>
              <a:rPr lang="en-US" sz="2800" b="1" dirty="0" smtClean="0"/>
              <a:t>Observer</a:t>
            </a:r>
            <a:r>
              <a:rPr lang="en-US" sz="2800" dirty="0" smtClean="0"/>
              <a:t> {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</a:t>
            </a:r>
            <a:r>
              <a:rPr lang="en-US" sz="2800" dirty="0" err="1" smtClean="0"/>
              <a:t>ObserverClass</a:t>
            </a:r>
            <a:r>
              <a:rPr lang="en-US" sz="2800" dirty="0" smtClean="0"/>
              <a:t>();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</a:t>
            </a:r>
            <a:r>
              <a:rPr lang="en-US" sz="2800" dirty="0" smtClean="0"/>
              <a:t>public void update(???); </a:t>
            </a: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What is the appropriate argument for the update() method?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228600" y="1447800"/>
            <a:ext cx="2667000" cy="1600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76800" y="1752600"/>
            <a:ext cx="1905000" cy="1219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7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class relationships</a:t>
            </a:r>
            <a:endParaRPr lang="en-US" dirty="0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2514600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Subject</a:t>
            </a:r>
          </a:p>
          <a:p>
            <a:r>
              <a:rPr lang="en-US" dirty="0" smtClean="0"/>
              <a:t>------------------------------</a:t>
            </a:r>
          </a:p>
          <a:p>
            <a:r>
              <a:rPr lang="en-US" dirty="0" smtClean="0"/>
              <a:t>attach():void</a:t>
            </a:r>
            <a:br>
              <a:rPr lang="en-US" dirty="0" smtClean="0"/>
            </a:br>
            <a:r>
              <a:rPr lang="en-US" dirty="0" smtClean="0"/>
              <a:t>detach():void</a:t>
            </a:r>
            <a:br>
              <a:rPr lang="en-US" dirty="0" smtClean="0"/>
            </a:br>
            <a:r>
              <a:rPr lang="en-US" dirty="0" err="1" smtClean="0"/>
              <a:t>notifyObservers</a:t>
            </a:r>
            <a:r>
              <a:rPr lang="en-US" dirty="0" smtClean="0"/>
              <a:t>():void</a:t>
            </a:r>
            <a:endParaRPr lang="en-US" dirty="0"/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057400" y="3048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876800" y="1905000"/>
            <a:ext cx="1915909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</a:t>
            </a:r>
            <a:br>
              <a:rPr lang="en-US" dirty="0" smtClean="0"/>
            </a:br>
            <a:r>
              <a:rPr lang="en-US" dirty="0" smtClean="0"/>
              <a:t>----------------</a:t>
            </a:r>
          </a:p>
          <a:p>
            <a:r>
              <a:rPr lang="en-US" dirty="0" smtClean="0"/>
              <a:t>update(???):void</a:t>
            </a:r>
            <a:endParaRPr lang="en-US" dirty="0"/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191000" y="4191000"/>
            <a:ext cx="1981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214813" y="42322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ObserverClass1</a:t>
            </a:r>
            <a:endParaRPr lang="en-US" dirty="0"/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6019800" y="4648200"/>
            <a:ext cx="2362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049963" y="468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ObserverClass2</a:t>
            </a:r>
            <a:endParaRPr lang="en-US" dirty="0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800600" y="2971800"/>
            <a:ext cx="6858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 flipV="1">
            <a:off x="5867400" y="2971800"/>
            <a:ext cx="106680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400" y="4114800"/>
            <a:ext cx="16002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SubjectClass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33" idx="1"/>
          </p:cNvCxnSpPr>
          <p:nvPr/>
        </p:nvCxnSpPr>
        <p:spPr>
          <a:xfrm flipV="1">
            <a:off x="2895600" y="2362200"/>
            <a:ext cx="1981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400" y="2057400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-observers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343400" y="2738735"/>
            <a:ext cx="646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1..*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895600" y="4800600"/>
            <a:ext cx="3124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7834" idx="1"/>
          </p:cNvCxnSpPr>
          <p:nvPr/>
        </p:nvCxnSpPr>
        <p:spPr>
          <a:xfrm rot="10800000" flipV="1">
            <a:off x="2895600" y="4375666"/>
            <a:ext cx="1295400" cy="43934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between objects in the Observer pattern</a:t>
            </a:r>
            <a:endParaRPr lang="en-US" dirty="0"/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s:SubjectClass</a:t>
            </a:r>
            <a:endParaRPr lang="en-US" sz="2000" b="1" dirty="0"/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 smtClean="0"/>
              <a:t>o1:ObserverClass1</a:t>
            </a:r>
            <a:endParaRPr lang="en-US" sz="2000" b="1" dirty="0"/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 smtClean="0"/>
              <a:t>o2:ObserverClass2</a:t>
            </a:r>
            <a:endParaRPr lang="en-US" sz="2000" b="1" dirty="0"/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105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10525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/>
              <a:t>notifyObservers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1910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update(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953000" y="51816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5600AC"/>
                </a:solidFill>
              </a:rPr>
              <a:t>???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95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295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5600AC"/>
                </a:solidFill>
              </a:rPr>
              <a:t>getContextSpecificInfo</a:t>
            </a:r>
            <a:r>
              <a:rPr lang="en-US" dirty="0" smtClean="0">
                <a:solidFill>
                  <a:srgbClr val="5600AC"/>
                </a:solidFill>
              </a:rPr>
              <a:t>()</a:t>
            </a:r>
            <a:endParaRPr lang="en-US" dirty="0">
              <a:solidFill>
                <a:srgbClr val="5600A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Program example</a:t>
            </a:r>
            <a:endParaRPr lang="en-US" dirty="0"/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6248400" cy="4355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//private data attributes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List&lt;Observer&gt; observers;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getTemp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getWindSpeed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attach(Observer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detach(Observer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...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13769</TotalTime>
  <Words>469</Words>
  <Application>Microsoft Office PowerPoint</Application>
  <PresentationFormat>On-screen Show (4:3)</PresentationFormat>
  <Paragraphs>150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2_Network</vt:lpstr>
      <vt:lpstr>The Observer Pattern</vt:lpstr>
      <vt:lpstr>Observer Pattern Context</vt:lpstr>
      <vt:lpstr>What are we trying to achieve with the Observer Pattern ?</vt:lpstr>
      <vt:lpstr>Key components in the Observer Pattern</vt:lpstr>
      <vt:lpstr>Generic Subject class</vt:lpstr>
      <vt:lpstr>Generic Observer</vt:lpstr>
      <vt:lpstr>Basic class relationships</vt:lpstr>
      <vt:lpstr>Collaborations between objects in the Observer pattern</vt:lpstr>
      <vt:lpstr>Weather Program example</vt:lpstr>
      <vt:lpstr>Example (contd.)</vt:lpstr>
      <vt:lpstr>Example (contd.)</vt:lpstr>
      <vt:lpstr>Example (contd.)</vt:lpstr>
      <vt:lpstr>Implementation Questions</vt:lpstr>
      <vt:lpstr>Consequences (positive)</vt:lpstr>
      <vt:lpstr>Consequences (positive)</vt:lpstr>
      <vt:lpstr>Consequences (negative)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877</cp:revision>
  <cp:lastPrinted>1601-01-01T00:00:00Z</cp:lastPrinted>
  <dcterms:created xsi:type="dcterms:W3CDTF">1999-09-06T21:32:20Z</dcterms:created>
  <dcterms:modified xsi:type="dcterms:W3CDTF">2014-01-09T13:35:41Z</dcterms:modified>
</cp:coreProperties>
</file>