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handoutMasterIdLst>
    <p:handoutMasterId r:id="rId11"/>
  </p:handoutMasterIdLst>
  <p:sldIdLst>
    <p:sldId id="320" r:id="rId2"/>
    <p:sldId id="332" r:id="rId3"/>
    <p:sldId id="328" r:id="rId4"/>
    <p:sldId id="336" r:id="rId5"/>
    <p:sldId id="334" r:id="rId6"/>
    <p:sldId id="335" r:id="rId7"/>
    <p:sldId id="331" r:id="rId8"/>
    <p:sldId id="337" r:id="rId9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58" autoAdjust="0"/>
    <p:restoredTop sz="94689" autoAdjust="0"/>
  </p:normalViewPr>
  <p:slideViewPr>
    <p:cSldViewPr>
      <p:cViewPr>
        <p:scale>
          <a:sx n="80" d="100"/>
          <a:sy n="80" d="100"/>
        </p:scale>
        <p:origin x="-1373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9 January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jesusgilhernandez.com/2012/11/28/cohesion-and-couplin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4, Day 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Observer,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Quiz</a:t>
            </a:r>
          </a:p>
          <a:p>
            <a:pPr lvl="1"/>
            <a:r>
              <a:rPr lang="en-US" dirty="0" smtClean="0"/>
              <a:t>Coupling &amp; Cohesion</a:t>
            </a:r>
          </a:p>
          <a:p>
            <a:r>
              <a:rPr lang="en-US" dirty="0" smtClean="0"/>
              <a:t>Observers</a:t>
            </a:r>
            <a:endParaRPr lang="en-US" dirty="0" smtClean="0"/>
          </a:p>
          <a:p>
            <a:pPr lvl="1"/>
            <a:r>
              <a:rPr lang="en-US" dirty="0" smtClean="0"/>
              <a:t>Class structure for observers</a:t>
            </a:r>
          </a:p>
          <a:p>
            <a:pPr lvl="1"/>
            <a:r>
              <a:rPr lang="en-US" dirty="0"/>
              <a:t>Sequence diagram for </a:t>
            </a:r>
            <a:r>
              <a:rPr lang="en-US" dirty="0" smtClean="0"/>
              <a:t>observers</a:t>
            </a:r>
            <a:endParaRPr lang="en-US" dirty="0" smtClean="0"/>
          </a:p>
          <a:p>
            <a:pPr lvl="1"/>
            <a:r>
              <a:rPr lang="en-US" dirty="0" smtClean="0"/>
              <a:t>How it improves coupling</a:t>
            </a:r>
          </a:p>
          <a:p>
            <a:pPr lvl="1"/>
            <a:r>
              <a:rPr lang="en-US" dirty="0" smtClean="0"/>
              <a:t>How it improves cohesion</a:t>
            </a:r>
            <a:endParaRPr lang="en-US" dirty="0" smtClean="0"/>
          </a:p>
          <a:p>
            <a:pPr lvl="1"/>
            <a:r>
              <a:rPr lang="en-US" dirty="0" smtClean="0"/>
              <a:t>Downsides</a:t>
            </a:r>
          </a:p>
          <a:p>
            <a:r>
              <a:rPr lang="en-US" dirty="0" smtClean="0"/>
              <a:t>Exam next week (Week 5), Tuesday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Coupling vs.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Module 4 shows what we are trying to avoid: low cohesion and high coupling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6858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</a:p>
          <a:p>
            <a:pPr>
              <a:defRPr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://www.jesusgilhernandez.com/2012/11/28/cohesion-and-coupling/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1026" name="Picture 2" descr="Cohesion and Coupl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2743200"/>
            <a:ext cx="5721767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93292" y="4059793"/>
            <a:ext cx="2879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(more lines==lower)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83766" y="4419600"/>
            <a:ext cx="2736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(more lines==higher)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1409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 bwMode="auto">
          <a:xfrm>
            <a:off x="228600" y="1447800"/>
            <a:ext cx="2667000" cy="1600200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876800" y="1752600"/>
            <a:ext cx="1905000" cy="1219200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D3AFCAF-D0C7-4332-90ED-126CCE02C029}" type="slidenum">
              <a:rPr lang="en-US"/>
              <a:pPr/>
              <a:t>3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class relationships</a:t>
            </a:r>
            <a:endParaRPr lang="en-US" dirty="0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2514600" cy="1477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Subject</a:t>
            </a:r>
          </a:p>
          <a:p>
            <a:r>
              <a:rPr lang="en-US" dirty="0" smtClean="0"/>
              <a:t>------------------------------</a:t>
            </a:r>
          </a:p>
          <a:p>
            <a:r>
              <a:rPr lang="en-US" dirty="0" smtClean="0"/>
              <a:t>attach():void</a:t>
            </a:r>
            <a:br>
              <a:rPr lang="en-US" dirty="0" smtClean="0"/>
            </a:br>
            <a:r>
              <a:rPr lang="en-US" dirty="0" smtClean="0"/>
              <a:t>detach():void</a:t>
            </a:r>
            <a:br>
              <a:rPr lang="en-US" dirty="0" smtClean="0"/>
            </a:br>
            <a:r>
              <a:rPr lang="en-US" dirty="0" err="1" smtClean="0"/>
              <a:t>notifyObservers</a:t>
            </a:r>
            <a:r>
              <a:rPr lang="en-US" dirty="0" smtClean="0"/>
              <a:t>():void</a:t>
            </a:r>
            <a:endParaRPr lang="en-US" dirty="0"/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 flipV="1">
            <a:off x="2057400" y="3048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4876800" y="1905000"/>
            <a:ext cx="1915909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Observer</a:t>
            </a:r>
            <a:br>
              <a:rPr lang="en-US" dirty="0" smtClean="0"/>
            </a:br>
            <a:r>
              <a:rPr lang="en-US" dirty="0" smtClean="0"/>
              <a:t>----------------</a:t>
            </a:r>
          </a:p>
          <a:p>
            <a:r>
              <a:rPr lang="en-US" dirty="0" smtClean="0"/>
              <a:t>update(???):void</a:t>
            </a:r>
            <a:endParaRPr lang="en-US" dirty="0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4191000" y="4191000"/>
            <a:ext cx="1981200" cy="36933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4214813" y="42322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ObserverClass1</a:t>
            </a:r>
            <a:endParaRPr lang="en-US" dirty="0"/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6019800" y="4648200"/>
            <a:ext cx="2362200" cy="36933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6049963" y="46894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ObserverClass2</a:t>
            </a:r>
            <a:endParaRPr lang="en-US" dirty="0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 flipV="1">
            <a:off x="4800600" y="2971800"/>
            <a:ext cx="68580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 flipH="1" flipV="1">
            <a:off x="5867400" y="2971800"/>
            <a:ext cx="1066800" cy="1676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95400" y="4114800"/>
            <a:ext cx="1600200" cy="129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SubjectClass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endCxn id="33" idx="1"/>
          </p:cNvCxnSpPr>
          <p:nvPr/>
        </p:nvCxnSpPr>
        <p:spPr>
          <a:xfrm flipV="1">
            <a:off x="2895600" y="2362200"/>
            <a:ext cx="1981200" cy="381000"/>
          </a:xfrm>
          <a:prstGeom prst="straightConnector1">
            <a:avLst/>
          </a:prstGeom>
          <a:ln w="158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81400" y="2057400"/>
            <a:ext cx="1250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-observers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343400" y="2738735"/>
            <a:ext cx="646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1..*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2895600" y="4800600"/>
            <a:ext cx="3124200" cy="381000"/>
          </a:xfrm>
          <a:prstGeom prst="straightConnector1">
            <a:avLst/>
          </a:prstGeom>
          <a:ln w="158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7834" idx="1"/>
          </p:cNvCxnSpPr>
          <p:nvPr/>
        </p:nvCxnSpPr>
        <p:spPr>
          <a:xfrm rot="10800000" flipV="1">
            <a:off x="2895600" y="4375666"/>
            <a:ext cx="1295400" cy="43934"/>
          </a:xfrm>
          <a:prstGeom prst="straightConnector1">
            <a:avLst/>
          </a:prstGeom>
          <a:ln w="158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38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4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Collaborations between objects in the Observer pattern</a:t>
            </a:r>
            <a:endParaRPr lang="en-US" dirty="0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s:SubjectClass</a:t>
            </a:r>
            <a:endParaRPr lang="en-US" sz="2000" b="1" dirty="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 smtClean="0"/>
              <a:t>o1:ObserverClass1</a:t>
            </a:r>
            <a:endParaRPr lang="en-US" sz="2000" b="1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o2:ObserverClass2</a:t>
            </a:r>
            <a:endParaRPr lang="en-US" sz="2000" b="1" dirty="0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438400" y="2590800"/>
            <a:ext cx="135165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</a:t>
            </a:r>
            <a:r>
              <a:rPr lang="en-US" dirty="0" smtClean="0"/>
              <a:t>(???)</a:t>
            </a:r>
            <a:endParaRPr lang="en-US" dirty="0"/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800600" y="2971800"/>
            <a:ext cx="135165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</a:t>
            </a:r>
            <a:r>
              <a:rPr lang="en-US" dirty="0" smtClean="0"/>
              <a:t>(???)</a:t>
            </a:r>
            <a:endParaRPr lang="en-US" dirty="0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295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95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362200" y="3733800"/>
            <a:ext cx="19543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/>
              <a:t>notifyObservers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2438400" y="4191000"/>
            <a:ext cx="14285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update(</a:t>
            </a:r>
            <a:r>
              <a:rPr lang="en-US" dirty="0" smtClean="0">
                <a:solidFill>
                  <a:srgbClr val="5600AC"/>
                </a:solidFill>
              </a:rPr>
              <a:t>???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953000" y="5181600"/>
            <a:ext cx="14285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5600AC"/>
                </a:solidFill>
              </a:rPr>
              <a:t>???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4343400" y="57150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295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295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1295400" y="51816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1295400" y="6096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371600" y="48006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295400" y="35814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304925" y="3128169"/>
            <a:ext cx="280987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4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(positive)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Coupling between </a:t>
            </a:r>
            <a:r>
              <a:rPr lang="en-US" dirty="0" smtClean="0"/>
              <a:t>Subject </a:t>
            </a:r>
            <a:r>
              <a:rPr lang="en-US" dirty="0"/>
              <a:t>and </a:t>
            </a:r>
            <a:r>
              <a:rPr lang="en-US" dirty="0" smtClean="0"/>
              <a:t>Observers:</a:t>
            </a:r>
            <a:endParaRPr lang="en-US" dirty="0"/>
          </a:p>
          <a:p>
            <a:pPr lvl="1"/>
            <a:r>
              <a:rPr lang="en-US" dirty="0"/>
              <a:t>Subject knows it has a list of </a:t>
            </a:r>
            <a:r>
              <a:rPr lang="en-US" dirty="0" smtClean="0"/>
              <a:t>Observers, </a:t>
            </a:r>
            <a:r>
              <a:rPr lang="en-US" i="1" dirty="0" smtClean="0">
                <a:solidFill>
                  <a:srgbClr val="5600AC"/>
                </a:solidFill>
              </a:rPr>
              <a:t>but not specific classes</a:t>
            </a:r>
            <a:endParaRPr lang="en-US" i="1" dirty="0">
              <a:solidFill>
                <a:srgbClr val="5600AC"/>
              </a:solidFill>
            </a:endParaRPr>
          </a:p>
          <a:p>
            <a:pPr lvl="1"/>
            <a:r>
              <a:rPr lang="en-US" dirty="0"/>
              <a:t>Each </a:t>
            </a:r>
            <a:r>
              <a:rPr lang="en-US" dirty="0" smtClean="0"/>
              <a:t>Observer </a:t>
            </a:r>
            <a:r>
              <a:rPr lang="en-US" dirty="0"/>
              <a:t>conforms to the simple </a:t>
            </a:r>
            <a:r>
              <a:rPr lang="en-US" i="1" dirty="0"/>
              <a:t>interface</a:t>
            </a:r>
            <a:r>
              <a:rPr lang="en-US" dirty="0"/>
              <a:t> of the abstract </a:t>
            </a:r>
            <a:r>
              <a:rPr lang="en-US" dirty="0" smtClean="0"/>
              <a:t>Observer Interface.</a:t>
            </a:r>
            <a:endParaRPr lang="en-US" dirty="0"/>
          </a:p>
          <a:p>
            <a:pPr lvl="1"/>
            <a:r>
              <a:rPr lang="en-US" dirty="0"/>
              <a:t>Hence, coupling </a:t>
            </a:r>
            <a:r>
              <a:rPr lang="en-US" dirty="0" smtClean="0"/>
              <a:t>is</a:t>
            </a:r>
          </a:p>
          <a:p>
            <a:pPr lvl="2"/>
            <a:r>
              <a:rPr lang="en-US" dirty="0" smtClean="0"/>
              <a:t>Minimal</a:t>
            </a:r>
          </a:p>
          <a:p>
            <a:pPr lvl="2"/>
            <a:r>
              <a:rPr lang="en-US" dirty="0"/>
              <a:t>Abstract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9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(positive)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Cohesion is increased from single-class implementation</a:t>
            </a:r>
            <a:endParaRPr lang="en-US" dirty="0"/>
          </a:p>
          <a:p>
            <a:pPr lvl="1"/>
            <a:r>
              <a:rPr lang="en-US" dirty="0" smtClean="0"/>
              <a:t>State management and display/response are separated</a:t>
            </a:r>
          </a:p>
          <a:p>
            <a:pPr lvl="1"/>
            <a:r>
              <a:rPr lang="en-US" dirty="0" smtClean="0"/>
              <a:t>E.g. GUI innards separated from “your code”</a:t>
            </a:r>
          </a:p>
          <a:p>
            <a:pPr lvl="1"/>
            <a:r>
              <a:rPr lang="en-US" dirty="0" smtClean="0"/>
              <a:t>E.g. Web access separated from display</a:t>
            </a:r>
          </a:p>
        </p:txBody>
      </p:sp>
    </p:spTree>
    <p:extLst>
      <p:ext uri="{BB962C8B-B14F-4D97-AF65-F5344CB8AC3E}">
        <p14:creationId xmlns:p14="http://schemas.microsoft.com/office/powerpoint/2010/main" val="142552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(negative)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Broadcast communication</a:t>
            </a:r>
          </a:p>
          <a:p>
            <a:pPr lvl="1"/>
            <a:r>
              <a:rPr lang="en-US" smtClean="0"/>
              <a:t>Notification is broadcast to all interested objects.</a:t>
            </a:r>
          </a:p>
          <a:p>
            <a:pPr lvl="1"/>
            <a:r>
              <a:rPr lang="en-US" smtClean="0"/>
              <a:t>Observers can be added/removed at any time.</a:t>
            </a:r>
          </a:p>
          <a:p>
            <a:pPr lvl="1"/>
            <a:r>
              <a:rPr lang="en-US" smtClean="0"/>
              <a:t>Observer decides when it needs to be notified.</a:t>
            </a:r>
          </a:p>
          <a:p>
            <a:r>
              <a:rPr lang="en-US" smtClean="0"/>
              <a:t>Unexpected updates</a:t>
            </a:r>
          </a:p>
          <a:p>
            <a:pPr lvl="1"/>
            <a:r>
              <a:rPr lang="en-US" smtClean="0"/>
              <a:t>Observers have no knowledge </a:t>
            </a:r>
          </a:p>
          <a:p>
            <a:pPr lvl="2"/>
            <a:r>
              <a:rPr lang="en-US" smtClean="0"/>
              <a:t>Of each other’s presence.</a:t>
            </a:r>
          </a:p>
          <a:p>
            <a:pPr lvl="2"/>
            <a:r>
              <a:rPr lang="en-US" smtClean="0"/>
              <a:t>About the cost of “state change of subject”</a:t>
            </a:r>
          </a:p>
          <a:p>
            <a:pPr lvl="1"/>
            <a:r>
              <a:rPr lang="en-US" smtClean="0"/>
              <a:t>Cascade of updates.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SE-2811</a:t>
            </a:r>
          </a:p>
          <a:p>
            <a:r>
              <a:rPr lang="en-US" altLang="en-US" smtClean="0"/>
              <a:t>Dr. Mark L.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189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[ADDED SLIDE]</a:t>
            </a:r>
            <a:br>
              <a:rPr lang="en-US" dirty="0" smtClean="0"/>
            </a:br>
            <a:r>
              <a:rPr lang="en-US" dirty="0" smtClean="0"/>
              <a:t>Timing of multiple observers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observers get notified at essentially the same time.</a:t>
            </a:r>
          </a:p>
          <a:p>
            <a:r>
              <a:rPr lang="en-US" dirty="0" smtClean="0"/>
              <a:t>In the lab, all observers should be integrated into the same program and run at the same time.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405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28647</TotalTime>
  <Words>329</Words>
  <Application>Microsoft Office PowerPoint</Application>
  <PresentationFormat>On-screen Show (4:3)</PresentationFormat>
  <Paragraphs>81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2_Network</vt:lpstr>
      <vt:lpstr>Week 4, Day 3 Observer, continued</vt:lpstr>
      <vt:lpstr>Coupling vs. Cohesion</vt:lpstr>
      <vt:lpstr>Basic class relationships</vt:lpstr>
      <vt:lpstr>Collaborations between objects in the Observer pattern</vt:lpstr>
      <vt:lpstr>Consequences (positive)</vt:lpstr>
      <vt:lpstr>Consequences (positive)</vt:lpstr>
      <vt:lpstr>Consequences (negative)</vt:lpstr>
      <vt:lpstr>[ADDED SLIDE] Timing of multiple observers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974</cp:revision>
  <cp:lastPrinted>2014-01-09T13:44:18Z</cp:lastPrinted>
  <dcterms:created xsi:type="dcterms:W3CDTF">1999-09-06T21:32:20Z</dcterms:created>
  <dcterms:modified xsi:type="dcterms:W3CDTF">2014-01-09T15:10:52Z</dcterms:modified>
</cp:coreProperties>
</file>