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3"/>
  </p:notesMasterIdLst>
  <p:handoutMasterIdLst>
    <p:handoutMasterId r:id="rId14"/>
  </p:handoutMasterIdLst>
  <p:sldIdLst>
    <p:sldId id="320" r:id="rId2"/>
    <p:sldId id="334" r:id="rId3"/>
    <p:sldId id="335" r:id="rId4"/>
    <p:sldId id="336" r:id="rId5"/>
    <p:sldId id="337" r:id="rId6"/>
    <p:sldId id="338" r:id="rId7"/>
    <p:sldId id="339" r:id="rId8"/>
    <p:sldId id="346" r:id="rId9"/>
    <p:sldId id="344" r:id="rId10"/>
    <p:sldId id="345" r:id="rId11"/>
    <p:sldId id="343" r:id="rId12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73" autoAdjust="0"/>
    <p:restoredTop sz="72804" autoAdjust="0"/>
  </p:normalViewPr>
  <p:slideViewPr>
    <p:cSldViewPr>
      <p:cViewPr>
        <p:scale>
          <a:sx n="41" d="100"/>
          <a:sy n="41" d="100"/>
        </p:scale>
        <p:origin x="-2832" y="-5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21 January 2014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1/21/2014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9358821/should-i-extend-arraylist-to-add-attributes-that-isnt-nul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0"/>
            <a:r>
              <a:rPr lang="en-US" dirty="0" smtClean="0"/>
              <a:t>Full</a:t>
            </a:r>
            <a:r>
              <a:rPr lang="en-US" baseline="0" dirty="0" smtClean="0"/>
              <a:t> agenda: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Exam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Questions about lab due tomorrow in class?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Locking on null object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</a:t>
            </a:r>
            <a:r>
              <a:rPr lang="en-US" dirty="0" err="1" smtClean="0">
                <a:sym typeface="Wingdings" panose="05000000000000000000" pitchFamily="2" charset="2"/>
              </a:rPr>
              <a:t>invokeLater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Threads: The squares example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Decorator Class Diagram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More on Java IO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Class diagrams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Design Principles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 the patterns we’ve seen so far	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Compare with alternatives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array approach suggested in class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Non-decorator array – decorator can be added on without modifying the original hierarchy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Decorator has “before-after” and possibly other combinatorial control that would be hard-coded in array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[Show “screenshot” of discussion from class? Or just re-type?]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Strategy vs. Decorator class diagrams side-by-side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Structural difference (inheritance optional in Strategy pattern?)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“Strategy” array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Perhaps next: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ym typeface="Wingdings" panose="05000000000000000000" pitchFamily="2" charset="2"/>
              </a:rPr>
              <a:t>	Coding </a:t>
            </a:r>
            <a:r>
              <a:rPr lang="en-US" dirty="0" err="1" smtClean="0">
                <a:sym typeface="Wingdings" panose="05000000000000000000" pitchFamily="2" charset="2"/>
              </a:rPr>
              <a:t>Starbuzz</a:t>
            </a:r>
            <a:r>
              <a:rPr lang="en-US" dirty="0" smtClean="0">
                <a:sym typeface="Wingdings" panose="05000000000000000000" pitchFamily="2" charset="2"/>
              </a:rPr>
              <a:t> coffee (?)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Add real patterns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baseline="0" dirty="0" smtClean="0"/>
              <a:t>		</a:t>
            </a:r>
            <a:r>
              <a:rPr lang="en-US" baseline="0" dirty="0" err="1" smtClean="0"/>
              <a:t>ArrayList</a:t>
            </a:r>
            <a:r>
              <a:rPr lang="en-US" baseline="0" dirty="0" smtClean="0"/>
              <a:t> – null-checking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Java I/O: Students do </a:t>
            </a:r>
            <a:r>
              <a:rPr lang="en-US" dirty="0" smtClean="0">
                <a:sym typeface="Wingdings" panose="05000000000000000000" pitchFamily="2" charset="2"/>
              </a:rPr>
              <a:t>coding examples</a:t>
            </a:r>
          </a:p>
          <a:p>
            <a:pPr lvl="1"/>
            <a:endParaRPr lang="en-US" baseline="0" dirty="0" smtClean="0"/>
          </a:p>
          <a:p>
            <a:pPr lvl="1"/>
            <a:r>
              <a:rPr lang="en-US" dirty="0" smtClean="0">
                <a:hlinkClick r:id="rId3"/>
              </a:rPr>
              <a:t>		http://stackoverflow.com/questions/9358821/should-i-extend-arraylist-to-add-attributes-that-isnt-null</a:t>
            </a:r>
            <a:endParaRPr lang="en-US" dirty="0" smtClean="0"/>
          </a:p>
          <a:p>
            <a:pPr lvl="1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2850" y="706438"/>
            <a:ext cx="4706938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answer to question 1: Given that the decorator has the same super-type as the object it decorates, </a:t>
            </a:r>
            <a:r>
              <a:rPr lang="en-US" b="1" dirty="0" smtClean="0">
                <a:solidFill>
                  <a:srgbClr val="FF0000"/>
                </a:solidFill>
              </a:rPr>
              <a:t>we can pass around a decorated object in place of the original (wrapped) object</a:t>
            </a:r>
            <a:r>
              <a:rPr lang="en-US" b="1" dirty="0" smtClean="0"/>
              <a:t>.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b="1" dirty="0" smtClean="0"/>
              <a:t>One answer</a:t>
            </a:r>
            <a:r>
              <a:rPr lang="en-US" b="1" baseline="0" dirty="0" smtClean="0"/>
              <a:t> to question 2: </a:t>
            </a:r>
            <a:r>
              <a:rPr lang="en-US" dirty="0" smtClean="0"/>
              <a:t>Objects can be decorated at any time, so </a:t>
            </a:r>
            <a:r>
              <a:rPr lang="en-US" b="1" dirty="0" smtClean="0">
                <a:solidFill>
                  <a:srgbClr val="FF0000"/>
                </a:solidFill>
              </a:rPr>
              <a:t>we can decorate objects at runtime </a:t>
            </a:r>
            <a:r>
              <a:rPr lang="en-US" dirty="0" smtClean="0"/>
              <a:t>with as many decorators as we like.</a:t>
            </a:r>
          </a:p>
          <a:p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CS-1020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Mark L. Hornick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52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(Avoid coupling)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Strive for loosely coupled designs between objects that interact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533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 smtClean="0"/>
              <a:t>Large number of small classes overwhelming to new developers</a:t>
            </a:r>
          </a:p>
          <a:p>
            <a:pPr marL="171450" indent="-171450">
              <a:buFont typeface="Arial" charset="0"/>
              <a:buChar char="•"/>
            </a:pPr>
            <a:r>
              <a:rPr lang="en-US" dirty="0" smtClean="0"/>
              <a:t>Problem</a:t>
            </a:r>
            <a:r>
              <a:rPr lang="en-US" baseline="0" dirty="0" smtClean="0"/>
              <a:t> when people rely on specific types without thinking through [TODO: Study &amp; find example]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Complexity of wrapping</a:t>
            </a:r>
          </a:p>
          <a:p>
            <a:pPr marL="0" indent="0">
              <a:buFont typeface="Arial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69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>Week 6, Class </a:t>
            </a:r>
            <a:r>
              <a:rPr lang="en-US" dirty="0" smtClean="0"/>
              <a:t>1 &amp; 2: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Decorators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11662"/>
          </a:xfrm>
        </p:spPr>
        <p:txBody>
          <a:bodyPr/>
          <a:lstStyle/>
          <a:p>
            <a:pPr lvl="1"/>
            <a:r>
              <a:rPr lang="en-US" dirty="0" smtClean="0">
                <a:sym typeface="Wingdings" panose="05000000000000000000" pitchFamily="2" charset="2"/>
              </a:rPr>
              <a:t>Return Exam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Questions about lab due tomorrow in class?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Locking on null object</a:t>
            </a: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invokeLater</a:t>
            </a:r>
            <a:r>
              <a:rPr lang="en-US" dirty="0" smtClean="0">
                <a:sym typeface="Wingdings" panose="05000000000000000000" pitchFamily="2" charset="2"/>
              </a:rPr>
              <a:t> &amp; the </a:t>
            </a:r>
            <a:r>
              <a:rPr lang="en-US" dirty="0">
                <a:sym typeface="Wingdings" panose="05000000000000000000" pitchFamily="2" charset="2"/>
              </a:rPr>
              <a:t>squares </a:t>
            </a:r>
            <a:r>
              <a:rPr lang="en-US" dirty="0" smtClean="0">
                <a:sym typeface="Wingdings" panose="05000000000000000000" pitchFamily="2" charset="2"/>
              </a:rPr>
              <a:t>example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Decorator &amp; Java IO continued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Decorator vs. List of Add-ons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Downsides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disadvantages of decorators?</a:t>
            </a:r>
          </a:p>
          <a:p>
            <a:pPr lvl="1"/>
            <a:r>
              <a:rPr lang="en-US" dirty="0" smtClean="0"/>
              <a:t>Need to pay attention to abstract classes &amp; type</a:t>
            </a:r>
          </a:p>
          <a:p>
            <a:pPr lvl="1"/>
            <a:endParaRPr lang="en-US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142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9923" y="2133600"/>
            <a:ext cx="3971724" cy="2745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95889" y="2281734"/>
            <a:ext cx="4321674" cy="2449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49079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Decorator Pattern context</a:t>
            </a:r>
            <a:endParaRPr lang="en-US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You want to attach additional functionality to an (existing) class dynamically…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…without having to resort to sub-classing the existing class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We don’t want a class explosion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We want to allow classes to be easily “extended” to incorporate new behavior without modifying existing code.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rmAutofit fontScale="47500" lnSpcReduction="20000"/>
          </a:bodyPr>
          <a:lstStyle/>
          <a:p>
            <a:fld id="{303CD6DA-E012-43A0-A6CD-A74C247170B7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6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838200"/>
            <a:ext cx="7943449" cy="5491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4314974" y="5638800"/>
            <a:ext cx="1819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</a:t>
            </a:r>
            <a:r>
              <a:rPr lang="en-US" dirty="0" err="1" smtClean="0"/>
              <a:t>doMoreStuff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71800" y="4038600"/>
            <a:ext cx="1819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</a:t>
            </a:r>
            <a:r>
              <a:rPr lang="en-US" dirty="0" err="1" smtClean="0"/>
              <a:t>doMoreStuff</a:t>
            </a:r>
            <a:r>
              <a:rPr lang="en-US" dirty="0" smtClean="0"/>
              <a:t>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97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decorators useful?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Decorators </a:t>
            </a:r>
            <a:r>
              <a:rPr lang="en-US" b="1" dirty="0" smtClean="0">
                <a:solidFill>
                  <a:srgbClr val="FF0000"/>
                </a:solidFill>
              </a:rPr>
              <a:t>have the same super-type </a:t>
            </a:r>
            <a:r>
              <a:rPr lang="en-US" dirty="0" smtClean="0"/>
              <a:t>as the objects they decorate.</a:t>
            </a:r>
          </a:p>
          <a:p>
            <a:pPr lvl="1"/>
            <a:r>
              <a:rPr lang="en-US" dirty="0" smtClean="0"/>
              <a:t>Helps organize: e.g., can put all beverage objects in the same data-structure</a:t>
            </a:r>
          </a:p>
          <a:p>
            <a:pPr lvl="1"/>
            <a:r>
              <a:rPr lang="en-US" dirty="0" smtClean="0"/>
              <a:t>Used when initializing super-class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One or more </a:t>
            </a:r>
            <a:r>
              <a:rPr lang="en-US" dirty="0" smtClean="0"/>
              <a:t>decorators can be used to wrap an object.</a:t>
            </a:r>
          </a:p>
          <a:p>
            <a:pPr lvl="1"/>
            <a:r>
              <a:rPr lang="en-US" dirty="0" smtClean="0"/>
              <a:t>Why is this useful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Can still get to specific &amp; useful method</a:t>
            </a:r>
          </a:p>
          <a:p>
            <a:pPr lvl="2"/>
            <a:r>
              <a:rPr lang="en-US" dirty="0" smtClean="0"/>
              <a:t>When creating the object</a:t>
            </a:r>
          </a:p>
          <a:p>
            <a:pPr lvl="2"/>
            <a:r>
              <a:rPr lang="en-US" dirty="0" smtClean="0"/>
              <a:t>By casting back to cream (leaves open question: Is it cream?)</a:t>
            </a:r>
          </a:p>
          <a:p>
            <a:pPr lvl="2"/>
            <a:r>
              <a:rPr lang="en-US" dirty="0" smtClean="0"/>
              <a:t>Test using </a:t>
            </a:r>
            <a:r>
              <a:rPr lang="en-US" dirty="0" err="1" smtClean="0"/>
              <a:t>instanceof</a:t>
            </a:r>
            <a:endParaRPr lang="en-US" dirty="0" smtClean="0"/>
          </a:p>
          <a:p>
            <a:pPr lvl="1"/>
            <a:r>
              <a:rPr lang="en-US" dirty="0" smtClean="0"/>
              <a:t>Can get more &amp; more specific about the object with multiple </a:t>
            </a:r>
            <a:r>
              <a:rPr lang="en-US" dirty="0" err="1" smtClean="0"/>
              <a:t>decos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Don’t need all the classes for all combinations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52773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java.io package contains dozens of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6400800" cy="453072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PipedOutputStream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DataOutputStream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ObjectOutputStream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PrintStream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 … </a:t>
            </a:r>
            <a:endParaRPr lang="en-US" sz="28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Understanding the associations between them just by reading the </a:t>
            </a:r>
            <a:r>
              <a:rPr lang="en-US" dirty="0" err="1" smtClean="0"/>
              <a:t>Javadoc</a:t>
            </a:r>
            <a:r>
              <a:rPr lang="en-US" dirty="0" smtClean="0"/>
              <a:t> API is difficult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4098" name="Picture 2" descr="C:\Documents and Settings\hornick\Local Settings\Temporary Internet Files\Content.IE5\8GV4S627\MCPE00125_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2819400"/>
            <a:ext cx="1854799" cy="18106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9894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Knowing that the input stream classes are based on the Decorator pattern can make things easier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447800"/>
            <a:ext cx="7696200" cy="5032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 descr="C:\Documents and Settings\hornick\Local Settings\Temporary Internet Files\Content.IE5\YDNS56TQ\MCj0396404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5486400"/>
            <a:ext cx="1305757" cy="108630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272104" y="4800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&lt;&lt;deprecated&gt;&gt;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99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r>
              <a:rPr lang="en-US" sz="2800" dirty="0" smtClean="0"/>
              <a:t>The Decorator pattern applied to output streams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838200"/>
            <a:ext cx="8163061" cy="5505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5791200" y="5396945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Only for error propagation in my Java version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17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Decorator vs. Array of Add-ons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0" y="1524000"/>
            <a:ext cx="9144000" cy="5334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33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T? Reduce coupling</a:t>
            </a:r>
          </a:p>
          <a:p>
            <a:pPr lvl="1"/>
            <a:r>
              <a:rPr lang="en-US" dirty="0" smtClean="0"/>
              <a:t>Abstract classes are </a:t>
            </a:r>
            <a:r>
              <a:rPr lang="en-US" dirty="0" err="1" smtClean="0"/>
              <a:t>unliked</a:t>
            </a:r>
            <a:endParaRPr lang="en-US" dirty="0" smtClean="0"/>
          </a:p>
          <a:p>
            <a:r>
              <a:rPr lang="en-US" dirty="0" smtClean="0"/>
              <a:t>T Increase cohesion</a:t>
            </a:r>
          </a:p>
          <a:p>
            <a:r>
              <a:rPr lang="en-US" dirty="0"/>
              <a:t>T</a:t>
            </a:r>
            <a:r>
              <a:rPr lang="en-US" dirty="0" smtClean="0"/>
              <a:t> Encapsulate what varies</a:t>
            </a:r>
          </a:p>
          <a:p>
            <a:pPr lvl="1"/>
            <a:r>
              <a:rPr lang="en-US" dirty="0" smtClean="0"/>
              <a:t>E.g. mocha class only cares about chocolate</a:t>
            </a:r>
          </a:p>
          <a:p>
            <a:r>
              <a:rPr lang="en-US" dirty="0" smtClean="0"/>
              <a:t>Favor composition over inheritance</a:t>
            </a:r>
          </a:p>
          <a:p>
            <a:r>
              <a:rPr lang="en-US" dirty="0" smtClean="0"/>
              <a:t>T Program to interfaces, not implementations</a:t>
            </a:r>
          </a:p>
          <a:p>
            <a:r>
              <a:rPr lang="en-US" b="1" dirty="0" smtClean="0"/>
              <a:t>T Classes </a:t>
            </a:r>
            <a:r>
              <a:rPr lang="en-US" b="1" dirty="0"/>
              <a:t>should be open for extension but closed for </a:t>
            </a:r>
            <a:r>
              <a:rPr lang="en-US" b="1" dirty="0" smtClean="0"/>
              <a:t>modification</a:t>
            </a:r>
          </a:p>
          <a:p>
            <a:pPr marL="0" indent="0">
              <a:buNone/>
            </a:pPr>
            <a:r>
              <a:rPr lang="en-US" dirty="0"/>
              <a:t>Which of these are </a:t>
            </a:r>
            <a:r>
              <a:rPr lang="en-US" dirty="0" smtClean="0"/>
              <a:t>met?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4154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29312</TotalTime>
  <Words>454</Words>
  <Application>Microsoft Office PowerPoint</Application>
  <PresentationFormat>On-screen Show (4:3)</PresentationFormat>
  <Paragraphs>135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2_Network</vt:lpstr>
      <vt:lpstr>Week 6, Class 1 &amp; 2: Decorators</vt:lpstr>
      <vt:lpstr>Decorator Pattern context</vt:lpstr>
      <vt:lpstr>PowerPoint Presentation</vt:lpstr>
      <vt:lpstr>How are decorators useful?</vt:lpstr>
      <vt:lpstr>The java.io package contains dozens of classes</vt:lpstr>
      <vt:lpstr>Knowing that the input stream classes are based on the Decorator pattern can make things easier</vt:lpstr>
      <vt:lpstr>The Decorator pattern applied to output streams</vt:lpstr>
      <vt:lpstr>Decorator vs. Array of Add-ons</vt:lpstr>
      <vt:lpstr>Design Principles</vt:lpstr>
      <vt:lpstr>Downsides</vt:lpstr>
      <vt:lpstr>PowerPoint Presentation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1007</cp:revision>
  <cp:lastPrinted>2014-01-21T13:49:34Z</cp:lastPrinted>
  <dcterms:created xsi:type="dcterms:W3CDTF">1999-09-06T21:32:20Z</dcterms:created>
  <dcterms:modified xsi:type="dcterms:W3CDTF">2014-01-21T15:36:01Z</dcterms:modified>
</cp:coreProperties>
</file>