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44" r:id="rId12"/>
    <p:sldId id="343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3" autoAdjust="0"/>
    <p:restoredTop sz="72804" autoAdjust="0"/>
  </p:normalViewPr>
  <p:slideViewPr>
    <p:cSldViewPr>
      <p:cViewPr>
        <p:scale>
          <a:sx n="41" d="100"/>
          <a:sy n="41" d="100"/>
        </p:scale>
        <p:origin x="-451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23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85902-EB07-402E-AA25-6C5D284CF062}" type="slidenum">
              <a:rPr lang="en-US"/>
              <a:pPr/>
              <a:t>2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09" tIns="46605" rIns="93209" bIns="4660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B103E-279E-471F-B520-05A8BF38EBF5}" type="slidenum">
              <a:rPr lang="en-US"/>
              <a:pPr/>
              <a:t>3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09" tIns="46605" rIns="93209" bIns="4660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6, Class </a:t>
            </a:r>
            <a:r>
              <a:rPr lang="en-US" dirty="0" smtClean="0"/>
              <a:t>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Composite Pattern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</a:t>
            </a:r>
            <a:r>
              <a:rPr lang="en-US" dirty="0" smtClean="0">
                <a:sym typeface="Wingdings" panose="05000000000000000000" pitchFamily="2" charset="2"/>
              </a:rPr>
              <a:t>vs. </a:t>
            </a:r>
            <a:r>
              <a:rPr lang="en-US" dirty="0" smtClean="0">
                <a:sym typeface="Wingdings" panose="05000000000000000000" pitchFamily="2" charset="2"/>
              </a:rPr>
              <a:t>Strategy vs. Composite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6934200" cy="569386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class Part implements Component{ // Part is a “Leaf”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private double price;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Part(String name, double price)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this.price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// Composite-related behaviors</a:t>
            </a:r>
          </a:p>
          <a:p>
            <a:r>
              <a:rPr lang="en-US" sz="1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 {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what should we do here??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do nothing? Throw exception? Return a true/false?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remove(Component c){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same as above; what should we do here??</a:t>
            </a:r>
            <a:b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Collection&lt;Component&gt;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getChildComponents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what can we do here??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Throw an exception?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Return a null?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return </a:t>
            </a:r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Collections.EMPTY_LIST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	 </a:t>
            </a:r>
            <a:b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T/F Reduce coupling (dependencies reduced)</a:t>
            </a:r>
            <a:endParaRPr lang="en-US" dirty="0" smtClean="0"/>
          </a:p>
          <a:p>
            <a:r>
              <a:rPr lang="en-US" dirty="0" smtClean="0"/>
              <a:t>F Increase </a:t>
            </a:r>
            <a:r>
              <a:rPr lang="en-US" dirty="0" smtClean="0"/>
              <a:t>cohesion</a:t>
            </a:r>
          </a:p>
          <a:p>
            <a:r>
              <a:rPr lang="en-US" dirty="0" smtClean="0"/>
              <a:t>F Encapsulate </a:t>
            </a:r>
            <a:r>
              <a:rPr lang="en-US" dirty="0" smtClean="0"/>
              <a:t>what </a:t>
            </a:r>
            <a:r>
              <a:rPr lang="en-US" dirty="0" smtClean="0"/>
              <a:t>varies</a:t>
            </a:r>
          </a:p>
          <a:p>
            <a:r>
              <a:rPr lang="en-US" dirty="0" smtClean="0"/>
              <a:t>F/T Favor </a:t>
            </a:r>
            <a:r>
              <a:rPr lang="en-US" dirty="0" smtClean="0"/>
              <a:t>composition over inheritance</a:t>
            </a:r>
          </a:p>
          <a:p>
            <a:r>
              <a:rPr lang="en-US" dirty="0" smtClean="0"/>
              <a:t>T Program </a:t>
            </a:r>
            <a:r>
              <a:rPr lang="en-US" dirty="0" smtClean="0"/>
              <a:t>to interfaces, not implementations</a:t>
            </a:r>
          </a:p>
          <a:p>
            <a:r>
              <a:rPr lang="en-US" dirty="0" smtClean="0"/>
              <a:t>T Classes </a:t>
            </a:r>
            <a:r>
              <a:rPr lang="en-US" dirty="0"/>
              <a:t>should be open for extension but closed for </a:t>
            </a:r>
            <a:r>
              <a:rPr lang="en-US" dirty="0" smtClean="0"/>
              <a:t>modification</a:t>
            </a:r>
          </a:p>
          <a:p>
            <a:r>
              <a:rPr lang="en-US" dirty="0" smtClean="0"/>
              <a:t>T “transparency”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05000" y="59436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15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17376" y="1730874"/>
            <a:ext cx="4749513" cy="32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2137" y="1543530"/>
            <a:ext cx="685705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0"/>
            <a:ext cx="5492015" cy="346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490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Composite Pattern context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Graphics drawing </a:t>
            </a:r>
            <a:r>
              <a:rPr lang="en-US" dirty="0" smtClean="0"/>
              <a:t>applications</a:t>
            </a:r>
            <a:endParaRPr lang="en-US" dirty="0"/>
          </a:p>
          <a:p>
            <a:pPr lvl="1"/>
            <a:r>
              <a:rPr lang="en-US" dirty="0"/>
              <a:t>Renders graphic </a:t>
            </a:r>
            <a:r>
              <a:rPr lang="en-US" dirty="0" smtClean="0"/>
              <a:t>primitives</a:t>
            </a:r>
            <a:endParaRPr lang="en-US" dirty="0"/>
          </a:p>
          <a:p>
            <a:pPr lvl="1"/>
            <a:r>
              <a:rPr lang="en-US" dirty="0"/>
              <a:t>But also </a:t>
            </a:r>
            <a:r>
              <a:rPr lang="en-US" b="1" dirty="0" smtClean="0"/>
              <a:t>“groups” </a:t>
            </a:r>
            <a:r>
              <a:rPr lang="en-US" dirty="0" smtClean="0"/>
              <a:t>(this week’s lab)</a:t>
            </a:r>
            <a:endParaRPr lang="en-US" b="1" dirty="0" smtClean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User-Interface Menus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b="1" dirty="0" smtClean="0">
                <a:solidFill>
                  <a:srgbClr val="0070C0"/>
                </a:solidFill>
              </a:rPr>
              <a:t>menu</a:t>
            </a:r>
            <a:r>
              <a:rPr lang="en-US" dirty="0" smtClean="0">
                <a:solidFill>
                  <a:srgbClr val="0070C0"/>
                </a:solidFill>
              </a:rPr>
              <a:t> can have </a:t>
            </a:r>
            <a:r>
              <a:rPr lang="en-US" b="1" dirty="0" smtClean="0">
                <a:solidFill>
                  <a:srgbClr val="0070C0"/>
                </a:solidFill>
              </a:rPr>
              <a:t>menu-items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Each </a:t>
            </a:r>
            <a:r>
              <a:rPr lang="en-US" b="1" dirty="0" smtClean="0">
                <a:solidFill>
                  <a:srgbClr val="0070C0"/>
                </a:solidFill>
              </a:rPr>
              <a:t>menu-item</a:t>
            </a:r>
            <a:r>
              <a:rPr lang="en-US" dirty="0" smtClean="0">
                <a:solidFill>
                  <a:srgbClr val="0070C0"/>
                </a:solidFill>
              </a:rPr>
              <a:t> can in turn be a </a:t>
            </a:r>
            <a:r>
              <a:rPr lang="en-US" b="1" dirty="0" smtClean="0">
                <a:solidFill>
                  <a:srgbClr val="0070C0"/>
                </a:solidFill>
              </a:rPr>
              <a:t>menu</a:t>
            </a:r>
            <a:r>
              <a:rPr lang="en-US" dirty="0" smtClean="0">
                <a:solidFill>
                  <a:srgbClr val="0070C0"/>
                </a:solidFill>
              </a:rPr>
              <a:t> (sub-menu).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Generally, any app implementing a hierarchical structure</a:t>
            </a:r>
          </a:p>
          <a:p>
            <a:pPr lvl="1"/>
            <a:r>
              <a:rPr lang="en-US" dirty="0" smtClean="0"/>
              <a:t>A object can contain many sub-objects</a:t>
            </a:r>
          </a:p>
          <a:p>
            <a:pPr lvl="1"/>
            <a:r>
              <a:rPr lang="en-US" dirty="0" smtClean="0"/>
              <a:t>Each sub-object can in turn contain an object.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Q</a:t>
            </a:r>
            <a:r>
              <a:rPr lang="en-US" dirty="0" smtClean="0">
                <a:solidFill>
                  <a:srgbClr val="00B050"/>
                </a:solidFill>
              </a:rPr>
              <a:t>: Do any Swing classes implement a similar hierarchy???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637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22" name="Rectangle 1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1295400"/>
          </a:xfrm>
          <a:noFill/>
          <a:ln/>
        </p:spPr>
        <p:txBody>
          <a:bodyPr lIns="92075" tIns="46038" rIns="92075" bIns="46038"/>
          <a:lstStyle/>
          <a:p>
            <a:r>
              <a:rPr lang="en-US" sz="3200" dirty="0" smtClean="0"/>
              <a:t>The Composite Pattern is applied in situations involving object </a:t>
            </a:r>
            <a:r>
              <a:rPr lang="en-US" sz="3200" dirty="0" err="1" smtClean="0"/>
              <a:t>heirarchies</a:t>
            </a:r>
            <a:endParaRPr lang="en-US" sz="3200" dirty="0"/>
          </a:p>
        </p:txBody>
      </p:sp>
      <p:sp>
        <p:nvSpPr>
          <p:cNvPr id="2990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169152" cy="4343400"/>
          </a:xfrm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pPr marL="228600" indent="-228600">
              <a:buNone/>
            </a:pPr>
            <a:r>
              <a:rPr lang="en-US" sz="2800" b="1" dirty="0"/>
              <a:t>The problem</a:t>
            </a:r>
          </a:p>
          <a:p>
            <a:pPr marL="565150" lvl="1" indent="-222250"/>
            <a:r>
              <a:rPr lang="en-US" sz="2400" dirty="0" smtClean="0"/>
              <a:t>A collection of objects forms a hierarchy</a:t>
            </a:r>
            <a:endParaRPr lang="en-US" sz="2400" dirty="0"/>
          </a:p>
          <a:p>
            <a:pPr marL="565150" lvl="1" indent="-222250"/>
            <a:r>
              <a:rPr lang="en-US" sz="2400" dirty="0"/>
              <a:t>Each object may be</a:t>
            </a:r>
          </a:p>
          <a:p>
            <a:pPr marL="900113" lvl="2" indent="-220663"/>
            <a:r>
              <a:rPr lang="en-US" sz="2000" dirty="0">
                <a:solidFill>
                  <a:srgbClr val="00B050"/>
                </a:solidFill>
              </a:rPr>
              <a:t>An </a:t>
            </a:r>
            <a:r>
              <a:rPr lang="en-US" sz="2000" dirty="0" smtClean="0">
                <a:solidFill>
                  <a:srgbClr val="00B050"/>
                </a:solidFill>
              </a:rPr>
              <a:t>individual (primitive, leaf, or </a:t>
            </a:r>
            <a:r>
              <a:rPr lang="en-US" sz="2000" b="1" dirty="0" smtClean="0">
                <a:solidFill>
                  <a:srgbClr val="00B050"/>
                </a:solidFill>
              </a:rPr>
              <a:t>part</a:t>
            </a:r>
            <a:r>
              <a:rPr lang="en-US" sz="2000" dirty="0" smtClean="0">
                <a:solidFill>
                  <a:srgbClr val="00B050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object</a:t>
            </a:r>
          </a:p>
          <a:p>
            <a:pPr marL="900113" lvl="2" indent="-220663"/>
            <a:r>
              <a:rPr lang="en-US" sz="2000" dirty="0">
                <a:solidFill>
                  <a:srgbClr val="00B050"/>
                </a:solidFill>
              </a:rPr>
              <a:t>A composition of other </a:t>
            </a:r>
            <a:r>
              <a:rPr lang="en-US" sz="2000" dirty="0" smtClean="0">
                <a:solidFill>
                  <a:srgbClr val="00B050"/>
                </a:solidFill>
              </a:rPr>
              <a:t>objects (</a:t>
            </a:r>
            <a:r>
              <a:rPr lang="en-US" sz="2000" b="1" dirty="0" smtClean="0">
                <a:solidFill>
                  <a:srgbClr val="00B050"/>
                </a:solidFill>
              </a:rPr>
              <a:t>composite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endParaRPr lang="en-US" sz="2000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 want to treat all objects uniformly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No special treatment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if,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dirty="0" smtClean="0">
                <a:solidFill>
                  <a:srgbClr val="FF0000"/>
                </a:solidFill>
              </a:rPr>
              <a:t>) for </a:t>
            </a:r>
            <a:r>
              <a:rPr lang="en-US" dirty="0" smtClean="0">
                <a:solidFill>
                  <a:srgbClr val="FF0000"/>
                </a:solidFill>
              </a:rPr>
              <a:t>sub-composite objects</a:t>
            </a:r>
            <a:endParaRPr lang="en-US" dirty="0" smtClean="0">
              <a:solidFill>
                <a:srgbClr val="FF0000"/>
              </a:solidFill>
            </a:endParaRPr>
          </a:p>
          <a:p>
            <a:pPr marL="565150" lvl="1" indent="-222250"/>
            <a:endParaRPr lang="en-US" sz="2400" dirty="0"/>
          </a:p>
          <a:p>
            <a:pPr marL="228600" indent="-228600">
              <a:buNone/>
            </a:pPr>
            <a:r>
              <a:rPr lang="en-US" sz="2800" b="1" dirty="0"/>
              <a:t>Solution</a:t>
            </a:r>
          </a:p>
          <a:p>
            <a:pPr marL="565150" lvl="1" indent="-222250"/>
            <a:r>
              <a:rPr lang="en-US" sz="2400" dirty="0"/>
              <a:t>Compose objects </a:t>
            </a:r>
            <a:r>
              <a:rPr lang="en-US" sz="2400" dirty="0" smtClean="0"/>
              <a:t>into </a:t>
            </a:r>
            <a:r>
              <a:rPr lang="en-US" sz="2400" i="1" dirty="0"/>
              <a:t>recursive tree </a:t>
            </a:r>
            <a:r>
              <a:rPr lang="en-US" sz="2400" dirty="0" smtClean="0"/>
              <a:t>structures via the </a:t>
            </a:r>
            <a:r>
              <a:rPr lang="en-US" sz="2400" b="1" dirty="0" smtClean="0"/>
              <a:t>Composite Pattern</a:t>
            </a:r>
            <a:endParaRPr lang="en-US" sz="2400" b="1" dirty="0"/>
          </a:p>
        </p:txBody>
      </p:sp>
      <p:pic>
        <p:nvPicPr>
          <p:cNvPr id="1027" name="Picture 3" descr="C:\Documents and Settings\hornick\Local Settings\Temporary Internet Files\Content.IE5\ZA2K08IP\MCj043482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81200"/>
            <a:ext cx="19812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59943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7254875" cy="140335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The Composite Pattern allows you to compose objects into tree structures to represent part-whole hierarchies</a:t>
            </a:r>
            <a:endParaRPr lang="en-US" sz="2800" dirty="0"/>
          </a:p>
        </p:txBody>
      </p:sp>
      <p:sp>
        <p:nvSpPr>
          <p:cNvPr id="323587" name="AutoShape 3"/>
          <p:cNvSpPr>
            <a:spLocks noChangeArrowheads="1"/>
          </p:cNvSpPr>
          <p:nvPr/>
        </p:nvSpPr>
        <p:spPr bwMode="auto">
          <a:xfrm>
            <a:off x="4646613" y="2492375"/>
            <a:ext cx="1455737" cy="42386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/>
              <a:t>aComposite</a:t>
            </a:r>
            <a:endParaRPr lang="en-US" dirty="0"/>
          </a:p>
        </p:txBody>
      </p:sp>
      <p:sp>
        <p:nvSpPr>
          <p:cNvPr id="323589" name="AutoShape 5"/>
          <p:cNvSpPr>
            <a:spLocks noChangeArrowheads="1"/>
          </p:cNvSpPr>
          <p:nvPr/>
        </p:nvSpPr>
        <p:spPr bwMode="auto">
          <a:xfrm>
            <a:off x="5783263" y="3767138"/>
            <a:ext cx="1455737" cy="42386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aComposite</a:t>
            </a:r>
          </a:p>
        </p:txBody>
      </p:sp>
      <p:sp>
        <p:nvSpPr>
          <p:cNvPr id="323590" name="AutoShape 6"/>
          <p:cNvSpPr>
            <a:spLocks noChangeArrowheads="1"/>
          </p:cNvSpPr>
          <p:nvPr/>
        </p:nvSpPr>
        <p:spPr bwMode="auto">
          <a:xfrm>
            <a:off x="4110038" y="38176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1" name="AutoShape 7"/>
          <p:cNvSpPr>
            <a:spLocks noChangeArrowheads="1"/>
          </p:cNvSpPr>
          <p:nvPr/>
        </p:nvSpPr>
        <p:spPr bwMode="auto">
          <a:xfrm>
            <a:off x="2743200" y="38176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2" name="AutoShape 8"/>
          <p:cNvSpPr>
            <a:spLocks noChangeArrowheads="1"/>
          </p:cNvSpPr>
          <p:nvPr/>
        </p:nvSpPr>
        <p:spPr bwMode="auto">
          <a:xfrm>
            <a:off x="8075613" y="37414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3" name="AutoShape 9"/>
          <p:cNvSpPr>
            <a:spLocks noChangeArrowheads="1"/>
          </p:cNvSpPr>
          <p:nvPr/>
        </p:nvSpPr>
        <p:spPr bwMode="auto">
          <a:xfrm>
            <a:off x="5332413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4" name="AutoShape 10"/>
          <p:cNvSpPr>
            <a:spLocks noChangeArrowheads="1"/>
          </p:cNvSpPr>
          <p:nvPr/>
        </p:nvSpPr>
        <p:spPr bwMode="auto">
          <a:xfrm>
            <a:off x="6400800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5" name="AutoShape 11"/>
          <p:cNvSpPr>
            <a:spLocks noChangeArrowheads="1"/>
          </p:cNvSpPr>
          <p:nvPr/>
        </p:nvSpPr>
        <p:spPr bwMode="auto">
          <a:xfrm>
            <a:off x="7542213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6" name="Line 12"/>
          <p:cNvSpPr>
            <a:spLocks noChangeShapeType="1"/>
          </p:cNvSpPr>
          <p:nvPr/>
        </p:nvSpPr>
        <p:spPr bwMode="auto">
          <a:xfrm flipH="1">
            <a:off x="3048000" y="2895600"/>
            <a:ext cx="2209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7" name="Line 13"/>
          <p:cNvSpPr>
            <a:spLocks noChangeShapeType="1"/>
          </p:cNvSpPr>
          <p:nvPr/>
        </p:nvSpPr>
        <p:spPr bwMode="auto">
          <a:xfrm flipH="1">
            <a:off x="4495800" y="2895600"/>
            <a:ext cx="762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8" name="Line 14"/>
          <p:cNvSpPr>
            <a:spLocks noChangeShapeType="1"/>
          </p:cNvSpPr>
          <p:nvPr/>
        </p:nvSpPr>
        <p:spPr bwMode="auto">
          <a:xfrm>
            <a:off x="5562600" y="2895600"/>
            <a:ext cx="990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9" name="Line 15"/>
          <p:cNvSpPr>
            <a:spLocks noChangeShapeType="1"/>
          </p:cNvSpPr>
          <p:nvPr/>
        </p:nvSpPr>
        <p:spPr bwMode="auto">
          <a:xfrm>
            <a:off x="5638800" y="2895600"/>
            <a:ext cx="2895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0" name="Line 16"/>
          <p:cNvSpPr>
            <a:spLocks noChangeShapeType="1"/>
          </p:cNvSpPr>
          <p:nvPr/>
        </p:nvSpPr>
        <p:spPr bwMode="auto">
          <a:xfrm flipH="1">
            <a:off x="5715000" y="4191000"/>
            <a:ext cx="609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1" name="Line 17"/>
          <p:cNvSpPr>
            <a:spLocks noChangeShapeType="1"/>
          </p:cNvSpPr>
          <p:nvPr/>
        </p:nvSpPr>
        <p:spPr bwMode="auto">
          <a:xfrm>
            <a:off x="6553200" y="4191000"/>
            <a:ext cx="304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3602" name="Line 18"/>
          <p:cNvSpPr>
            <a:spLocks noChangeShapeType="1"/>
          </p:cNvSpPr>
          <p:nvPr/>
        </p:nvSpPr>
        <p:spPr bwMode="auto">
          <a:xfrm>
            <a:off x="6705600" y="4191000"/>
            <a:ext cx="1295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800" y="5029201"/>
            <a:ext cx="4495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This pattern allows clients to treat individual objects (</a:t>
            </a:r>
            <a:r>
              <a:rPr lang="en-US" sz="2000" b="1" dirty="0" smtClean="0">
                <a:solidFill>
                  <a:srgbClr val="006600"/>
                </a:solidFill>
              </a:rPr>
              <a:t>Parts</a:t>
            </a:r>
            <a:r>
              <a:rPr lang="en-US" sz="2000" dirty="0" smtClean="0">
                <a:solidFill>
                  <a:srgbClr val="006600"/>
                </a:solidFill>
              </a:rPr>
              <a:t>) and compositions of objects (</a:t>
            </a:r>
            <a:r>
              <a:rPr lang="en-US" sz="2000" b="1" dirty="0" smtClean="0">
                <a:solidFill>
                  <a:srgbClr val="006600"/>
                </a:solidFill>
              </a:rPr>
              <a:t>Composites</a:t>
            </a:r>
            <a:r>
              <a:rPr lang="en-US" sz="2000" dirty="0" smtClean="0">
                <a:solidFill>
                  <a:srgbClr val="006600"/>
                </a:solidFill>
              </a:rPr>
              <a:t>) uniformly.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1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8596313" cy="1403350"/>
          </a:xfrm>
        </p:spPr>
        <p:txBody>
          <a:bodyPr/>
          <a:lstStyle/>
          <a:p>
            <a:r>
              <a:rPr lang="en-US" dirty="0" smtClean="0"/>
              <a:t>Example (see code)</a:t>
            </a:r>
            <a:endParaRPr lang="en-US" dirty="0"/>
          </a:p>
        </p:txBody>
      </p:sp>
      <p:sp>
        <p:nvSpPr>
          <p:cNvPr id="323587" name="AutoShape 3"/>
          <p:cNvSpPr>
            <a:spLocks noChangeArrowheads="1"/>
          </p:cNvSpPr>
          <p:nvPr/>
        </p:nvSpPr>
        <p:spPr bwMode="auto">
          <a:xfrm>
            <a:off x="3198813" y="2362200"/>
            <a:ext cx="1384270" cy="51077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23589" name="AutoShape 5"/>
          <p:cNvSpPr>
            <a:spLocks noChangeArrowheads="1"/>
          </p:cNvSpPr>
          <p:nvPr/>
        </p:nvSpPr>
        <p:spPr bwMode="auto">
          <a:xfrm>
            <a:off x="4335463" y="3767138"/>
            <a:ext cx="1456229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System Unit</a:t>
            </a:r>
            <a:endParaRPr lang="en-US" dirty="0"/>
          </a:p>
        </p:txBody>
      </p:sp>
      <p:sp>
        <p:nvSpPr>
          <p:cNvPr id="323590" name="AutoShape 6"/>
          <p:cNvSpPr>
            <a:spLocks noChangeArrowheads="1"/>
          </p:cNvSpPr>
          <p:nvPr/>
        </p:nvSpPr>
        <p:spPr bwMode="auto">
          <a:xfrm>
            <a:off x="2662238" y="3810000"/>
            <a:ext cx="1202474" cy="51077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323597" name="Line 13"/>
          <p:cNvSpPr>
            <a:spLocks noChangeShapeType="1"/>
          </p:cNvSpPr>
          <p:nvPr/>
        </p:nvSpPr>
        <p:spPr bwMode="auto">
          <a:xfrm flipH="1">
            <a:off x="3048000" y="2895600"/>
            <a:ext cx="762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8" name="Line 14"/>
          <p:cNvSpPr>
            <a:spLocks noChangeShapeType="1"/>
          </p:cNvSpPr>
          <p:nvPr/>
        </p:nvSpPr>
        <p:spPr bwMode="auto">
          <a:xfrm>
            <a:off x="4114800" y="2895600"/>
            <a:ext cx="990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876800" y="1828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You want to build a new computer. Let’s configure the computer as a system of hierarchical components.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5257800" y="4648200"/>
            <a:ext cx="844272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 smtClean="0"/>
              <a:t>HDD</a:t>
            </a:r>
            <a:endParaRPr lang="en-US" dirty="0"/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6523829" y="4648200"/>
            <a:ext cx="101765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Cabinet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23" idx="0"/>
          </p:cNvCxnSpPr>
          <p:nvPr/>
        </p:nvCxnSpPr>
        <p:spPr>
          <a:xfrm rot="16200000" flipH="1">
            <a:off x="5317994" y="4286257"/>
            <a:ext cx="429577" cy="2943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4" idx="0"/>
          </p:cNvCxnSpPr>
          <p:nvPr/>
        </p:nvCxnSpPr>
        <p:spPr>
          <a:xfrm>
            <a:off x="5867400" y="4191000"/>
            <a:ext cx="1165258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667000" y="5181600"/>
            <a:ext cx="104429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Chassis</a:t>
            </a:r>
            <a:endParaRPr lang="en-US" dirty="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3124200" y="4191000"/>
            <a:ext cx="17526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09600" y="5943600"/>
            <a:ext cx="710972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1066800" y="3810000"/>
            <a:ext cx="1166535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keyboard</a:t>
            </a:r>
            <a:endParaRPr lang="en-US" dirty="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>
            <a:off x="1676400" y="2819400"/>
            <a:ext cx="1524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1676400" y="5943600"/>
            <a:ext cx="105761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3048000" y="5943600"/>
            <a:ext cx="71791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4572000" y="4648200"/>
            <a:ext cx="621625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Fan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9" idx="0"/>
          </p:cNvCxnSpPr>
          <p:nvPr/>
        </p:nvCxnSpPr>
        <p:spPr>
          <a:xfrm rot="5400000">
            <a:off x="4841707" y="4232107"/>
            <a:ext cx="457200" cy="3749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265432" y="5583168"/>
            <a:ext cx="457200" cy="41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295400" y="5334000"/>
            <a:ext cx="1406664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5" idx="0"/>
          </p:cNvCxnSpPr>
          <p:nvPr/>
        </p:nvCxnSpPr>
        <p:spPr>
          <a:xfrm>
            <a:off x="3006864" y="5562600"/>
            <a:ext cx="400095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4267200" y="5943600"/>
            <a:ext cx="1521589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Motherboard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733800" y="5562600"/>
            <a:ext cx="685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28800" y="2362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composite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96200" y="4648200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part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5911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Composite Pattern class diagram and key classes/interfaces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09600" y="18288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Client  app</a:t>
            </a: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2057400" y="2057400"/>
            <a:ext cx="1524000" cy="3810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5146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ClientApp</a:t>
            </a:r>
            <a:r>
              <a:rPr lang="en-US" sz="1600" dirty="0" smtClean="0"/>
              <a:t> uses the </a:t>
            </a:r>
            <a:r>
              <a:rPr lang="en-US" sz="1600" b="1" dirty="0" smtClean="0"/>
              <a:t>Component</a:t>
            </a:r>
            <a:r>
              <a:rPr lang="en-US" sz="1600" dirty="0" smtClean="0"/>
              <a:t> </a:t>
            </a:r>
            <a:r>
              <a:rPr lang="en-US" sz="1600" i="1" dirty="0" smtClean="0"/>
              <a:t>Interface</a:t>
            </a:r>
            <a:r>
              <a:rPr lang="en-US" sz="1600" dirty="0" smtClean="0"/>
              <a:t> to manipulate objects in the composition by calling </a:t>
            </a:r>
            <a:r>
              <a:rPr lang="en-US" sz="1600" b="1" dirty="0" smtClean="0"/>
              <a:t>add</a:t>
            </a:r>
            <a:r>
              <a:rPr lang="en-US" sz="1600" dirty="0" smtClean="0"/>
              <a:t>(), </a:t>
            </a:r>
            <a:r>
              <a:rPr lang="en-US" sz="1600" b="1" dirty="0" smtClean="0"/>
              <a:t>remove</a:t>
            </a:r>
            <a:r>
              <a:rPr lang="en-US" sz="1600" dirty="0" smtClean="0"/>
              <a:t>(), and context-specific operations.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1600201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6600"/>
                </a:solidFill>
              </a:rPr>
              <a:t>Component</a:t>
            </a:r>
            <a:r>
              <a:rPr lang="en-US" sz="1600" dirty="0" smtClean="0">
                <a:solidFill>
                  <a:srgbClr val="006600"/>
                </a:solidFill>
              </a:rPr>
              <a:t> defines an interface </a:t>
            </a:r>
            <a:r>
              <a:rPr lang="en-US" sz="1600" i="1" dirty="0" smtClean="0">
                <a:solidFill>
                  <a:srgbClr val="006600"/>
                </a:solidFill>
              </a:rPr>
              <a:t>(or abstract class)</a:t>
            </a:r>
            <a:r>
              <a:rPr lang="en-US" sz="1600" dirty="0" smtClean="0">
                <a:solidFill>
                  <a:srgbClr val="006600"/>
                </a:solidFill>
              </a:rPr>
              <a:t> for all objects: both </a:t>
            </a:r>
            <a:r>
              <a:rPr lang="en-US" sz="1600" b="1" dirty="0" smtClean="0">
                <a:solidFill>
                  <a:srgbClr val="006600"/>
                </a:solidFill>
              </a:rPr>
              <a:t>Leaf</a:t>
            </a:r>
            <a:r>
              <a:rPr lang="en-US" sz="1600" dirty="0" smtClean="0">
                <a:solidFill>
                  <a:srgbClr val="006600"/>
                </a:solidFill>
              </a:rPr>
              <a:t> and </a:t>
            </a:r>
            <a:r>
              <a:rPr lang="en-US" sz="1600" b="1" dirty="0" smtClean="0">
                <a:solidFill>
                  <a:srgbClr val="006600"/>
                </a:solidFill>
              </a:rPr>
              <a:t>Composite</a:t>
            </a:r>
            <a:endParaRPr lang="en-US" sz="1600" b="1" dirty="0" smtClean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2578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FF"/>
                </a:solidFill>
              </a:rPr>
              <a:t>A </a:t>
            </a:r>
            <a:r>
              <a:rPr lang="en-US" sz="1600" b="1" dirty="0" smtClean="0">
                <a:solidFill>
                  <a:srgbClr val="6600FF"/>
                </a:solidFill>
              </a:rPr>
              <a:t>part/leaf </a:t>
            </a:r>
            <a:r>
              <a:rPr lang="en-US" sz="1600" dirty="0" smtClean="0">
                <a:solidFill>
                  <a:srgbClr val="6600FF"/>
                </a:solidFill>
              </a:rPr>
              <a:t>can have no children; methods like </a:t>
            </a:r>
            <a:r>
              <a:rPr lang="en-US" sz="1600" b="1" dirty="0" smtClean="0">
                <a:solidFill>
                  <a:srgbClr val="6600FF"/>
                </a:solidFill>
              </a:rPr>
              <a:t>add</a:t>
            </a:r>
            <a:r>
              <a:rPr lang="en-US" sz="1600" dirty="0" smtClean="0">
                <a:solidFill>
                  <a:srgbClr val="6600FF"/>
                </a:solidFill>
              </a:rPr>
              <a:t>(), </a:t>
            </a:r>
            <a:r>
              <a:rPr lang="en-US" sz="1600" b="1" dirty="0" smtClean="0">
                <a:solidFill>
                  <a:srgbClr val="6600FF"/>
                </a:solidFill>
              </a:rPr>
              <a:t>remove</a:t>
            </a:r>
            <a:r>
              <a:rPr lang="en-US" sz="1600" dirty="0" smtClean="0">
                <a:solidFill>
                  <a:srgbClr val="6600FF"/>
                </a:solidFill>
              </a:rPr>
              <a:t>() don’t make sense for this class, but are still inherited from </a:t>
            </a:r>
            <a:r>
              <a:rPr lang="en-US" sz="1600" b="1" dirty="0" smtClean="0">
                <a:solidFill>
                  <a:srgbClr val="6600FF"/>
                </a:solidFill>
              </a:rPr>
              <a:t>Component</a:t>
            </a:r>
            <a:r>
              <a:rPr lang="en-US" sz="1600" dirty="0" smtClean="0">
                <a:solidFill>
                  <a:srgbClr val="6600FF"/>
                </a:solidFill>
              </a:rPr>
              <a:t> .</a:t>
            </a:r>
            <a:endParaRPr lang="en-US" sz="1600" dirty="0">
              <a:solidFill>
                <a:srgbClr val="66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51054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A0075"/>
                </a:solidFill>
              </a:rPr>
              <a:t>Composite</a:t>
            </a:r>
            <a:r>
              <a:rPr lang="en-US" sz="1600" dirty="0" smtClean="0">
                <a:solidFill>
                  <a:srgbClr val="9A0075"/>
                </a:solidFill>
              </a:rPr>
              <a:t> defines the behavior of those </a:t>
            </a:r>
            <a:r>
              <a:rPr lang="en-US" sz="1600" b="1" dirty="0" smtClean="0">
                <a:solidFill>
                  <a:srgbClr val="9A0075"/>
                </a:solidFill>
              </a:rPr>
              <a:t>Components</a:t>
            </a:r>
            <a:r>
              <a:rPr lang="en-US" sz="1600" dirty="0" smtClean="0">
                <a:solidFill>
                  <a:srgbClr val="9A0075"/>
                </a:solidFill>
              </a:rPr>
              <a:t> having children and stores the child </a:t>
            </a:r>
            <a:r>
              <a:rPr lang="en-US" sz="1600" b="1" dirty="0" smtClean="0">
                <a:solidFill>
                  <a:srgbClr val="9A0075"/>
                </a:solidFill>
              </a:rPr>
              <a:t>Components</a:t>
            </a:r>
            <a:r>
              <a:rPr lang="en-US" sz="1600" dirty="0" smtClean="0">
                <a:solidFill>
                  <a:srgbClr val="9A0075"/>
                </a:solidFill>
              </a:rPr>
              <a:t>.</a:t>
            </a:r>
            <a:endParaRPr lang="en-US" sz="1600" dirty="0">
              <a:solidFill>
                <a:srgbClr val="9A007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4495800"/>
            <a:ext cx="25908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543800" cy="1295400"/>
          </a:xfrm>
        </p:spPr>
        <p:txBody>
          <a:bodyPr/>
          <a:lstStyle/>
          <a:p>
            <a:r>
              <a:rPr lang="en-US" sz="3600" dirty="0" smtClean="0"/>
              <a:t>The Component interface defines the behavior that both Parts and Composites must implement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133600"/>
            <a:ext cx="9007594" cy="2308324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interface Component {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behaviors for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Part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Composite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remove(Component c);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List&lt;Component&gt;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getChildren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abstract double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Part-specific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... &lt;other Part behaviors&gt;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876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600AC"/>
                </a:solidFill>
              </a:rPr>
              <a:t>Q: Should/can Component be defined as an </a:t>
            </a:r>
            <a:r>
              <a:rPr lang="en-US" sz="2400" b="1" dirty="0" smtClean="0">
                <a:solidFill>
                  <a:srgbClr val="5600AC"/>
                </a:solidFill>
              </a:rPr>
              <a:t>Interface</a:t>
            </a:r>
            <a:r>
              <a:rPr lang="en-US" sz="2400" dirty="0" smtClean="0">
                <a:solidFill>
                  <a:srgbClr val="5600AC"/>
                </a:solidFill>
              </a:rPr>
              <a:t/>
            </a:r>
            <a:br>
              <a:rPr lang="en-US" sz="2400" dirty="0" smtClean="0">
                <a:solidFill>
                  <a:srgbClr val="5600AC"/>
                </a:solidFill>
              </a:rPr>
            </a:br>
            <a:r>
              <a:rPr lang="en-US" sz="2400" dirty="0" smtClean="0">
                <a:solidFill>
                  <a:srgbClr val="5600AC"/>
                </a:solidFill>
              </a:rPr>
              <a:t>rather than an </a:t>
            </a:r>
            <a:r>
              <a:rPr lang="en-US" sz="2400" b="1" dirty="0" smtClean="0">
                <a:solidFill>
                  <a:srgbClr val="5600AC"/>
                </a:solidFill>
              </a:rPr>
              <a:t>Abstract Class</a:t>
            </a:r>
            <a:r>
              <a:rPr lang="en-US" sz="2400" dirty="0" smtClean="0">
                <a:solidFill>
                  <a:srgbClr val="5600AC"/>
                </a:solidFill>
              </a:rPr>
              <a:t>?</a:t>
            </a:r>
            <a:br>
              <a:rPr lang="en-US" sz="2400" dirty="0" smtClean="0">
                <a:solidFill>
                  <a:srgbClr val="5600AC"/>
                </a:solidFill>
              </a:rPr>
            </a:br>
            <a:r>
              <a:rPr lang="en-US" sz="2400" dirty="0" smtClean="0">
                <a:solidFill>
                  <a:srgbClr val="5600AC"/>
                </a:solidFill>
              </a:rPr>
              <a:t/>
            </a:r>
            <a:br>
              <a:rPr lang="en-US" sz="2400" dirty="0" smtClean="0">
                <a:solidFill>
                  <a:srgbClr val="5600AC"/>
                </a:solidFill>
              </a:rPr>
            </a:br>
            <a:endParaRPr lang="en-US" sz="2400" dirty="0">
              <a:solidFill>
                <a:srgbClr val="5600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534400" cy="6247864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Composite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implements Component{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double price;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List&lt;Component&gt; components;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Composite (String name,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details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 = 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&lt;Component&gt;();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essential Composite behaviors: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 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components.add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(c);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 (Component c){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components.remove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(c);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List&lt;Component&gt;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getChildren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components;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7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79249"/>
            <a:ext cx="7696200" cy="503214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...public class Composite implements Component{</a:t>
            </a: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...continued from previous slide	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// context-specific behavior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	for( Component c: components ){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+= 					  </a:t>
            </a:r>
            <a:r>
              <a:rPr lang="en-US" sz="20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c.getPrice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29388</TotalTime>
  <Words>560</Words>
  <Application>Microsoft Office PowerPoint</Application>
  <PresentationFormat>On-screen Show (4:3)</PresentationFormat>
  <Paragraphs>188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Week 6, Class 3: Decorators</vt:lpstr>
      <vt:lpstr>Composite Pattern context</vt:lpstr>
      <vt:lpstr>The Composite Pattern is applied in situations involving object heirarchies</vt:lpstr>
      <vt:lpstr>The Composite Pattern allows you to compose objects into tree structures to represent part-whole hierarchies</vt:lpstr>
      <vt:lpstr>Example (see code)</vt:lpstr>
      <vt:lpstr>Composite Pattern class diagram and key classes/interfaces</vt:lpstr>
      <vt:lpstr>The Component interface defines the behavior that both Parts and Composites must implement</vt:lpstr>
      <vt:lpstr>PowerPoint Presentation</vt:lpstr>
      <vt:lpstr>PowerPoint Presentation</vt:lpstr>
      <vt:lpstr>PowerPoint Presentation</vt:lpstr>
      <vt:lpstr>Design Principles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1013</cp:revision>
  <cp:lastPrinted>2014-01-23T13:55:09Z</cp:lastPrinted>
  <dcterms:created xsi:type="dcterms:W3CDTF">1999-09-06T21:32:20Z</dcterms:created>
  <dcterms:modified xsi:type="dcterms:W3CDTF">2014-01-23T14:52:05Z</dcterms:modified>
</cp:coreProperties>
</file>