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1"/>
  </p:notesMasterIdLst>
  <p:handoutMasterIdLst>
    <p:handoutMasterId r:id="rId12"/>
  </p:handoutMasterIdLst>
  <p:sldIdLst>
    <p:sldId id="320" r:id="rId2"/>
    <p:sldId id="322" r:id="rId3"/>
    <p:sldId id="323" r:id="rId4"/>
    <p:sldId id="321" r:id="rId5"/>
    <p:sldId id="327" r:id="rId6"/>
    <p:sldId id="325" r:id="rId7"/>
    <p:sldId id="331" r:id="rId8"/>
    <p:sldId id="332" r:id="rId9"/>
    <p:sldId id="328" r:id="rId10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52" autoAdjust="0"/>
    <p:restoredTop sz="89668" autoAdjust="0"/>
  </p:normalViewPr>
  <p:slideViewPr>
    <p:cSldViewPr>
      <p:cViewPr varScale="1">
        <p:scale>
          <a:sx n="63" d="100"/>
          <a:sy n="63" d="100"/>
        </p:scale>
        <p:origin x="-58" y="-33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3 February 2014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9358821/should-i-extend-arraylist-to-add-attributes-that-isnt-nul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Full</a:t>
            </a:r>
            <a:r>
              <a:rPr lang="en-US" baseline="0" dirty="0" smtClean="0"/>
              <a:t> agenda: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</a:t>
            </a:r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	Coding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Add real patterns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aseline="0" dirty="0" smtClean="0"/>
              <a:t>		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Java I/O: Students do </a:t>
            </a:r>
            <a:r>
              <a:rPr lang="en-US" dirty="0" smtClean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>
                <a:hlinkClick r:id="rId3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interface client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How can we interface to the client's code?
http://www.polleverywhere.com/free_text_polls/2U9S0cFNkB1CxCz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934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>Week 7, Class 1:</a:t>
            </a:r>
            <a:br>
              <a:rPr lang="en-US" dirty="0" smtClean="0"/>
            </a:br>
            <a:r>
              <a:rPr lang="en-US" dirty="0" smtClean="0"/>
              <a:t>The Command Pattern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11662"/>
          </a:xfrm>
        </p:spPr>
        <p:txBody>
          <a:bodyPr/>
          <a:lstStyle/>
          <a:p>
            <a:pPr lvl="1"/>
            <a:r>
              <a:rPr lang="en-US" dirty="0" smtClean="0">
                <a:sym typeface="Wingdings" panose="05000000000000000000" pitchFamily="2" charset="2"/>
              </a:rPr>
              <a:t>Get Ready for Poll </a:t>
            </a:r>
            <a:r>
              <a:rPr lang="en-US" dirty="0" smtClean="0">
                <a:sym typeface="Wingdings" panose="05000000000000000000" pitchFamily="2" charset="2"/>
              </a:rPr>
              <a:t>Everywhere</a:t>
            </a:r>
          </a:p>
          <a:p>
            <a:pPr lvl="1"/>
            <a:r>
              <a:rPr lang="en-US" sz="2800" dirty="0"/>
              <a:t>Return labs 2 &amp; 3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Lab 7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deadline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The Command Pattern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The Remote Control App (Review)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How to reduce coupling?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Coding example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General form of pattern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Undo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Macros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Control 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76400"/>
            <a:ext cx="6817347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341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Cohesion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90396"/>
            <a:ext cx="356235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638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previous pattern?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9705122"/>
              </p:ext>
            </p:extLst>
          </p:nvPr>
        </p:nvGraphicFramePr>
        <p:xfrm>
          <a:off x="0" y="1548122"/>
          <a:ext cx="9143999" cy="487381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9143999"/>
              </a:tblGrid>
              <a:tr h="467770">
                <a:tc>
                  <a:txBody>
                    <a:bodyPr/>
                    <a:lstStyle/>
                    <a:p>
                      <a:pPr fontAlgn="t"/>
                      <a:r>
                        <a:rPr lang="en-US" sz="2600" dirty="0">
                          <a:effectLst/>
                        </a:rPr>
                        <a:t>strategy and observer</a:t>
                      </a:r>
                      <a:endParaRPr lang="en-US" sz="2600" dirty="0">
                        <a:solidFill>
                          <a:srgbClr val="444444"/>
                        </a:solidFill>
                        <a:effectLst/>
                        <a:latin typeface="helvetica neue"/>
                      </a:endParaRPr>
                    </a:p>
                  </a:txBody>
                  <a:tcPr marL="66599" marR="66599" marT="33300" marB="33300"/>
                </a:tc>
              </a:tr>
              <a:tr h="549976">
                <a:tc>
                  <a:txBody>
                    <a:bodyPr/>
                    <a:lstStyle/>
                    <a:p>
                      <a:pPr fontAlgn="t"/>
                      <a:r>
                        <a:rPr lang="en-US" sz="2600">
                          <a:effectLst/>
                        </a:rPr>
                        <a:t>Strategy/command factory that makes new commands</a:t>
                      </a:r>
                      <a:endParaRPr lang="en-US" sz="2600">
                        <a:solidFill>
                          <a:srgbClr val="444444"/>
                        </a:solidFill>
                        <a:effectLst/>
                        <a:latin typeface="helvetica neue"/>
                      </a:endParaRPr>
                    </a:p>
                  </a:txBody>
                  <a:tcPr marL="66599" marR="66599" marT="33300" marB="33300"/>
                </a:tc>
              </a:tr>
              <a:tr h="467770">
                <a:tc>
                  <a:txBody>
                    <a:bodyPr/>
                    <a:lstStyle/>
                    <a:p>
                      <a:pPr fontAlgn="t"/>
                      <a:r>
                        <a:rPr lang="en-US" sz="2600">
                          <a:effectLst/>
                        </a:rPr>
                        <a:t>Observer might work okay</a:t>
                      </a:r>
                      <a:endParaRPr lang="en-US" sz="2600">
                        <a:solidFill>
                          <a:srgbClr val="444444"/>
                        </a:solidFill>
                        <a:effectLst/>
                        <a:latin typeface="helvetica neue"/>
                      </a:endParaRPr>
                    </a:p>
                  </a:txBody>
                  <a:tcPr marL="66599" marR="66599" marT="33300" marB="33300"/>
                </a:tc>
              </a:tr>
              <a:tr h="467770">
                <a:tc>
                  <a:txBody>
                    <a:bodyPr/>
                    <a:lstStyle/>
                    <a:p>
                      <a:pPr fontAlgn="t"/>
                      <a:r>
                        <a:rPr lang="en-US" sz="2600">
                          <a:effectLst/>
                        </a:rPr>
                        <a:t>strategy</a:t>
                      </a:r>
                      <a:endParaRPr lang="en-US" sz="2600">
                        <a:solidFill>
                          <a:srgbClr val="444444"/>
                        </a:solidFill>
                        <a:effectLst/>
                        <a:latin typeface="helvetica neue"/>
                      </a:endParaRPr>
                    </a:p>
                  </a:txBody>
                  <a:tcPr marL="66599" marR="66599" marT="33300" marB="33300"/>
                </a:tc>
              </a:tr>
              <a:tr h="467770">
                <a:tc>
                  <a:txBody>
                    <a:bodyPr/>
                    <a:lstStyle/>
                    <a:p>
                      <a:pPr fontAlgn="t"/>
                      <a:r>
                        <a:rPr lang="en-US" sz="2600" dirty="0">
                          <a:effectLst/>
                        </a:rPr>
                        <a:t>Observer</a:t>
                      </a:r>
                      <a:endParaRPr lang="en-US" sz="2600" dirty="0">
                        <a:solidFill>
                          <a:srgbClr val="444444"/>
                        </a:solidFill>
                        <a:effectLst/>
                        <a:latin typeface="helvetica neue"/>
                      </a:endParaRPr>
                    </a:p>
                  </a:txBody>
                  <a:tcPr marL="66599" marR="66599" marT="33300" marB="33300"/>
                </a:tc>
              </a:tr>
              <a:tr h="467770">
                <a:tc>
                  <a:txBody>
                    <a:bodyPr/>
                    <a:lstStyle/>
                    <a:p>
                      <a:pPr fontAlgn="t"/>
                      <a:r>
                        <a:rPr lang="en-US" sz="2600" dirty="0">
                          <a:effectLst/>
                        </a:rPr>
                        <a:t>Observer seems a logical solution to the problem</a:t>
                      </a:r>
                      <a:endParaRPr lang="en-US" sz="2600" dirty="0">
                        <a:solidFill>
                          <a:srgbClr val="444444"/>
                        </a:solidFill>
                        <a:effectLst/>
                        <a:latin typeface="helvetica neue"/>
                      </a:endParaRPr>
                    </a:p>
                  </a:txBody>
                  <a:tcPr marL="66599" marR="66599" marT="33300" marB="33300"/>
                </a:tc>
              </a:tr>
              <a:tr h="549976">
                <a:tc>
                  <a:txBody>
                    <a:bodyPr/>
                    <a:lstStyle/>
                    <a:p>
                      <a:pPr fontAlgn="t"/>
                      <a:r>
                        <a:rPr lang="en-US" sz="2600" dirty="0">
                          <a:effectLst/>
                        </a:rPr>
                        <a:t>We agree with the observer pattern. </a:t>
                      </a:r>
                      <a:endParaRPr lang="en-US" sz="2600" dirty="0">
                        <a:solidFill>
                          <a:srgbClr val="444444"/>
                        </a:solidFill>
                        <a:effectLst/>
                        <a:latin typeface="helvetica neue"/>
                      </a:endParaRPr>
                    </a:p>
                  </a:txBody>
                  <a:tcPr marL="66599" marR="66599" marT="33300" marB="33300"/>
                </a:tc>
              </a:tr>
              <a:tr h="499476">
                <a:tc>
                  <a:txBody>
                    <a:bodyPr/>
                    <a:lstStyle/>
                    <a:p>
                      <a:pPr fontAlgn="t"/>
                      <a:r>
                        <a:rPr lang="en-US" sz="2600">
                          <a:effectLst/>
                        </a:rPr>
                        <a:t>Observer</a:t>
                      </a:r>
                      <a:endParaRPr lang="en-US" sz="2600">
                        <a:solidFill>
                          <a:srgbClr val="444444"/>
                        </a:solidFill>
                        <a:effectLst/>
                        <a:latin typeface="helvetica neue"/>
                      </a:endParaRPr>
                    </a:p>
                  </a:txBody>
                  <a:tcPr marL="66599" marR="66599" marT="33300" marB="33300"/>
                </a:tc>
              </a:tr>
              <a:tr h="467770">
                <a:tc>
                  <a:txBody>
                    <a:bodyPr/>
                    <a:lstStyle/>
                    <a:p>
                      <a:pPr fontAlgn="t"/>
                      <a:r>
                        <a:rPr lang="en-US" sz="2600" dirty="0">
                          <a:effectLst/>
                        </a:rPr>
                        <a:t>Use the strategy pattern if possible</a:t>
                      </a:r>
                      <a:endParaRPr lang="en-US" sz="2600" dirty="0">
                        <a:solidFill>
                          <a:srgbClr val="444444"/>
                        </a:solidFill>
                        <a:effectLst/>
                        <a:latin typeface="helvetica neue"/>
                      </a:endParaRPr>
                    </a:p>
                  </a:txBody>
                  <a:tcPr marL="66599" marR="66599" marT="33300" marB="33300"/>
                </a:tc>
              </a:tr>
              <a:tr h="467770">
                <a:tc>
                  <a:txBody>
                    <a:bodyPr/>
                    <a:lstStyle/>
                    <a:p>
                      <a:pPr fontAlgn="t"/>
                      <a:r>
                        <a:rPr lang="en-US" sz="2600" dirty="0">
                          <a:effectLst/>
                        </a:rPr>
                        <a:t>Observer </a:t>
                      </a:r>
                      <a:r>
                        <a:rPr lang="en-US" sz="2600" dirty="0" smtClean="0">
                          <a:effectLst/>
                        </a:rPr>
                        <a:t>pattern</a:t>
                      </a:r>
                      <a:endParaRPr lang="en-US" sz="2600" dirty="0">
                        <a:solidFill>
                          <a:srgbClr val="444444"/>
                        </a:solidFill>
                        <a:effectLst/>
                        <a:latin typeface="helvetica neue"/>
                      </a:endParaRPr>
                    </a:p>
                  </a:txBody>
                  <a:tcPr marL="66599" marR="66599" marT="33300" marB="33300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57200" y="2260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started here…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524000"/>
            <a:ext cx="6705600" cy="475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auto">
          <a:xfrm>
            <a:off x="4800600" y="1524000"/>
            <a:ext cx="3429000" cy="41910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990600"/>
            <a:ext cx="2286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Client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02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ended here…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42" y="1523999"/>
            <a:ext cx="8338457" cy="4663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142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5994400" cy="462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76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difference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Enabling Undo</a:t>
            </a:r>
          </a:p>
          <a:p>
            <a:pPr lvl="1"/>
            <a:r>
              <a:rPr lang="en-US" dirty="0"/>
              <a:t>Wrapping the destination </a:t>
            </a:r>
            <a:r>
              <a:rPr lang="en-US" dirty="0" smtClean="0"/>
              <a:t>object</a:t>
            </a:r>
          </a:p>
          <a:p>
            <a:r>
              <a:rPr lang="en-US" dirty="0" smtClean="0"/>
              <a:t>Terminology</a:t>
            </a:r>
          </a:p>
          <a:p>
            <a:pPr lvl="1"/>
            <a:r>
              <a:rPr lang="en-US" dirty="0" smtClean="0"/>
              <a:t>Invoker – “Subject”</a:t>
            </a:r>
          </a:p>
          <a:p>
            <a:pPr lvl="1"/>
            <a:r>
              <a:rPr lang="en-US" dirty="0" smtClean="0"/>
              <a:t>Command – “Command”</a:t>
            </a:r>
          </a:p>
          <a:p>
            <a:pPr lvl="1"/>
            <a:r>
              <a:rPr lang="en-US" dirty="0" smtClean="0"/>
              <a:t>Concrete Command – “</a:t>
            </a:r>
            <a:r>
              <a:rPr lang="en-US" dirty="0" err="1" smtClean="0"/>
              <a:t>CarStartCommand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Receiver – “Observer”</a:t>
            </a:r>
          </a:p>
          <a:p>
            <a:pPr lvl="1"/>
            <a:r>
              <a:rPr lang="en-US" dirty="0" smtClean="0"/>
              <a:t>Client – “GUI”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608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FCEDB-AB35-4FDA-98A9-1471F03B1508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543800" cy="914400"/>
          </a:xfrm>
        </p:spPr>
        <p:txBody>
          <a:bodyPr/>
          <a:lstStyle/>
          <a:p>
            <a:r>
              <a:rPr lang="en-US" dirty="0" smtClean="0"/>
              <a:t>Where Dr. Hornick took </a:t>
            </a:r>
            <a:r>
              <a:rPr lang="en-US" dirty="0" smtClean="0"/>
              <a:t>this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819" y="1447800"/>
            <a:ext cx="9151819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6264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a4b14c4b-8906-422d-bb08-b7aaaf20ea83"/>
  <p:tag name="__PE_ORIG_SIZE" val="36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29899</TotalTime>
  <Words>264</Words>
  <Application>Microsoft Office PowerPoint</Application>
  <PresentationFormat>On-screen Show (4:3)</PresentationFormat>
  <Paragraphs>106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2_Network</vt:lpstr>
      <vt:lpstr>Week 7, Class 1: The Command Pattern (cont.)</vt:lpstr>
      <vt:lpstr>Remote Control App</vt:lpstr>
      <vt:lpstr>Cohesion Problem</vt:lpstr>
      <vt:lpstr>Which previous pattern?</vt:lpstr>
      <vt:lpstr>We started here…</vt:lpstr>
      <vt:lpstr>We ended here…</vt:lpstr>
      <vt:lpstr>PowerPoint Presentation</vt:lpstr>
      <vt:lpstr>Another difference</vt:lpstr>
      <vt:lpstr>Where Dr. Hornick took this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1044</cp:revision>
  <cp:lastPrinted>2014-01-23T13:55:09Z</cp:lastPrinted>
  <dcterms:created xsi:type="dcterms:W3CDTF">1999-09-06T21:32:20Z</dcterms:created>
  <dcterms:modified xsi:type="dcterms:W3CDTF">2014-02-03T16:37:51Z</dcterms:modified>
</cp:coreProperties>
</file>