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32" r:id="rId3"/>
    <p:sldId id="321" r:id="rId4"/>
    <p:sldId id="33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5" autoAdjust="0"/>
    <p:restoredTop sz="59533" autoAdjust="0"/>
  </p:normalViewPr>
  <p:slideViewPr>
    <p:cSldViewPr>
      <p:cViewPr varScale="1">
        <p:scale>
          <a:sx n="30" d="100"/>
          <a:sy n="30" d="100"/>
        </p:scale>
        <p:origin x="-54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11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When would you want one class to stand in the place of another?  Be creative! There are at least four right answers!
http://www.polleverywhere.com/free_text_polls/wwqxsPqDMnnxUEF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4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8, Class 3: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r>
              <a:rPr lang="en-US" dirty="0" smtClean="0">
                <a:sym typeface="Wingdings" panose="05000000000000000000" pitchFamily="2" charset="2"/>
              </a:rPr>
              <a:t>Get </a:t>
            </a:r>
            <a:r>
              <a:rPr lang="en-US" dirty="0" smtClean="0">
                <a:sym typeface="Wingdings" panose="05000000000000000000" pitchFamily="2" charset="2"/>
              </a:rPr>
              <a:t>ready for poll everywhere </a:t>
            </a:r>
            <a:r>
              <a:rPr lang="en-US" b="1" dirty="0" smtClean="0">
                <a:sym typeface="Wingdings" panose="05000000000000000000" pitchFamily="2" charset="2"/>
              </a:rPr>
              <a:t>(teams)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tomorrow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Model-View-Controller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Finish </a:t>
            </a:r>
            <a:r>
              <a:rPr lang="en-US" dirty="0" smtClean="0">
                <a:sym typeface="Wingdings" panose="05000000000000000000" pitchFamily="2" charset="2"/>
              </a:rPr>
              <a:t>Simon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Proxy Pattern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Final Exam Preparation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Final:</a:t>
            </a:r>
          </a:p>
          <a:p>
            <a:pPr lvl="1"/>
            <a:r>
              <a:rPr lang="en-US" dirty="0"/>
              <a:t>Monday 8:00 </a:t>
            </a:r>
            <a:r>
              <a:rPr lang="en-US" dirty="0" smtClean="0"/>
              <a:t>- </a:t>
            </a:r>
            <a:r>
              <a:rPr lang="en-US" dirty="0"/>
              <a:t>10:00 </a:t>
            </a:r>
            <a:r>
              <a:rPr lang="en-US" dirty="0" smtClean="0"/>
              <a:t>AM - S359 2014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(Web wrong so far)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Virtual Proxy </a:t>
            </a:r>
            <a:r>
              <a:rPr lang="en-US" sz="3200" b="0" dirty="0" smtClean="0"/>
              <a:t>controls access to a resource (the </a:t>
            </a:r>
            <a:r>
              <a:rPr lang="en-US" sz="3200" dirty="0" smtClean="0"/>
              <a:t>Real Subject</a:t>
            </a:r>
            <a:r>
              <a:rPr lang="en-US" sz="3200" b="0" dirty="0" smtClean="0"/>
              <a:t>) that is expensive to create or use</a:t>
            </a:r>
            <a:endParaRPr lang="en-US" sz="3200" b="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67818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The </a:t>
            </a:r>
            <a:r>
              <a:rPr lang="en-US" sz="2800" b="1" dirty="0" smtClean="0"/>
              <a:t>Virtual Proxy</a:t>
            </a:r>
            <a:r>
              <a:rPr lang="en-US" sz="2800" dirty="0" smtClean="0"/>
              <a:t> provides access to all of the functionality implemented by </a:t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b="1" dirty="0" smtClean="0"/>
              <a:t>Real Subject</a:t>
            </a:r>
            <a:r>
              <a:rPr lang="en-US" sz="2800" dirty="0" smtClean="0"/>
              <a:t>, but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More </a:t>
            </a:r>
            <a:r>
              <a:rPr lang="en-US" sz="2400" dirty="0" err="1" smtClean="0">
                <a:solidFill>
                  <a:srgbClr val="00B050"/>
                </a:solidFill>
              </a:rPr>
              <a:t>quicky</a:t>
            </a:r>
            <a:r>
              <a:rPr lang="en-US" sz="2400" dirty="0" smtClean="0">
                <a:solidFill>
                  <a:srgbClr val="00B050"/>
                </a:solidFill>
              </a:rPr>
              <a:t>/cheaply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Acts as a surrogate until the </a:t>
            </a:r>
            <a:r>
              <a:rPr lang="en-US" sz="2400" b="1" dirty="0" smtClean="0">
                <a:solidFill>
                  <a:srgbClr val="00B050"/>
                </a:solidFill>
              </a:rPr>
              <a:t>Real Subject </a:t>
            </a:r>
            <a:r>
              <a:rPr lang="en-US" sz="2400" dirty="0" smtClean="0">
                <a:solidFill>
                  <a:srgbClr val="00B050"/>
                </a:solidFill>
              </a:rPr>
              <a:t>becomes available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10</a:t>
            </a:fld>
            <a:endParaRPr lang="en-US"/>
          </a:p>
        </p:txBody>
      </p:sp>
      <p:pic>
        <p:nvPicPr>
          <p:cNvPr id="6147" name="Picture 3" descr="C:\Documents and Settings\hornick\Local Settings\Temporary Internet Files\Content.IE5\79P9BVPJ\MCj021596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6162" y="2514600"/>
            <a:ext cx="2467838" cy="2387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28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Virtual Proxy provides all functionality of the Real Subject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5486400"/>
            <a:ext cx="7131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Virtual Proxy </a:t>
            </a:r>
            <a:r>
              <a:rPr lang="en-US" dirty="0" smtClean="0"/>
              <a:t>controls access to the </a:t>
            </a:r>
            <a:r>
              <a:rPr lang="en-US" b="1" dirty="0" smtClean="0"/>
              <a:t>Real Subject</a:t>
            </a:r>
            <a:r>
              <a:rPr lang="en-US" dirty="0" smtClean="0"/>
              <a:t>, and is often</a:t>
            </a:r>
            <a:br>
              <a:rPr lang="en-US" dirty="0" smtClean="0"/>
            </a:br>
            <a:r>
              <a:rPr lang="en-US" dirty="0" smtClean="0"/>
              <a:t>responsible for creation of the </a:t>
            </a:r>
            <a:r>
              <a:rPr lang="en-US" b="1" dirty="0" smtClean="0"/>
              <a:t>Real Subject</a:t>
            </a:r>
            <a:endParaRPr lang="en-US" b="1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3999"/>
            <a:ext cx="6477000" cy="378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235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Remote Proxy </a:t>
            </a:r>
            <a:r>
              <a:rPr lang="en-US" sz="3200" b="0" dirty="0" smtClean="0"/>
              <a:t>provides local access to a remote resource (the </a:t>
            </a:r>
            <a:r>
              <a:rPr lang="en-US" sz="3200" dirty="0" smtClean="0"/>
              <a:t>Real Subject</a:t>
            </a:r>
            <a:r>
              <a:rPr lang="en-US" sz="3200" b="0" dirty="0" smtClean="0"/>
              <a:t>)</a:t>
            </a:r>
            <a:endParaRPr lang="en-US" sz="3200" b="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67818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The </a:t>
            </a:r>
            <a:r>
              <a:rPr lang="en-US" sz="2800" b="1" dirty="0" smtClean="0"/>
              <a:t>Remote Proxy</a:t>
            </a:r>
            <a:r>
              <a:rPr lang="en-US" sz="2800" dirty="0" smtClean="0"/>
              <a:t> handles the details of accessing a remote resource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Remote Access can be implemented in many different ways, using different communication </a:t>
            </a:r>
            <a:r>
              <a:rPr lang="en-US" sz="2400" dirty="0" smtClean="0">
                <a:solidFill>
                  <a:srgbClr val="C00000"/>
                </a:solidFill>
              </a:rPr>
              <a:t>protocols</a:t>
            </a:r>
          </a:p>
          <a:p>
            <a:pPr marL="1096962" lvl="2" indent="-457200"/>
            <a:r>
              <a:rPr lang="en-US" sz="2100" dirty="0" smtClean="0">
                <a:solidFill>
                  <a:srgbClr val="0070C0"/>
                </a:solidFill>
              </a:rPr>
              <a:t>Simple sockets</a:t>
            </a:r>
          </a:p>
          <a:p>
            <a:pPr marL="1096962" lvl="2" indent="-457200"/>
            <a:r>
              <a:rPr lang="en-US" sz="2100" dirty="0" smtClean="0">
                <a:solidFill>
                  <a:srgbClr val="0070C0"/>
                </a:solidFill>
              </a:rPr>
              <a:t>Remote Method Invocation</a:t>
            </a:r>
          </a:p>
          <a:p>
            <a:pPr marL="1096962" lvl="2" indent="-457200"/>
            <a:r>
              <a:rPr lang="en-US" sz="2100" dirty="0" smtClean="0">
                <a:solidFill>
                  <a:srgbClr val="0070C0"/>
                </a:solidFill>
              </a:rPr>
              <a:t>HTTP-based (e.g. web-services)</a:t>
            </a:r>
          </a:p>
          <a:p>
            <a:pPr marL="1096962" lvl="2" indent="-457200"/>
            <a:r>
              <a:rPr lang="en-US" sz="2100" dirty="0" smtClean="0">
                <a:solidFill>
                  <a:srgbClr val="0070C0"/>
                </a:solidFill>
              </a:rPr>
              <a:t>…</a:t>
            </a:r>
          </a:p>
          <a:p>
            <a:pPr marL="1096962" lvl="2" indent="-457200"/>
            <a:endParaRPr lang="en-US" sz="2100" dirty="0" smtClean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12</a:t>
            </a:fld>
            <a:endParaRPr lang="en-US"/>
          </a:p>
        </p:txBody>
      </p:sp>
      <p:pic>
        <p:nvPicPr>
          <p:cNvPr id="10242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599" y="2514600"/>
            <a:ext cx="2037907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33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sz="3200" dirty="0" smtClean="0"/>
              <a:t>The Remote Proxy allows the Client to think it is accessing a local resource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6934200" cy="406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7390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Concluded</a:t>
            </a:r>
            <a:br>
              <a:rPr lang="en-US" dirty="0" smtClean="0"/>
            </a:br>
            <a:r>
              <a:rPr lang="en-US" dirty="0" smtClean="0"/>
              <a:t>Implementing Simon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Maintaining scores</a:t>
            </a:r>
          </a:p>
          <a:p>
            <a:pPr lvl="1"/>
            <a:r>
              <a:rPr lang="en-US" dirty="0" smtClean="0"/>
              <a:t>Simon’s count</a:t>
            </a:r>
          </a:p>
          <a:p>
            <a:pPr lvl="1"/>
            <a:r>
              <a:rPr lang="en-US" dirty="0" smtClean="0"/>
              <a:t>Player’s count</a:t>
            </a:r>
          </a:p>
          <a:p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Playing sounds</a:t>
            </a:r>
          </a:p>
          <a:p>
            <a:pPr lvl="1"/>
            <a:r>
              <a:rPr lang="en-US" dirty="0" smtClean="0"/>
              <a:t>Loading sounds</a:t>
            </a:r>
          </a:p>
          <a:p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Initiating sounds</a:t>
            </a:r>
          </a:p>
          <a:p>
            <a:pPr lvl="1"/>
            <a:r>
              <a:rPr lang="en-US" dirty="0" smtClean="0"/>
              <a:t>Playing the sequence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45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Proxy Pattern has many variations, but in general: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096000" cy="239553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The Proxy Pattern uses an </a:t>
            </a:r>
            <a:r>
              <a:rPr lang="en-US" i="1" dirty="0" smtClean="0">
                <a:solidFill>
                  <a:srgbClr val="0070C0"/>
                </a:solidFill>
              </a:rPr>
              <a:t>proxy object</a:t>
            </a:r>
            <a:r>
              <a:rPr lang="en-US" dirty="0" smtClean="0">
                <a:solidFill>
                  <a:srgbClr val="0070C0"/>
                </a:solidFill>
              </a:rPr>
              <a:t> as a </a:t>
            </a:r>
            <a:r>
              <a:rPr lang="en-US" b="1" dirty="0" smtClean="0">
                <a:solidFill>
                  <a:srgbClr val="0070C0"/>
                </a:solidFill>
              </a:rPr>
              <a:t>surrogate</a:t>
            </a:r>
            <a:r>
              <a:rPr lang="en-US" dirty="0" smtClean="0">
                <a:solidFill>
                  <a:srgbClr val="0070C0"/>
                </a:solidFill>
              </a:rPr>
              <a:t> (aka </a:t>
            </a:r>
            <a:r>
              <a:rPr lang="en-US" b="1" dirty="0" smtClean="0">
                <a:solidFill>
                  <a:srgbClr val="0070C0"/>
                </a:solidFill>
              </a:rPr>
              <a:t>stand-in</a:t>
            </a:r>
            <a:r>
              <a:rPr lang="en-US" dirty="0" smtClean="0">
                <a:solidFill>
                  <a:srgbClr val="0070C0"/>
                </a:solidFill>
              </a:rPr>
              <a:t> or </a:t>
            </a:r>
            <a:r>
              <a:rPr lang="en-US" b="1" dirty="0" smtClean="0">
                <a:solidFill>
                  <a:srgbClr val="0070C0"/>
                </a:solidFill>
              </a:rPr>
              <a:t>placeholder</a:t>
            </a:r>
            <a:r>
              <a:rPr lang="en-US" dirty="0" smtClean="0">
                <a:solidFill>
                  <a:srgbClr val="0070C0"/>
                </a:solidFill>
              </a:rPr>
              <a:t>) that acts like another </a:t>
            </a:r>
            <a:r>
              <a:rPr lang="en-US" dirty="0" smtClean="0">
                <a:solidFill>
                  <a:srgbClr val="0070C0"/>
                </a:solidFill>
              </a:rPr>
              <a:t>object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When might you do this?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2072" name="Picture 24" descr="C:\Documents and Settings\hornick\Local Settings\Temporary Internet Files\Content.IE5\79P9BVPJ\MCj025112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828800"/>
            <a:ext cx="1721667" cy="2782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17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56896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Generic Proxy Pattern: A </a:t>
            </a:r>
            <a:r>
              <a:rPr lang="en-US" sz="3200" dirty="0" smtClean="0"/>
              <a:t>Client</a:t>
            </a:r>
            <a:r>
              <a:rPr lang="en-US" sz="3200" b="0" dirty="0" smtClean="0"/>
              <a:t> programs to a </a:t>
            </a:r>
            <a:r>
              <a:rPr lang="en-US" sz="3200" dirty="0" smtClean="0"/>
              <a:t>Subject</a:t>
            </a:r>
            <a:r>
              <a:rPr lang="en-US" sz="3200" b="0" dirty="0" smtClean="0"/>
              <a:t>, which may be a </a:t>
            </a:r>
            <a:r>
              <a:rPr lang="en-US" sz="3200" dirty="0" err="1" smtClean="0"/>
              <a:t>RealSubject</a:t>
            </a:r>
            <a:r>
              <a:rPr lang="en-US" sz="3200" b="0" dirty="0" smtClean="0"/>
              <a:t> or a </a:t>
            </a:r>
            <a:r>
              <a:rPr lang="en-US" sz="3200" dirty="0" smtClean="0"/>
              <a:t>Proxy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934200" cy="460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86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Stub Proxy </a:t>
            </a:r>
            <a:r>
              <a:rPr lang="en-US" sz="3200" b="0" dirty="0" smtClean="0"/>
              <a:t>is a (temporary) placeholder for the </a:t>
            </a:r>
            <a:r>
              <a:rPr lang="en-US" sz="3200" dirty="0" smtClean="0"/>
              <a:t>Real Subject</a:t>
            </a:r>
            <a:endParaRPr lang="en-US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73152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Sometimes the Real Subject is not available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For example: still under development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	The </a:t>
            </a:r>
            <a:r>
              <a:rPr lang="en-US" sz="2800" b="1" dirty="0" smtClean="0"/>
              <a:t>Stub Proxy </a:t>
            </a:r>
            <a:r>
              <a:rPr lang="en-US" sz="2800" dirty="0" smtClean="0"/>
              <a:t>can provide implementation of the </a:t>
            </a:r>
            <a:r>
              <a:rPr lang="en-US" sz="2800" b="1" dirty="0" smtClean="0"/>
              <a:t>Subject</a:t>
            </a:r>
            <a:r>
              <a:rPr lang="en-US" sz="2800" dirty="0" smtClean="0"/>
              <a:t> interface to varying degrees: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Just enough to compile without error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To allow rudimentary Subject functionality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To provide a complete emulation of the </a:t>
            </a:r>
            <a:r>
              <a:rPr lang="en-US" sz="2400" dirty="0" err="1" smtClean="0">
                <a:solidFill>
                  <a:srgbClr val="00B050"/>
                </a:solidFill>
              </a:rPr>
              <a:t>RealSubject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6</a:t>
            </a:fld>
            <a:endParaRPr lang="en-US"/>
          </a:p>
        </p:txBody>
      </p:sp>
      <p:pic>
        <p:nvPicPr>
          <p:cNvPr id="3075" name="Picture 3" descr="C:\Documents and Settings\hornick\Local Settings\Temporary Internet Files\Content.IE5\ZZZZHQO6\MCj007870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752600"/>
            <a:ext cx="1672875" cy="3248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61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Proxy – the Real Subject emulator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239000" cy="421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5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Protection Proxy </a:t>
            </a:r>
            <a:r>
              <a:rPr lang="en-US" sz="3200" b="0" dirty="0" smtClean="0"/>
              <a:t>controls access to a resource (the </a:t>
            </a:r>
            <a:r>
              <a:rPr lang="en-US" sz="3200" dirty="0" smtClean="0"/>
              <a:t>Real Subject</a:t>
            </a:r>
            <a:r>
              <a:rPr lang="en-US" sz="3200" b="0" dirty="0" smtClean="0"/>
              <a:t>) that is restricted by access rights</a:t>
            </a:r>
            <a:endParaRPr lang="en-US" sz="3200" b="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9263"/>
            <a:ext cx="6781800" cy="4300537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The Protection Proxy provides predefined access to certain functionality implemented by the Real Subject, but</a:t>
            </a:r>
          </a:p>
          <a:p>
            <a:pPr marL="801687" lvl="1" indent="-457200"/>
            <a:r>
              <a:rPr lang="en-US" sz="2400" dirty="0" smtClean="0">
                <a:solidFill>
                  <a:srgbClr val="00B050"/>
                </a:solidFill>
              </a:rPr>
              <a:t>Purposely limited by the access rights built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into the Protection Proxy</a:t>
            </a:r>
          </a:p>
          <a:p>
            <a:pPr marL="1096962" lvl="2" indent="-457200"/>
            <a:r>
              <a:rPr lang="en-US" sz="2100" dirty="0" smtClean="0">
                <a:solidFill>
                  <a:srgbClr val="00B050"/>
                </a:solidFill>
              </a:rPr>
              <a:t>For example, the ability to </a:t>
            </a:r>
            <a:r>
              <a:rPr lang="en-US" sz="2100" b="1" dirty="0" smtClean="0">
                <a:solidFill>
                  <a:srgbClr val="C00000"/>
                </a:solidFill>
              </a:rPr>
              <a:t>query</a:t>
            </a:r>
            <a:r>
              <a:rPr lang="en-US" sz="2100" dirty="0" smtClean="0">
                <a:solidFill>
                  <a:srgbClr val="00B050"/>
                </a:solidFill>
              </a:rPr>
              <a:t> (but not </a:t>
            </a:r>
            <a:r>
              <a:rPr lang="en-US" sz="2100" b="1" dirty="0" smtClean="0">
                <a:solidFill>
                  <a:srgbClr val="C00000"/>
                </a:solidFill>
              </a:rPr>
              <a:t>modify</a:t>
            </a:r>
            <a:r>
              <a:rPr lang="en-US" sz="2100" dirty="0" smtClean="0">
                <a:solidFill>
                  <a:srgbClr val="00B050"/>
                </a:solidFill>
              </a:rPr>
              <a:t>) a protected database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8</a:t>
            </a:fld>
            <a:endParaRPr lang="en-US"/>
          </a:p>
        </p:txBody>
      </p:sp>
      <p:pic>
        <p:nvPicPr>
          <p:cNvPr id="8195" name="Picture 3" descr="C:\Documents and Settings\hornick\Local Settings\Temporary Internet Files\Content.IE5\3EMX8BOC\MCj043960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743200"/>
            <a:ext cx="2880966" cy="2509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66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smtClean="0"/>
              <a:t>Protection Proxy </a:t>
            </a:r>
            <a:r>
              <a:rPr lang="en-US" sz="3200" b="0" dirty="0" smtClean="0"/>
              <a:t>limits access to the </a:t>
            </a:r>
            <a:r>
              <a:rPr lang="en-US" sz="3200" dirty="0" smtClean="0"/>
              <a:t>Real Subject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7086600" cy="414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04108" y="3761601"/>
            <a:ext cx="1372492" cy="276999"/>
          </a:xfrm>
          <a:prstGeom prst="rect">
            <a:avLst/>
          </a:prstGeom>
          <a:solidFill>
            <a:srgbClr val="ECE8E0"/>
          </a:solidFill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ProtectionProxy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965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c57b9104-abfe-4faf-8341-e007c6e67814"/>
  <p:tag name="__PE_ORIG_SIZE" val="2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30476</TotalTime>
  <Words>352</Words>
  <Application>Microsoft Office PowerPoint</Application>
  <PresentationFormat>On-screen Show (4:3)</PresentationFormat>
  <Paragraphs>126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2_Network</vt:lpstr>
      <vt:lpstr>Week 8, Class 3: Model-View-Controller</vt:lpstr>
      <vt:lpstr>Simon Concluded Implementing Simon</vt:lpstr>
      <vt:lpstr>The Proxy Pattern has many variations, but in general:</vt:lpstr>
      <vt:lpstr>PowerPoint Presentation</vt:lpstr>
      <vt:lpstr>Generic Proxy Pattern: A Client programs to a Subject, which may be a RealSubject or a Proxy</vt:lpstr>
      <vt:lpstr>The Stub Proxy is a (temporary) placeholder for the Real Subject</vt:lpstr>
      <vt:lpstr>Stub Proxy – the Real Subject emulator</vt:lpstr>
      <vt:lpstr>The Protection Proxy controls access to a resource (the Real Subject) that is restricted by access rights</vt:lpstr>
      <vt:lpstr>The Protection Proxy limits access to the Real Subject</vt:lpstr>
      <vt:lpstr>The Virtual Proxy controls access to a resource (the Real Subject) that is expensive to create or use</vt:lpstr>
      <vt:lpstr>The Virtual Proxy provides all functionality of the Real Subject</vt:lpstr>
      <vt:lpstr>The Remote Proxy provides local access to a remote resource (the Real Subject)</vt:lpstr>
      <vt:lpstr>The Remote Proxy allows the Client to think it is accessing a local resource 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1090</cp:revision>
  <cp:lastPrinted>2014-02-11T13:57:59Z</cp:lastPrinted>
  <dcterms:created xsi:type="dcterms:W3CDTF">1999-09-06T21:32:20Z</dcterms:created>
  <dcterms:modified xsi:type="dcterms:W3CDTF">2014-02-11T16:30:39Z</dcterms:modified>
</cp:coreProperties>
</file>