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23" r:id="rId3"/>
    <p:sldId id="324" r:id="rId4"/>
    <p:sldId id="322" r:id="rId5"/>
    <p:sldId id="327" r:id="rId6"/>
    <p:sldId id="329" r:id="rId7"/>
    <p:sldId id="331" r:id="rId8"/>
    <p:sldId id="325" r:id="rId9"/>
    <p:sldId id="326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5600AC"/>
    <a:srgbClr val="006600"/>
    <a:srgbClr val="9A0075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 varScale="1">
        <p:scale>
          <a:sx n="69" d="100"/>
          <a:sy n="69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May 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340" tIns="47671" rIns="95340" bIns="476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5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340" tIns="47671" rIns="95340" bIns="476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F263A-949E-42D8-A8A6-86899FA79D9D}" type="slidenum">
              <a:rPr lang="en-US"/>
              <a:pPr/>
              <a:t>8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340" tIns="47671" rIns="95340" bIns="476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3E1F4-0010-4E00-84D6-898A6A28DC75}" type="slidenum">
              <a:rPr lang="en-US"/>
              <a:pPr/>
              <a:t>9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340" tIns="47671" rIns="95340" bIns="47671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Façade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rnick\Local Settings\Temporary Internet Files\Content.IE5\YDNS56TQ\MPj043870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990600"/>
            <a:ext cx="2655606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Watching a Movie...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788152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Use multiple interfaces (remotes) to</a:t>
            </a:r>
          </a:p>
          <a:p>
            <a:r>
              <a:rPr lang="en-US" dirty="0" smtClean="0"/>
              <a:t>Turn on Receiver/amplifier</a:t>
            </a:r>
          </a:p>
          <a:p>
            <a:r>
              <a:rPr lang="en-US" dirty="0" smtClean="0"/>
              <a:t>Turn on TV/Monitor</a:t>
            </a:r>
          </a:p>
          <a:p>
            <a:r>
              <a:rPr lang="en-US" dirty="0" err="1" smtClean="0"/>
              <a:t>Turnn</a:t>
            </a:r>
            <a:r>
              <a:rPr lang="en-US" dirty="0" smtClean="0"/>
              <a:t> on DVD player</a:t>
            </a:r>
          </a:p>
          <a:p>
            <a:r>
              <a:rPr lang="en-US" dirty="0" smtClean="0"/>
              <a:t>Set the Receiver input to DVD</a:t>
            </a:r>
          </a:p>
          <a:p>
            <a:r>
              <a:rPr lang="en-US" dirty="0" smtClean="0"/>
              <a:t>Put the Monitor in HDMI input mode</a:t>
            </a:r>
          </a:p>
          <a:p>
            <a:r>
              <a:rPr lang="en-US" dirty="0" smtClean="0"/>
              <a:t>Set the Receiver volume to medium</a:t>
            </a:r>
          </a:p>
          <a:p>
            <a:r>
              <a:rPr lang="en-US" dirty="0" smtClean="0"/>
              <a:t>Set Receiver to DTS Surround</a:t>
            </a:r>
          </a:p>
          <a:p>
            <a:r>
              <a:rPr lang="en-US" dirty="0" smtClean="0"/>
              <a:t>Start the DVD player.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4876800"/>
            <a:ext cx="2822462" cy="14773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Interacting with the following classes: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Receiver/Amplifier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TV/Monitor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DVD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decrease the complexity..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5867400" cy="44116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We can create a new 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TheaterFacade</a:t>
            </a:r>
            <a:r>
              <a:rPr lang="en-US" dirty="0" smtClean="0"/>
              <a:t>  (e.g. a universal remote) which exposes a few methods such as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façade treats the various components as a sub system and calls on them to implement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method.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to watch a movie, we just call one method,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and it communicates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Monitor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DVD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and Receiver </a:t>
            </a:r>
            <a:r>
              <a:rPr lang="en-US" dirty="0" smtClean="0"/>
              <a:t>for us.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façade still leaves the subsystem accessible to be used directly. If you need the advanced functionality of the subsystem classes, they are available for use.</a:t>
            </a:r>
            <a:endParaRPr lang="en-US" dirty="0"/>
          </a:p>
        </p:txBody>
      </p:sp>
      <p:pic>
        <p:nvPicPr>
          <p:cNvPr id="2050" name="Picture 2" descr="C:\Documents and Settings\hornick\Local Settings\Temporary Internet Files\Content.IE5\ZA2K08IP\MCj04259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9812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	Complex </a:t>
            </a:r>
            <a:r>
              <a:rPr lang="en-US" dirty="0">
                <a:solidFill>
                  <a:srgbClr val="FF0000"/>
                </a:solidFill>
              </a:rPr>
              <a:t>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Consisting of multiple subsystems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with its own </a:t>
            </a:r>
            <a:r>
              <a:rPr lang="en-US" dirty="0" smtClean="0"/>
              <a:t>interface, each with many methods</a:t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	Difficult </a:t>
            </a:r>
            <a:r>
              <a:rPr lang="en-US" dirty="0">
                <a:solidFill>
                  <a:srgbClr val="0070C0"/>
                </a:solidFill>
              </a:rPr>
              <a:t>for clients </a:t>
            </a:r>
            <a:r>
              <a:rPr lang="en-US" dirty="0" smtClean="0">
                <a:solidFill>
                  <a:srgbClr val="0070C0"/>
                </a:solidFill>
              </a:rPr>
              <a:t>(blue) to </a:t>
            </a:r>
            <a:r>
              <a:rPr lang="en-US" dirty="0">
                <a:solidFill>
                  <a:srgbClr val="0070C0"/>
                </a:solidFill>
              </a:rPr>
              <a:t>deal </a:t>
            </a:r>
            <a:r>
              <a:rPr lang="en-US" dirty="0" smtClean="0">
                <a:solidFill>
                  <a:srgbClr val="0070C0"/>
                </a:solidFill>
              </a:rPr>
              <a:t>with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562600" y="1676400"/>
            <a:ext cx="3352800" cy="3124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Facade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Centralize subsystem interface</a:t>
            </a:r>
          </a:p>
          <a:p>
            <a:pPr lvl="1"/>
            <a:r>
              <a:rPr lang="en-US" dirty="0" smtClean="0"/>
              <a:t>Simplify/reduce number of centralized methods </a:t>
            </a:r>
          </a:p>
          <a:p>
            <a:pPr lvl="1"/>
            <a:r>
              <a:rPr lang="en-US" dirty="0" smtClean="0"/>
              <a:t>Façade presents new unified “face” to clients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2" name="Group 42"/>
          <p:cNvGrpSpPr/>
          <p:nvPr/>
        </p:nvGrpSpPr>
        <p:grpSpPr>
          <a:xfrm>
            <a:off x="5867400" y="1295400"/>
            <a:ext cx="3124200" cy="2743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5867400" y="4038600"/>
            <a:ext cx="3124200" cy="2667000"/>
            <a:chOff x="5410200" y="3581400"/>
            <a:chExt cx="3581400" cy="3124200"/>
          </a:xfrm>
        </p:grpSpPr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5867400" y="49530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6096000" y="50292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7924800" y="53340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6248400" y="57912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7010400" y="59436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 flipH="1">
              <a:off x="6400800" y="54864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6781800" y="54864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H="1">
              <a:off x="7543800" y="60198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6705600" y="54864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flipH="1">
              <a:off x="6629400" y="57150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57150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6934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16"/>
            <p:cNvSpPr>
              <a:spLocks noChangeArrowheads="1"/>
            </p:cNvSpPr>
            <p:nvPr/>
          </p:nvSpPr>
          <p:spPr bwMode="auto">
            <a:xfrm>
              <a:off x="8077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6951663" y="4605338"/>
              <a:ext cx="960437" cy="392112"/>
            </a:xfrm>
            <a:prstGeom prst="rect">
              <a:avLst/>
            </a:prstGeom>
            <a:solidFill>
              <a:srgbClr val="FF6600">
                <a:alpha val="50000"/>
              </a:srgbClr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/>
                <a:t>Facade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6019800" y="4191000"/>
              <a:ext cx="9906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7315200" y="4191000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H="1">
              <a:off x="7696200" y="4191000"/>
              <a:ext cx="6858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410200" y="3581400"/>
              <a:ext cx="3581400" cy="3124200"/>
            </a:xfrm>
            <a:prstGeom prst="rect">
              <a:avLst/>
            </a:prstGeom>
            <a:no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2800" dirty="0" smtClean="0"/>
              <a:t>Removing the burden from beginning Java developers with a Façade (</a:t>
            </a:r>
            <a:r>
              <a:rPr lang="en-US" sz="2800" dirty="0" err="1" smtClean="0"/>
              <a:t>WinPlotter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900440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6858000" cy="5207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Facade Consequences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467600" cy="4411662"/>
          </a:xfrm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Shields clients from subsystem components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subsystem easier to </a:t>
            </a:r>
            <a:r>
              <a:rPr lang="en-US" dirty="0" smtClean="0"/>
              <a:t>use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Reduces coupling from client to subsystem classes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 internal classes to change freely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Permit “layering” of system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Level of client-subsystem coupling</a:t>
            </a:r>
          </a:p>
          <a:p>
            <a:pPr lvl="2"/>
            <a:r>
              <a:rPr lang="en-US" dirty="0" smtClean="0"/>
              <a:t>Make Facade an abstract class</a:t>
            </a:r>
          </a:p>
          <a:p>
            <a:pPr lvl="3"/>
            <a:r>
              <a:rPr lang="en-US" dirty="0" smtClean="0"/>
              <a:t>Different concrete subclasses for different implementations of the subsystem.</a:t>
            </a:r>
          </a:p>
          <a:p>
            <a:pPr lvl="2"/>
            <a:r>
              <a:rPr lang="en-US" dirty="0" smtClean="0"/>
              <a:t>Configure the façade object with different subsystem objects.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3075" name="Picture 3" descr="C:\Documents and Settings\hornick\Local Settings\Temporary Internet Files\Content.IE5\79P9BVPJ\MCPE01476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6466" y="2895600"/>
            <a:ext cx="1817534" cy="203929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Facade Applications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dirty="0"/>
              <a:t>Interface to existing library</a:t>
            </a:r>
          </a:p>
          <a:p>
            <a:pPr lvl="1"/>
            <a:r>
              <a:rPr lang="en-US" dirty="0"/>
              <a:t>Unify or “clean up” complex </a:t>
            </a:r>
            <a:r>
              <a:rPr lang="en-US" dirty="0" smtClean="0"/>
              <a:t>interface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Design layered system</a:t>
            </a:r>
          </a:p>
          <a:p>
            <a:pPr lvl="1"/>
            <a:r>
              <a:rPr lang="en-US" dirty="0"/>
              <a:t>Various service levels</a:t>
            </a:r>
          </a:p>
          <a:p>
            <a:pPr lvl="1"/>
            <a:r>
              <a:rPr lang="en-US" dirty="0"/>
              <a:t>Façade abstracts interface of each </a:t>
            </a:r>
            <a:r>
              <a:rPr lang="en-US" dirty="0" smtClean="0"/>
              <a:t>level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Provide abstract interfaces</a:t>
            </a:r>
          </a:p>
          <a:p>
            <a:pPr lvl="1"/>
            <a:r>
              <a:rPr lang="en-US" dirty="0"/>
              <a:t>To alternative implementations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15112</TotalTime>
  <Words>225</Words>
  <Application>Microsoft Office PowerPoint</Application>
  <PresentationFormat>On-screen Show (4:3)</PresentationFormat>
  <Paragraphs>71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The  Façade Pattern</vt:lpstr>
      <vt:lpstr>Watching a Movie...</vt:lpstr>
      <vt:lpstr>To decrease the complexity..</vt:lpstr>
      <vt:lpstr>The Problem</vt:lpstr>
      <vt:lpstr>Facade Solution</vt:lpstr>
      <vt:lpstr>Removing the burden from beginning Java developers with a Façade (WinPlotter)</vt:lpstr>
      <vt:lpstr>Generic Pattern</vt:lpstr>
      <vt:lpstr>Facade Consequences</vt:lpstr>
      <vt:lpstr>Facade Applications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Mark Hornick</cp:lastModifiedBy>
  <cp:revision>902</cp:revision>
  <cp:lastPrinted>1601-01-01T00:00:00Z</cp:lastPrinted>
  <dcterms:created xsi:type="dcterms:W3CDTF">1999-09-06T21:32:20Z</dcterms:created>
  <dcterms:modified xsi:type="dcterms:W3CDTF">2012-05-16T12:48:06Z</dcterms:modified>
</cp:coreProperties>
</file>