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7"/>
  </p:notesMasterIdLst>
  <p:handoutMasterIdLst>
    <p:handoutMasterId r:id="rId28"/>
  </p:handoutMasterIdLst>
  <p:sldIdLst>
    <p:sldId id="320" r:id="rId2"/>
    <p:sldId id="324" r:id="rId3"/>
    <p:sldId id="321" r:id="rId4"/>
    <p:sldId id="322" r:id="rId5"/>
    <p:sldId id="323" r:id="rId6"/>
    <p:sldId id="346" r:id="rId7"/>
    <p:sldId id="347" r:id="rId8"/>
    <p:sldId id="326" r:id="rId9"/>
    <p:sldId id="348" r:id="rId10"/>
    <p:sldId id="343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2" r:id="rId2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12" autoAdjust="0"/>
    <p:restoredTop sz="59533" autoAdjust="0"/>
  </p:normalViewPr>
  <p:slideViewPr>
    <p:cSldViewPr>
      <p:cViewPr varScale="1">
        <p:scale>
          <a:sx n="44" d="100"/>
          <a:sy n="44" d="100"/>
        </p:scale>
        <p:origin x="-667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16 February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9358821/should-i-extend-arraylist-to-add-attributes-that-isnt-nul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3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4A113-E7BB-4080-AC48-169C02136F6D}" type="slidenum">
              <a:rPr lang="en-US"/>
              <a:pPr/>
              <a:t>20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33488" y="744538"/>
            <a:ext cx="4662487" cy="34988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810" y="4478836"/>
            <a:ext cx="5173020" cy="420007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1" tIns="46641" rIns="93281" bIns="4664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F4A113-E7BB-4080-AC48-169C02136F6D}" type="slidenum">
              <a:rPr lang="en-US"/>
              <a:pPr/>
              <a:t>21</a:t>
            </a:fld>
            <a:endParaRPr lang="en-US"/>
          </a:p>
        </p:txBody>
      </p:sp>
      <p:sp>
        <p:nvSpPr>
          <p:cNvPr id="2242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33488" y="744538"/>
            <a:ext cx="4662487" cy="34988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810" y="4478836"/>
            <a:ext cx="5173020" cy="420007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1" tIns="46641" rIns="93281" bIns="4664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5F263A-949E-42D8-A8A6-86899FA79D9D}" type="slidenum">
              <a:rPr lang="en-US"/>
              <a:pPr/>
              <a:t>24</a:t>
            </a:fld>
            <a:endParaRPr lang="en-US"/>
          </a:p>
        </p:txBody>
      </p:sp>
      <p:sp>
        <p:nvSpPr>
          <p:cNvPr id="2304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33488" y="744538"/>
            <a:ext cx="4662487" cy="34988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810" y="4478836"/>
            <a:ext cx="5173020" cy="420007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1" tIns="46641" rIns="93281" bIns="4664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73E1F4-0010-4E00-84D6-898A6A28DC75}" type="slidenum">
              <a:rPr lang="en-US"/>
              <a:pPr/>
              <a:t>25</a:t>
            </a:fld>
            <a:endParaRPr lang="en-US"/>
          </a:p>
        </p:txBody>
      </p:sp>
      <p:sp>
        <p:nvSpPr>
          <p:cNvPr id="234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33488" y="744538"/>
            <a:ext cx="4662487" cy="349885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9810" y="4478836"/>
            <a:ext cx="5173020" cy="420007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3281" tIns="46641" rIns="93281" bIns="4664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https://www.rose-hulman.edu/~bryan/images/rigor.html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985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>Week </a:t>
            </a:r>
            <a:r>
              <a:rPr lang="en-US" dirty="0"/>
              <a:t>9</a:t>
            </a:r>
            <a:r>
              <a:rPr lang="en-US" dirty="0" smtClean="0"/>
              <a:t>, Class 3:</a:t>
            </a:r>
            <a:br>
              <a:rPr lang="en-US" dirty="0" smtClean="0"/>
            </a:br>
            <a:r>
              <a:rPr lang="en-US" dirty="0" smtClean="0"/>
              <a:t>Model-View-Controller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41166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Happens-Before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Adapter and Façade Pattern (high-level)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Tuesday: Project code due, 11pm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Wednesday: Quiz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Choose a pattern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Refactor code to meet a design goal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Discuss how code/pattern meets a design goal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Adapter and Façade Patterns (high-level)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Synchronization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Friday: Review for Final &amp; Class Climate evaluations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 Adapter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3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2468562"/>
          </a:xfrm>
        </p:spPr>
        <p:txBody>
          <a:bodyPr/>
          <a:lstStyle/>
          <a:p>
            <a:r>
              <a:rPr lang="en-US" sz="3200" dirty="0" smtClean="0"/>
              <a:t>Scenario</a:t>
            </a:r>
            <a:r>
              <a:rPr lang="en-US" sz="3200" b="0" dirty="0" smtClean="0"/>
              <a:t>: An Existing System (your client code) interfaces to a Vendor Class library you purchased and incorporated into an application your company is currently selling</a:t>
            </a:r>
            <a:endParaRPr lang="en-US" sz="3200" b="0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42900" y="3619501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19200" y="2743201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19200" y="4495801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2324100" y="2933701"/>
            <a:ext cx="9144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362200" y="3810001"/>
            <a:ext cx="8382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91000" y="2743201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5105400" y="3581401"/>
            <a:ext cx="1752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4267200" y="4495801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6200000" flipH="1">
            <a:off x="4038600" y="2895601"/>
            <a:ext cx="914400" cy="609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114800" y="3810001"/>
            <a:ext cx="8382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295400" y="3200401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Existing System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76800" y="3657601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Vendor1 Class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7" name="Title 1"/>
          <p:cNvSpPr txBox="1">
            <a:spLocks/>
          </p:cNvSpPr>
          <p:nvPr/>
        </p:nvSpPr>
        <p:spPr bwMode="auto">
          <a:xfrm>
            <a:off x="533400" y="5257800"/>
            <a:ext cx="754380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Vendor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goes out of business; what do you do???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67000" y="4800600"/>
            <a:ext cx="1992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Vendor1 interface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rot="16200000" flipV="1">
            <a:off x="2743200" y="4191000"/>
            <a:ext cx="914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3352800" y="3733800"/>
            <a:ext cx="12192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522799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original configuration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60140"/>
            <a:ext cx="6381932" cy="3445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419600" y="1447800"/>
            <a:ext cx="387798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ClientApp</a:t>
            </a:r>
            <a:r>
              <a:rPr lang="en-US" dirty="0" smtClean="0"/>
              <a:t> is written</a:t>
            </a:r>
            <a:br>
              <a:rPr lang="en-US" dirty="0" smtClean="0"/>
            </a:br>
            <a:r>
              <a:rPr lang="en-US" dirty="0" smtClean="0"/>
              <a:t>such that it is heavily dependent</a:t>
            </a:r>
            <a:br>
              <a:rPr lang="en-US" dirty="0" smtClean="0"/>
            </a:br>
            <a:r>
              <a:rPr lang="en-US" dirty="0" smtClean="0"/>
              <a:t>on the functionality implemented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err="1" smtClean="0"/>
              <a:t>ServiceProvider</a:t>
            </a:r>
            <a:r>
              <a:rPr lang="en-US" dirty="0" smtClean="0"/>
              <a:t>, and is loaded</a:t>
            </a:r>
            <a:br>
              <a:rPr lang="en-US" dirty="0" smtClean="0"/>
            </a:br>
            <a:r>
              <a:rPr lang="en-US" dirty="0" smtClean="0"/>
              <a:t>with calls to various </a:t>
            </a:r>
            <a:r>
              <a:rPr lang="en-US" dirty="0" err="1" smtClean="0"/>
              <a:t>ServiceProvider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methods.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38200" y="5029200"/>
            <a:ext cx="40318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ServiceProvider</a:t>
            </a:r>
            <a:r>
              <a:rPr lang="en-US" dirty="0" smtClean="0"/>
              <a:t> may implement</a:t>
            </a:r>
            <a:br>
              <a:rPr lang="en-US" dirty="0" smtClean="0"/>
            </a:br>
            <a:r>
              <a:rPr lang="en-US" dirty="0" smtClean="0"/>
              <a:t>numerous methods in a real situation;</a:t>
            </a:r>
            <a:br>
              <a:rPr lang="en-US" dirty="0" smtClean="0"/>
            </a:br>
            <a:r>
              <a:rPr lang="en-US" dirty="0" smtClean="0"/>
              <a:t>not only the few methods shown here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3276600" y="2057400"/>
            <a:ext cx="1066800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5105400" y="5029200"/>
            <a:ext cx="1066800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90086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Adapter (Wrapper) Pattern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8100" y="2552700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914400" y="1676400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0" y="3429000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2019300" y="1866900"/>
            <a:ext cx="9144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2057400" y="2743200"/>
            <a:ext cx="8382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572000" y="1676400"/>
            <a:ext cx="1066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4800600" y="2514600"/>
            <a:ext cx="1752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4495800" y="3429000"/>
            <a:ext cx="1219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4191000" y="1981200"/>
            <a:ext cx="6858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reeform 24"/>
          <p:cNvSpPr/>
          <p:nvPr/>
        </p:nvSpPr>
        <p:spPr>
          <a:xfrm>
            <a:off x="4445000" y="2311400"/>
            <a:ext cx="719667" cy="520700"/>
          </a:xfrm>
          <a:custGeom>
            <a:avLst/>
            <a:gdLst>
              <a:gd name="connsiteX0" fmla="*/ 50800 w 719667"/>
              <a:gd name="connsiteY0" fmla="*/ 63500 h 520700"/>
              <a:gd name="connsiteX1" fmla="*/ 711200 w 719667"/>
              <a:gd name="connsiteY1" fmla="*/ 76200 h 520700"/>
              <a:gd name="connsiteX2" fmla="*/ 0 w 719667"/>
              <a:gd name="connsiteY2" fmla="*/ 520700 h 520700"/>
              <a:gd name="connsiteX3" fmla="*/ 0 w 719667"/>
              <a:gd name="connsiteY3" fmla="*/ 52070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9667" h="520700">
                <a:moveTo>
                  <a:pt x="50800" y="63500"/>
                </a:moveTo>
                <a:cubicBezTo>
                  <a:pt x="385233" y="31750"/>
                  <a:pt x="719667" y="0"/>
                  <a:pt x="711200" y="76200"/>
                </a:cubicBezTo>
                <a:cubicBezTo>
                  <a:pt x="702733" y="152400"/>
                  <a:pt x="0" y="520700"/>
                  <a:pt x="0" y="520700"/>
                </a:cubicBezTo>
                <a:lnTo>
                  <a:pt x="0" y="52070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>
            <a:stCxn id="25" idx="2"/>
          </p:cNvCxnSpPr>
          <p:nvPr/>
        </p:nvCxnSpPr>
        <p:spPr>
          <a:xfrm>
            <a:off x="4445000" y="2832100"/>
            <a:ext cx="50800" cy="596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115094" y="4989511"/>
            <a:ext cx="1752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991394" y="4113211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991394" y="5865811"/>
            <a:ext cx="12954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2096294" y="4303711"/>
            <a:ext cx="9144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2134394" y="5180011"/>
            <a:ext cx="838200" cy="533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648994" y="4113211"/>
            <a:ext cx="10668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4877594" y="4951411"/>
            <a:ext cx="17526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0800000">
            <a:off x="4572794" y="5865811"/>
            <a:ext cx="12192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4267994" y="4418011"/>
            <a:ext cx="6858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Freeform 36"/>
          <p:cNvSpPr/>
          <p:nvPr/>
        </p:nvSpPr>
        <p:spPr>
          <a:xfrm>
            <a:off x="4521994" y="4748211"/>
            <a:ext cx="719667" cy="520700"/>
          </a:xfrm>
          <a:custGeom>
            <a:avLst/>
            <a:gdLst>
              <a:gd name="connsiteX0" fmla="*/ 50800 w 719667"/>
              <a:gd name="connsiteY0" fmla="*/ 63500 h 520700"/>
              <a:gd name="connsiteX1" fmla="*/ 711200 w 719667"/>
              <a:gd name="connsiteY1" fmla="*/ 76200 h 520700"/>
              <a:gd name="connsiteX2" fmla="*/ 0 w 719667"/>
              <a:gd name="connsiteY2" fmla="*/ 520700 h 520700"/>
              <a:gd name="connsiteX3" fmla="*/ 0 w 719667"/>
              <a:gd name="connsiteY3" fmla="*/ 52070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9667" h="520700">
                <a:moveTo>
                  <a:pt x="50800" y="63500"/>
                </a:moveTo>
                <a:cubicBezTo>
                  <a:pt x="385233" y="31750"/>
                  <a:pt x="719667" y="0"/>
                  <a:pt x="711200" y="76200"/>
                </a:cubicBezTo>
                <a:cubicBezTo>
                  <a:pt x="702733" y="152400"/>
                  <a:pt x="0" y="520700"/>
                  <a:pt x="0" y="520700"/>
                </a:cubicBezTo>
                <a:lnTo>
                  <a:pt x="0" y="52070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37" idx="2"/>
          </p:cNvCxnSpPr>
          <p:nvPr/>
        </p:nvCxnSpPr>
        <p:spPr>
          <a:xfrm>
            <a:off x="4521994" y="5268911"/>
            <a:ext cx="50800" cy="5969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6200000" flipH="1">
            <a:off x="2933700" y="4305300"/>
            <a:ext cx="914400" cy="5334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2971800" y="5181600"/>
            <a:ext cx="838200" cy="5334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>
            <a:off x="3556000" y="4495800"/>
            <a:ext cx="685800" cy="762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3810000" y="4826000"/>
            <a:ext cx="719667" cy="520700"/>
          </a:xfrm>
          <a:custGeom>
            <a:avLst/>
            <a:gdLst>
              <a:gd name="connsiteX0" fmla="*/ 50800 w 719667"/>
              <a:gd name="connsiteY0" fmla="*/ 63500 h 520700"/>
              <a:gd name="connsiteX1" fmla="*/ 711200 w 719667"/>
              <a:gd name="connsiteY1" fmla="*/ 76200 h 520700"/>
              <a:gd name="connsiteX2" fmla="*/ 0 w 719667"/>
              <a:gd name="connsiteY2" fmla="*/ 520700 h 520700"/>
              <a:gd name="connsiteX3" fmla="*/ 0 w 719667"/>
              <a:gd name="connsiteY3" fmla="*/ 520700 h 520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9667" h="520700">
                <a:moveTo>
                  <a:pt x="50800" y="63500"/>
                </a:moveTo>
                <a:cubicBezTo>
                  <a:pt x="385233" y="31750"/>
                  <a:pt x="719667" y="0"/>
                  <a:pt x="711200" y="76200"/>
                </a:cubicBezTo>
                <a:cubicBezTo>
                  <a:pt x="702733" y="152400"/>
                  <a:pt x="0" y="520700"/>
                  <a:pt x="0" y="520700"/>
                </a:cubicBezTo>
                <a:lnTo>
                  <a:pt x="0" y="520700"/>
                </a:lnTo>
              </a:path>
            </a:pathLst>
          </a:cu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>
            <a:stCxn id="42" idx="2"/>
          </p:cNvCxnSpPr>
          <p:nvPr/>
        </p:nvCxnSpPr>
        <p:spPr>
          <a:xfrm>
            <a:off x="3810000" y="5346700"/>
            <a:ext cx="50800" cy="5969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3124200" y="4114800"/>
            <a:ext cx="838200" cy="762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124200" y="5867400"/>
            <a:ext cx="762000" cy="76200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90600" y="21336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Existing System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572000" y="25908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Vendor2 Class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724400" y="49530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Vendor2 Class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066800" y="4572000"/>
            <a:ext cx="1447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Existing System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00400" y="6248400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Adapter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43600" y="4114800"/>
            <a:ext cx="304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Adapter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Implements the interface your classes expect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And talks to the vendor interface to service your requests.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19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7" grpId="0" animBg="1"/>
      <p:bldP spid="42" grpId="0" animBg="1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Adapter configuration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133600"/>
            <a:ext cx="7824414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5715000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The original </a:t>
            </a:r>
            <a:r>
              <a:rPr lang="en-US" b="1" dirty="0" err="1" smtClean="0"/>
              <a:t>ServiceProvider</a:t>
            </a:r>
            <a:r>
              <a:rPr lang="en-US" dirty="0" smtClean="0"/>
              <a:t> class is obsolete and discarded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1447800"/>
            <a:ext cx="4698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An </a:t>
            </a:r>
            <a:r>
              <a:rPr lang="en-US" b="1" dirty="0" smtClean="0"/>
              <a:t>interface</a:t>
            </a:r>
            <a:r>
              <a:rPr lang="en-US" dirty="0" smtClean="0"/>
              <a:t> declaring the same methods</a:t>
            </a:r>
            <a:br>
              <a:rPr lang="en-US" dirty="0" smtClean="0"/>
            </a:br>
            <a:r>
              <a:rPr lang="en-US" dirty="0" smtClean="0"/>
              <a:t>as the original </a:t>
            </a:r>
            <a:r>
              <a:rPr lang="en-US" b="1" dirty="0" err="1" smtClean="0"/>
              <a:t>ServiceProvider</a:t>
            </a:r>
            <a:r>
              <a:rPr lang="en-US" dirty="0" smtClean="0"/>
              <a:t> is created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4419600"/>
            <a:ext cx="249311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A replacement class</a:t>
            </a:r>
            <a:br>
              <a:rPr lang="en-US" dirty="0" smtClean="0"/>
            </a:br>
            <a:r>
              <a:rPr lang="en-US" dirty="0" smtClean="0"/>
              <a:t>for the original</a:t>
            </a:r>
          </a:p>
          <a:p>
            <a:r>
              <a:rPr lang="en-US" dirty="0" err="1" smtClean="0"/>
              <a:t>ServiceProvider</a:t>
            </a:r>
            <a:r>
              <a:rPr lang="en-US" dirty="0" smtClean="0"/>
              <a:t> is </a:t>
            </a:r>
            <a:br>
              <a:rPr lang="en-US" dirty="0" smtClean="0"/>
            </a:br>
            <a:r>
              <a:rPr lang="en-US" dirty="0" smtClean="0"/>
              <a:t>found that provides</a:t>
            </a:r>
            <a:br>
              <a:rPr lang="en-US" dirty="0" smtClean="0"/>
            </a:br>
            <a:r>
              <a:rPr lang="en-US" dirty="0" smtClean="0"/>
              <a:t>similar functionality,</a:t>
            </a:r>
            <a:br>
              <a:rPr lang="en-US" dirty="0" smtClean="0"/>
            </a:br>
            <a:r>
              <a:rPr lang="en-US" dirty="0" smtClean="0"/>
              <a:t>but with a different</a:t>
            </a:r>
            <a:br>
              <a:rPr lang="en-US" dirty="0" smtClean="0"/>
            </a:br>
            <a:r>
              <a:rPr lang="en-US" dirty="0" smtClean="0"/>
              <a:t>set of methods: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b="1" dirty="0" err="1" smtClean="0"/>
              <a:t>adaptee</a:t>
            </a:r>
            <a:endParaRPr lang="en-US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3352800" y="5657671"/>
            <a:ext cx="31727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An </a:t>
            </a:r>
            <a:r>
              <a:rPr lang="en-US" b="1" dirty="0" smtClean="0"/>
              <a:t>adapter</a:t>
            </a:r>
            <a:r>
              <a:rPr lang="en-US" dirty="0" smtClean="0"/>
              <a:t> class is written</a:t>
            </a:r>
            <a:br>
              <a:rPr lang="en-US" dirty="0" smtClean="0"/>
            </a:br>
            <a:r>
              <a:rPr lang="en-US" dirty="0" smtClean="0"/>
              <a:t>which maps calls from the </a:t>
            </a:r>
            <a:br>
              <a:rPr lang="en-US" dirty="0" smtClean="0"/>
            </a:br>
            <a:r>
              <a:rPr lang="en-US" dirty="0" smtClean="0"/>
              <a:t>original methods to the </a:t>
            </a:r>
            <a:br>
              <a:rPr lang="en-US" dirty="0" smtClean="0"/>
            </a:br>
            <a:r>
              <a:rPr lang="en-US" dirty="0" smtClean="0"/>
              <a:t>new methods</a:t>
            </a:r>
          </a:p>
        </p:txBody>
      </p:sp>
    </p:spTree>
    <p:extLst>
      <p:ext uri="{BB962C8B-B14F-4D97-AF65-F5344CB8AC3E}">
        <p14:creationId xmlns:p14="http://schemas.microsoft.com/office/powerpoint/2010/main" val="281489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15962"/>
          </a:xfrm>
        </p:spPr>
        <p:txBody>
          <a:bodyPr/>
          <a:lstStyle/>
          <a:p>
            <a:r>
              <a:rPr lang="en-US" dirty="0" smtClean="0"/>
              <a:t>The Adapter Pattern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7162800" cy="4411662"/>
          </a:xfrm>
        </p:spPr>
        <p:txBody>
          <a:bodyPr/>
          <a:lstStyle/>
          <a:p>
            <a:r>
              <a:rPr lang="en-US" sz="2000" dirty="0" smtClean="0"/>
              <a:t>The client makes a request to the </a:t>
            </a:r>
            <a:r>
              <a:rPr lang="en-US" sz="2000" b="1" dirty="0" smtClean="0"/>
              <a:t>adapter</a:t>
            </a:r>
            <a:r>
              <a:rPr lang="en-US" sz="2000" dirty="0" smtClean="0"/>
              <a:t> by calling a method on it by continuing to program to the </a:t>
            </a:r>
            <a:r>
              <a:rPr lang="en-US" sz="2000" b="1" dirty="0" smtClean="0"/>
              <a:t>interface</a:t>
            </a:r>
            <a:r>
              <a:rPr lang="en-US" sz="2000" dirty="0" smtClean="0"/>
              <a:t> that mimics the methods of the original class.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b="1" dirty="0" smtClean="0"/>
              <a:t>adapter</a:t>
            </a:r>
            <a:r>
              <a:rPr lang="en-US" sz="2000" dirty="0" smtClean="0"/>
              <a:t> translates the request into one or more calls on the </a:t>
            </a:r>
            <a:r>
              <a:rPr lang="en-US" sz="2000" b="1" dirty="0" err="1" smtClean="0"/>
              <a:t>adaptee</a:t>
            </a:r>
            <a:endParaRPr lang="en-US" sz="2000" dirty="0" smtClean="0"/>
          </a:p>
          <a:p>
            <a:pPr lvl="1"/>
            <a:r>
              <a:rPr lang="en-US" sz="1800" dirty="0" smtClean="0">
                <a:solidFill>
                  <a:srgbClr val="0070C0"/>
                </a:solidFill>
              </a:rPr>
              <a:t>The amount of code is usually small, but may be complex due to indirect mappings from the original methods to the new methods.</a:t>
            </a:r>
          </a:p>
          <a:p>
            <a:endParaRPr lang="en-US" sz="2000" dirty="0" smtClean="0"/>
          </a:p>
          <a:p>
            <a:r>
              <a:rPr lang="en-US" sz="2000" dirty="0" smtClean="0"/>
              <a:t>The </a:t>
            </a:r>
            <a:r>
              <a:rPr lang="en-US" sz="2000" b="1" dirty="0" smtClean="0"/>
              <a:t>adapter</a:t>
            </a:r>
            <a:r>
              <a:rPr lang="en-US" sz="2000" dirty="0" smtClean="0"/>
              <a:t> transforms data or results from the </a:t>
            </a:r>
            <a:r>
              <a:rPr lang="en-US" sz="2000" b="1" dirty="0" err="1" smtClean="0"/>
              <a:t>adaptee</a:t>
            </a:r>
            <a:r>
              <a:rPr lang="en-US" sz="2000" dirty="0" smtClean="0"/>
              <a:t> into the form expected by the client</a:t>
            </a:r>
          </a:p>
          <a:p>
            <a:pPr lvl="1"/>
            <a:r>
              <a:rPr lang="en-US" sz="1800" dirty="0" smtClean="0">
                <a:solidFill>
                  <a:srgbClr val="00B050"/>
                </a:solidFill>
              </a:rPr>
              <a:t>The client receives the results of the call and doesn’t care that there is an adapter doing the translation.</a:t>
            </a:r>
          </a:p>
          <a:p>
            <a:pPr lvl="1"/>
            <a:r>
              <a:rPr lang="en-US" sz="1800" dirty="0" smtClean="0">
                <a:solidFill>
                  <a:srgbClr val="FF0000"/>
                </a:solidFill>
              </a:rPr>
              <a:t>The only change to the client is that it must create an instance of the adapter rather than the original vendor class.</a:t>
            </a:r>
            <a:endParaRPr lang="en-US" sz="18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hornick\Local Settings\Temporary Internet Files\Content.IE5\YDNS56TQ\MCj033162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105400"/>
            <a:ext cx="1211969" cy="12312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4876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Cases to use Adapter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Legacy code exists that interfaces to a class library that has changed</a:t>
            </a:r>
          </a:p>
          <a:p>
            <a:pPr lvl="1"/>
            <a:r>
              <a:rPr lang="en-US" dirty="0" smtClean="0"/>
              <a:t>Revision change</a:t>
            </a:r>
          </a:p>
          <a:p>
            <a:pPr lvl="1"/>
            <a:r>
              <a:rPr lang="en-US" dirty="0" smtClean="0"/>
              <a:t>Vendor change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New application is being developed that will have to interface to a class library that has yet to be defined</a:t>
            </a:r>
          </a:p>
          <a:p>
            <a:pPr lvl="1"/>
            <a:r>
              <a:rPr lang="en-US" dirty="0" smtClean="0"/>
              <a:t>Define an interface and write the adapter later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86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 Façade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63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hornick\Local Settings\Temporary Internet Files\Content.IE5\YDNS56TQ\MPj0438705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990600"/>
            <a:ext cx="2655606" cy="2819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Watching a Movie...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788152" cy="4495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Use multiple interfaces (remotes) to</a:t>
            </a:r>
          </a:p>
          <a:p>
            <a:r>
              <a:rPr lang="en-US" dirty="0" smtClean="0"/>
              <a:t>Turn on Receiver/amplifier</a:t>
            </a:r>
          </a:p>
          <a:p>
            <a:r>
              <a:rPr lang="en-US" dirty="0" smtClean="0"/>
              <a:t>Turn on TV/Monitor</a:t>
            </a:r>
          </a:p>
          <a:p>
            <a:r>
              <a:rPr lang="en-US" dirty="0" smtClean="0"/>
              <a:t>Turn on DVD player</a:t>
            </a:r>
          </a:p>
          <a:p>
            <a:r>
              <a:rPr lang="en-US" dirty="0" smtClean="0"/>
              <a:t>Set the Receiver input to DVD</a:t>
            </a:r>
          </a:p>
          <a:p>
            <a:r>
              <a:rPr lang="en-US" dirty="0" smtClean="0"/>
              <a:t>Put the Monitor in HDMI input mode</a:t>
            </a:r>
          </a:p>
          <a:p>
            <a:r>
              <a:rPr lang="en-US" dirty="0" smtClean="0"/>
              <a:t>Set the Receiver volume to medium</a:t>
            </a:r>
          </a:p>
          <a:p>
            <a:r>
              <a:rPr lang="en-US" dirty="0" smtClean="0"/>
              <a:t>Set Receiver to DTS Surround</a:t>
            </a:r>
          </a:p>
          <a:p>
            <a:r>
              <a:rPr lang="en-US" dirty="0" smtClean="0"/>
              <a:t>Start the DVD player.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0" y="4876800"/>
            <a:ext cx="2822462" cy="147732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Interacting with the following classes: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Receiver/Amplifier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TV/Monitor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DVD</a:t>
            </a:r>
          </a:p>
        </p:txBody>
      </p:sp>
    </p:spTree>
    <p:extLst>
      <p:ext uri="{BB962C8B-B14F-4D97-AF65-F5344CB8AC3E}">
        <p14:creationId xmlns:p14="http://schemas.microsoft.com/office/powerpoint/2010/main" val="19914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decrease the complexity..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5867400" cy="441166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	We can create a new class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TheaterFacade</a:t>
            </a:r>
            <a:r>
              <a:rPr lang="en-US" dirty="0" smtClean="0"/>
              <a:t>  (e.g. a universal remote) which exposes a few methods such as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watchMovie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façade treats the various components as a sub system and calls on them to implement the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watchMovie</a:t>
            </a:r>
            <a:r>
              <a:rPr lang="en-US" dirty="0" smtClean="0"/>
              <a:t> method.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So to watch a movie, we just call one method,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watchMovie</a:t>
            </a:r>
            <a:r>
              <a:rPr lang="en-US" dirty="0" smtClean="0"/>
              <a:t> and it communicates with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Monitor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DVD</a:t>
            </a:r>
            <a:r>
              <a:rPr lang="en-US" dirty="0" smtClean="0"/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and Receiver </a:t>
            </a:r>
            <a:r>
              <a:rPr lang="en-US" dirty="0" smtClean="0"/>
              <a:t>for us.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façade still leaves the subsystem accessible to be used directly. If you need the advanced functionality of the subsystem classes, they are available for use.</a:t>
            </a:r>
            <a:endParaRPr lang="en-US" dirty="0"/>
          </a:p>
        </p:txBody>
      </p:sp>
      <p:pic>
        <p:nvPicPr>
          <p:cNvPr id="2050" name="Picture 2" descr="C:\Documents and Settings\hornick\Local Settings\Temporary Internet Files\Content.IE5\ZA2K08IP\MCj042598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1981200"/>
            <a:ext cx="190500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/>
              <a:t>r</a:t>
            </a:r>
            <a:r>
              <a:rPr lang="en-US" dirty="0" err="1" smtClean="0"/>
              <a:t>igormeter</a:t>
            </a:r>
            <a:r>
              <a:rPr lang="en-US" dirty="0" smtClean="0"/>
              <a:t> is at 2 today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sz="2400" dirty="0" smtClean="0"/>
              <a:t>https</a:t>
            </a:r>
            <a:r>
              <a:rPr lang="en-US" sz="2400" dirty="0"/>
              <a:t>://www.rose-hulman.edu/~bryan/images/rigor.html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pic>
        <p:nvPicPr>
          <p:cNvPr id="1026" name="Picture 2" descr="https://www.rose-hulman.edu/~bryan/images/rig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807720"/>
            <a:ext cx="1676400" cy="532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32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4953000" cy="41148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FF0000"/>
                </a:solidFill>
              </a:rPr>
              <a:t>	Complex </a:t>
            </a:r>
            <a:r>
              <a:rPr lang="en-US" dirty="0">
                <a:solidFill>
                  <a:srgbClr val="FF0000"/>
                </a:solidFill>
              </a:rPr>
              <a:t>system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Consisting of multiple subsystems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with its own </a:t>
            </a:r>
            <a:r>
              <a:rPr lang="en-US" dirty="0" smtClean="0"/>
              <a:t>interface, each with many methods</a:t>
            </a:r>
            <a:br>
              <a:rPr lang="en-US" dirty="0" smtClean="0"/>
            </a:b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 smtClean="0">
                <a:solidFill>
                  <a:srgbClr val="0070C0"/>
                </a:solidFill>
              </a:rPr>
              <a:t>	Difficult </a:t>
            </a:r>
            <a:r>
              <a:rPr lang="en-US" dirty="0">
                <a:solidFill>
                  <a:srgbClr val="0070C0"/>
                </a:solidFill>
              </a:rPr>
              <a:t>for clients </a:t>
            </a:r>
            <a:r>
              <a:rPr lang="en-US" dirty="0" smtClean="0">
                <a:solidFill>
                  <a:srgbClr val="0070C0"/>
                </a:solidFill>
              </a:rPr>
              <a:t>(blue) to </a:t>
            </a:r>
            <a:r>
              <a:rPr lang="en-US" dirty="0">
                <a:solidFill>
                  <a:srgbClr val="0070C0"/>
                </a:solidFill>
              </a:rPr>
              <a:t>deal </a:t>
            </a:r>
            <a:r>
              <a:rPr lang="en-US" dirty="0" smtClean="0">
                <a:solidFill>
                  <a:srgbClr val="0070C0"/>
                </a:solidFill>
              </a:rPr>
              <a:t>with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5562600" y="1676400"/>
            <a:ext cx="3352800" cy="3124200"/>
            <a:chOff x="5486400" y="228600"/>
            <a:chExt cx="3505200" cy="3124200"/>
          </a:xfrm>
        </p:grpSpPr>
        <p:sp>
          <p:nvSpPr>
            <p:cNvPr id="223236" name="Rectangle 4"/>
            <p:cNvSpPr>
              <a:spLocks noChangeArrowheads="1"/>
            </p:cNvSpPr>
            <p:nvPr/>
          </p:nvSpPr>
          <p:spPr bwMode="auto">
            <a:xfrm>
              <a:off x="5943600" y="1600200"/>
              <a:ext cx="2819400" cy="1600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37" name="Rectangle 5"/>
            <p:cNvSpPr>
              <a:spLocks noChangeArrowheads="1"/>
            </p:cNvSpPr>
            <p:nvPr/>
          </p:nvSpPr>
          <p:spPr bwMode="auto">
            <a:xfrm>
              <a:off x="6172200" y="1676400"/>
              <a:ext cx="8382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38" name="Rectangle 6"/>
            <p:cNvSpPr>
              <a:spLocks noChangeArrowheads="1"/>
            </p:cNvSpPr>
            <p:nvPr/>
          </p:nvSpPr>
          <p:spPr bwMode="auto">
            <a:xfrm>
              <a:off x="8001000" y="1981200"/>
              <a:ext cx="381000" cy="9906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39" name="Rectangle 7"/>
            <p:cNvSpPr>
              <a:spLocks noChangeArrowheads="1"/>
            </p:cNvSpPr>
            <p:nvPr/>
          </p:nvSpPr>
          <p:spPr bwMode="auto">
            <a:xfrm>
              <a:off x="6324600" y="2438400"/>
              <a:ext cx="3810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40" name="Rectangle 8"/>
            <p:cNvSpPr>
              <a:spLocks noChangeArrowheads="1"/>
            </p:cNvSpPr>
            <p:nvPr/>
          </p:nvSpPr>
          <p:spPr bwMode="auto">
            <a:xfrm>
              <a:off x="7086600" y="2590800"/>
              <a:ext cx="533400" cy="3810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41" name="Line 9"/>
            <p:cNvSpPr>
              <a:spLocks noChangeShapeType="1"/>
            </p:cNvSpPr>
            <p:nvPr/>
          </p:nvSpPr>
          <p:spPr bwMode="auto">
            <a:xfrm flipH="1">
              <a:off x="6477000" y="2133600"/>
              <a:ext cx="762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2" name="Line 10"/>
            <p:cNvSpPr>
              <a:spLocks noChangeShapeType="1"/>
            </p:cNvSpPr>
            <p:nvPr/>
          </p:nvSpPr>
          <p:spPr bwMode="auto">
            <a:xfrm>
              <a:off x="6858000" y="2133600"/>
              <a:ext cx="114300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3" name="Line 11"/>
            <p:cNvSpPr>
              <a:spLocks noChangeShapeType="1"/>
            </p:cNvSpPr>
            <p:nvPr/>
          </p:nvSpPr>
          <p:spPr bwMode="auto">
            <a:xfrm flipH="1">
              <a:off x="7620000" y="2667000"/>
              <a:ext cx="3810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4" name="Line 12"/>
            <p:cNvSpPr>
              <a:spLocks noChangeShapeType="1"/>
            </p:cNvSpPr>
            <p:nvPr/>
          </p:nvSpPr>
          <p:spPr bwMode="auto">
            <a:xfrm>
              <a:off x="6781800" y="2133600"/>
              <a:ext cx="3810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5" name="Line 13"/>
            <p:cNvSpPr>
              <a:spLocks noChangeShapeType="1"/>
            </p:cNvSpPr>
            <p:nvPr/>
          </p:nvSpPr>
          <p:spPr bwMode="auto">
            <a:xfrm flipH="1">
              <a:off x="6705600" y="2362200"/>
              <a:ext cx="12954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6" name="Rectangle 14"/>
            <p:cNvSpPr>
              <a:spLocks noChangeArrowheads="1"/>
            </p:cNvSpPr>
            <p:nvPr/>
          </p:nvSpPr>
          <p:spPr bwMode="auto">
            <a:xfrm>
              <a:off x="57912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7" name="Rectangle 15"/>
            <p:cNvSpPr>
              <a:spLocks noChangeArrowheads="1"/>
            </p:cNvSpPr>
            <p:nvPr/>
          </p:nvSpPr>
          <p:spPr bwMode="auto">
            <a:xfrm>
              <a:off x="70104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8" name="Rectangle 16"/>
            <p:cNvSpPr>
              <a:spLocks noChangeArrowheads="1"/>
            </p:cNvSpPr>
            <p:nvPr/>
          </p:nvSpPr>
          <p:spPr bwMode="auto">
            <a:xfrm>
              <a:off x="81534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0" name="Line 18"/>
            <p:cNvSpPr>
              <a:spLocks noChangeShapeType="1"/>
            </p:cNvSpPr>
            <p:nvPr/>
          </p:nvSpPr>
          <p:spPr bwMode="auto">
            <a:xfrm>
              <a:off x="6096000" y="838200"/>
              <a:ext cx="205740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1" name="Line 19"/>
            <p:cNvSpPr>
              <a:spLocks noChangeShapeType="1"/>
            </p:cNvSpPr>
            <p:nvPr/>
          </p:nvSpPr>
          <p:spPr bwMode="auto">
            <a:xfrm>
              <a:off x="7391400" y="838200"/>
              <a:ext cx="0" cy="1752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2" name="Line 20"/>
            <p:cNvSpPr>
              <a:spLocks noChangeShapeType="1"/>
            </p:cNvSpPr>
            <p:nvPr/>
          </p:nvSpPr>
          <p:spPr bwMode="auto">
            <a:xfrm flipH="1">
              <a:off x="6705600" y="838200"/>
              <a:ext cx="1752600" cy="1600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3" name="Line 21"/>
            <p:cNvSpPr>
              <a:spLocks noChangeShapeType="1"/>
            </p:cNvSpPr>
            <p:nvPr/>
          </p:nvSpPr>
          <p:spPr bwMode="auto">
            <a:xfrm>
              <a:off x="6019800" y="838200"/>
              <a:ext cx="457200" cy="838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486400" y="228600"/>
              <a:ext cx="3505200" cy="3124200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81567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Facade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4953000" cy="4114800"/>
          </a:xfrm>
          <a:noFill/>
          <a:ln/>
        </p:spPr>
        <p:txBody>
          <a:bodyPr lIns="92075" tIns="46038" rIns="92075" bIns="46038">
            <a:normAutofit/>
          </a:bodyPr>
          <a:lstStyle/>
          <a:p>
            <a:pPr lvl="1">
              <a:lnSpc>
                <a:spcPct val="90000"/>
              </a:lnSpc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Solution</a:t>
            </a:r>
          </a:p>
          <a:p>
            <a:pPr lvl="1"/>
            <a:r>
              <a:rPr lang="en-US" dirty="0" smtClean="0"/>
              <a:t>Centralize subsystem interface</a:t>
            </a:r>
          </a:p>
          <a:p>
            <a:pPr lvl="1"/>
            <a:r>
              <a:rPr lang="en-US" dirty="0" smtClean="0"/>
              <a:t>Simplify/reduce number of centralized methods </a:t>
            </a:r>
          </a:p>
          <a:p>
            <a:pPr lvl="1"/>
            <a:r>
              <a:rPr lang="en-US" dirty="0" smtClean="0"/>
              <a:t>Façade presents new unified “face” to clients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grpSp>
        <p:nvGrpSpPr>
          <p:cNvPr id="2" name="Group 42"/>
          <p:cNvGrpSpPr/>
          <p:nvPr/>
        </p:nvGrpSpPr>
        <p:grpSpPr>
          <a:xfrm>
            <a:off x="5867400" y="1295400"/>
            <a:ext cx="3124200" cy="2743200"/>
            <a:chOff x="5486400" y="228600"/>
            <a:chExt cx="3505200" cy="3124200"/>
          </a:xfrm>
        </p:grpSpPr>
        <p:sp>
          <p:nvSpPr>
            <p:cNvPr id="223236" name="Rectangle 4"/>
            <p:cNvSpPr>
              <a:spLocks noChangeArrowheads="1"/>
            </p:cNvSpPr>
            <p:nvPr/>
          </p:nvSpPr>
          <p:spPr bwMode="auto">
            <a:xfrm>
              <a:off x="5943600" y="1600200"/>
              <a:ext cx="2819400" cy="1600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37" name="Rectangle 5"/>
            <p:cNvSpPr>
              <a:spLocks noChangeArrowheads="1"/>
            </p:cNvSpPr>
            <p:nvPr/>
          </p:nvSpPr>
          <p:spPr bwMode="auto">
            <a:xfrm>
              <a:off x="6172200" y="1676400"/>
              <a:ext cx="8382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38" name="Rectangle 6"/>
            <p:cNvSpPr>
              <a:spLocks noChangeArrowheads="1"/>
            </p:cNvSpPr>
            <p:nvPr/>
          </p:nvSpPr>
          <p:spPr bwMode="auto">
            <a:xfrm>
              <a:off x="8001000" y="1981200"/>
              <a:ext cx="381000" cy="9906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39" name="Rectangle 7"/>
            <p:cNvSpPr>
              <a:spLocks noChangeArrowheads="1"/>
            </p:cNvSpPr>
            <p:nvPr/>
          </p:nvSpPr>
          <p:spPr bwMode="auto">
            <a:xfrm>
              <a:off x="6324600" y="2438400"/>
              <a:ext cx="3810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40" name="Rectangle 8"/>
            <p:cNvSpPr>
              <a:spLocks noChangeArrowheads="1"/>
            </p:cNvSpPr>
            <p:nvPr/>
          </p:nvSpPr>
          <p:spPr bwMode="auto">
            <a:xfrm>
              <a:off x="7086600" y="2590800"/>
              <a:ext cx="533400" cy="3810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23241" name="Line 9"/>
            <p:cNvSpPr>
              <a:spLocks noChangeShapeType="1"/>
            </p:cNvSpPr>
            <p:nvPr/>
          </p:nvSpPr>
          <p:spPr bwMode="auto">
            <a:xfrm flipH="1">
              <a:off x="6477000" y="2133600"/>
              <a:ext cx="762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2" name="Line 10"/>
            <p:cNvSpPr>
              <a:spLocks noChangeShapeType="1"/>
            </p:cNvSpPr>
            <p:nvPr/>
          </p:nvSpPr>
          <p:spPr bwMode="auto">
            <a:xfrm>
              <a:off x="6858000" y="2133600"/>
              <a:ext cx="114300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3" name="Line 11"/>
            <p:cNvSpPr>
              <a:spLocks noChangeShapeType="1"/>
            </p:cNvSpPr>
            <p:nvPr/>
          </p:nvSpPr>
          <p:spPr bwMode="auto">
            <a:xfrm flipH="1">
              <a:off x="7620000" y="2667000"/>
              <a:ext cx="3810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4" name="Line 12"/>
            <p:cNvSpPr>
              <a:spLocks noChangeShapeType="1"/>
            </p:cNvSpPr>
            <p:nvPr/>
          </p:nvSpPr>
          <p:spPr bwMode="auto">
            <a:xfrm>
              <a:off x="6781800" y="2133600"/>
              <a:ext cx="3810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5" name="Line 13"/>
            <p:cNvSpPr>
              <a:spLocks noChangeShapeType="1"/>
            </p:cNvSpPr>
            <p:nvPr/>
          </p:nvSpPr>
          <p:spPr bwMode="auto">
            <a:xfrm flipH="1">
              <a:off x="6705600" y="2362200"/>
              <a:ext cx="12954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6" name="Rectangle 14"/>
            <p:cNvSpPr>
              <a:spLocks noChangeArrowheads="1"/>
            </p:cNvSpPr>
            <p:nvPr/>
          </p:nvSpPr>
          <p:spPr bwMode="auto">
            <a:xfrm>
              <a:off x="57912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7" name="Rectangle 15"/>
            <p:cNvSpPr>
              <a:spLocks noChangeArrowheads="1"/>
            </p:cNvSpPr>
            <p:nvPr/>
          </p:nvSpPr>
          <p:spPr bwMode="auto">
            <a:xfrm>
              <a:off x="70104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48" name="Rectangle 16"/>
            <p:cNvSpPr>
              <a:spLocks noChangeArrowheads="1"/>
            </p:cNvSpPr>
            <p:nvPr/>
          </p:nvSpPr>
          <p:spPr bwMode="auto">
            <a:xfrm>
              <a:off x="8153400" y="4572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0" name="Line 18"/>
            <p:cNvSpPr>
              <a:spLocks noChangeShapeType="1"/>
            </p:cNvSpPr>
            <p:nvPr/>
          </p:nvSpPr>
          <p:spPr bwMode="auto">
            <a:xfrm>
              <a:off x="6096000" y="838200"/>
              <a:ext cx="2057400" cy="1143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1" name="Line 19"/>
            <p:cNvSpPr>
              <a:spLocks noChangeShapeType="1"/>
            </p:cNvSpPr>
            <p:nvPr/>
          </p:nvSpPr>
          <p:spPr bwMode="auto">
            <a:xfrm>
              <a:off x="7391400" y="838200"/>
              <a:ext cx="0" cy="1752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2" name="Line 20"/>
            <p:cNvSpPr>
              <a:spLocks noChangeShapeType="1"/>
            </p:cNvSpPr>
            <p:nvPr/>
          </p:nvSpPr>
          <p:spPr bwMode="auto">
            <a:xfrm flipH="1">
              <a:off x="6705600" y="838200"/>
              <a:ext cx="1752600" cy="1600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3253" name="Line 21"/>
            <p:cNvSpPr>
              <a:spLocks noChangeShapeType="1"/>
            </p:cNvSpPr>
            <p:nvPr/>
          </p:nvSpPr>
          <p:spPr bwMode="auto">
            <a:xfrm>
              <a:off x="6019800" y="838200"/>
              <a:ext cx="457200" cy="838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486400" y="228600"/>
              <a:ext cx="3505200" cy="3124200"/>
            </a:xfrm>
            <a:prstGeom prst="rect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43"/>
          <p:cNvGrpSpPr/>
          <p:nvPr/>
        </p:nvGrpSpPr>
        <p:grpSpPr>
          <a:xfrm>
            <a:off x="5867400" y="4038600"/>
            <a:ext cx="3124200" cy="2667000"/>
            <a:chOff x="5410200" y="3581400"/>
            <a:chExt cx="3581400" cy="3124200"/>
          </a:xfrm>
        </p:grpSpPr>
        <p:sp>
          <p:nvSpPr>
            <p:cNvPr id="24" name="Rectangle 4"/>
            <p:cNvSpPr>
              <a:spLocks noChangeArrowheads="1"/>
            </p:cNvSpPr>
            <p:nvPr/>
          </p:nvSpPr>
          <p:spPr bwMode="auto">
            <a:xfrm>
              <a:off x="5867400" y="4953000"/>
              <a:ext cx="2819400" cy="16002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5"/>
            <p:cNvSpPr>
              <a:spLocks noChangeArrowheads="1"/>
            </p:cNvSpPr>
            <p:nvPr/>
          </p:nvSpPr>
          <p:spPr bwMode="auto">
            <a:xfrm>
              <a:off x="6096000" y="5029200"/>
              <a:ext cx="8382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6" name="Rectangle 6"/>
            <p:cNvSpPr>
              <a:spLocks noChangeArrowheads="1"/>
            </p:cNvSpPr>
            <p:nvPr/>
          </p:nvSpPr>
          <p:spPr bwMode="auto">
            <a:xfrm>
              <a:off x="7924800" y="5334000"/>
              <a:ext cx="381000" cy="9906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7" name="Rectangle 7"/>
            <p:cNvSpPr>
              <a:spLocks noChangeArrowheads="1"/>
            </p:cNvSpPr>
            <p:nvPr/>
          </p:nvSpPr>
          <p:spPr bwMode="auto">
            <a:xfrm>
              <a:off x="6248400" y="5791200"/>
              <a:ext cx="381000" cy="4572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auto">
            <a:xfrm>
              <a:off x="7010400" y="5943600"/>
              <a:ext cx="533400" cy="381000"/>
            </a:xfrm>
            <a:prstGeom prst="rect">
              <a:avLst/>
            </a:prstGeom>
            <a:noFill/>
            <a:ln w="254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9" name="Line 9"/>
            <p:cNvSpPr>
              <a:spLocks noChangeShapeType="1"/>
            </p:cNvSpPr>
            <p:nvPr/>
          </p:nvSpPr>
          <p:spPr bwMode="auto">
            <a:xfrm flipH="1">
              <a:off x="6400800" y="5486400"/>
              <a:ext cx="762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0" name="Line 10"/>
            <p:cNvSpPr>
              <a:spLocks noChangeShapeType="1"/>
            </p:cNvSpPr>
            <p:nvPr/>
          </p:nvSpPr>
          <p:spPr bwMode="auto">
            <a:xfrm>
              <a:off x="6781800" y="5486400"/>
              <a:ext cx="1143000" cy="228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1" name="Line 11"/>
            <p:cNvSpPr>
              <a:spLocks noChangeShapeType="1"/>
            </p:cNvSpPr>
            <p:nvPr/>
          </p:nvSpPr>
          <p:spPr bwMode="auto">
            <a:xfrm flipH="1">
              <a:off x="7543800" y="6019800"/>
              <a:ext cx="3810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" name="Line 12"/>
            <p:cNvSpPr>
              <a:spLocks noChangeShapeType="1"/>
            </p:cNvSpPr>
            <p:nvPr/>
          </p:nvSpPr>
          <p:spPr bwMode="auto">
            <a:xfrm>
              <a:off x="6705600" y="5486400"/>
              <a:ext cx="381000" cy="457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3" name="Line 13"/>
            <p:cNvSpPr>
              <a:spLocks noChangeShapeType="1"/>
            </p:cNvSpPr>
            <p:nvPr/>
          </p:nvSpPr>
          <p:spPr bwMode="auto">
            <a:xfrm flipH="1">
              <a:off x="6629400" y="5715000"/>
              <a:ext cx="1295400" cy="304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4" name="Rectangle 14"/>
            <p:cNvSpPr>
              <a:spLocks noChangeArrowheads="1"/>
            </p:cNvSpPr>
            <p:nvPr/>
          </p:nvSpPr>
          <p:spPr bwMode="auto">
            <a:xfrm>
              <a:off x="5715000" y="38100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5" name="Rectangle 15"/>
            <p:cNvSpPr>
              <a:spLocks noChangeArrowheads="1"/>
            </p:cNvSpPr>
            <p:nvPr/>
          </p:nvSpPr>
          <p:spPr bwMode="auto">
            <a:xfrm>
              <a:off x="6934200" y="38100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6" name="Rectangle 16"/>
            <p:cNvSpPr>
              <a:spLocks noChangeArrowheads="1"/>
            </p:cNvSpPr>
            <p:nvPr/>
          </p:nvSpPr>
          <p:spPr bwMode="auto">
            <a:xfrm>
              <a:off x="8077200" y="3810000"/>
              <a:ext cx="533400" cy="381000"/>
            </a:xfrm>
            <a:prstGeom prst="rect">
              <a:avLst/>
            </a:prstGeom>
            <a:noFill/>
            <a:ln w="25400">
              <a:solidFill>
                <a:srgbClr val="6600FF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7" name="Rectangle 21"/>
            <p:cNvSpPr>
              <a:spLocks noChangeArrowheads="1"/>
            </p:cNvSpPr>
            <p:nvPr/>
          </p:nvSpPr>
          <p:spPr bwMode="auto">
            <a:xfrm>
              <a:off x="6951663" y="4605338"/>
              <a:ext cx="960437" cy="392112"/>
            </a:xfrm>
            <a:prstGeom prst="rect">
              <a:avLst/>
            </a:prstGeom>
            <a:solidFill>
              <a:srgbClr val="FF6600">
                <a:alpha val="50000"/>
              </a:srgbClr>
            </a:solidFill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/>
                <a:t>Facade</a:t>
              </a:r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>
              <a:off x="6019800" y="4191000"/>
              <a:ext cx="99060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>
              <a:off x="7315200" y="4191000"/>
              <a:ext cx="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0" name="Line 25"/>
            <p:cNvSpPr>
              <a:spLocks noChangeShapeType="1"/>
            </p:cNvSpPr>
            <p:nvPr/>
          </p:nvSpPr>
          <p:spPr bwMode="auto">
            <a:xfrm flipH="1">
              <a:off x="7696200" y="4191000"/>
              <a:ext cx="685800" cy="3810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410200" y="3581400"/>
              <a:ext cx="3581400" cy="3124200"/>
            </a:xfrm>
            <a:prstGeom prst="rect">
              <a:avLst/>
            </a:prstGeom>
            <a:noFill/>
            <a:ln w="38100">
              <a:solidFill>
                <a:srgbClr val="00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74750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 sz="2800" dirty="0" smtClean="0"/>
              <a:t>Removing the burden from beginning Java developers with a Façade (</a:t>
            </a:r>
            <a:r>
              <a:rPr lang="en-US" sz="2800" dirty="0" err="1" smtClean="0"/>
              <a:t>WinPlotter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143000"/>
            <a:ext cx="900440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21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 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6858000" cy="5207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6553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Facade Consequences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7467600" cy="4411662"/>
          </a:xfrm>
          <a:noFill/>
          <a:ln/>
        </p:spPr>
        <p:txBody>
          <a:bodyPr lIns="92075" tIns="46038" rIns="92075" bIns="46038"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/>
              <a:t>Shields clients from subsystem components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Make subsystem easier to </a:t>
            </a:r>
            <a:r>
              <a:rPr lang="en-US" dirty="0" smtClean="0"/>
              <a:t>use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  <a:buNone/>
            </a:pPr>
            <a:r>
              <a:rPr lang="en-US" dirty="0"/>
              <a:t>Reduces coupling from client to subsystem classes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 internal classes to change freely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Permit “layering” of system </a:t>
            </a:r>
            <a:r>
              <a:rPr lang="en-US" dirty="0" smtClean="0"/>
              <a:t>function</a:t>
            </a:r>
          </a:p>
          <a:p>
            <a:pPr lvl="1"/>
            <a:r>
              <a:rPr lang="en-US" dirty="0" smtClean="0"/>
              <a:t>Level of client-subsystem coupling</a:t>
            </a:r>
          </a:p>
          <a:p>
            <a:pPr lvl="2"/>
            <a:r>
              <a:rPr lang="en-US" dirty="0" smtClean="0"/>
              <a:t>Make Facade an abstract class</a:t>
            </a:r>
          </a:p>
          <a:p>
            <a:pPr lvl="3"/>
            <a:r>
              <a:rPr lang="en-US" dirty="0" smtClean="0"/>
              <a:t>Different concrete subclasses for different implementations of the subsystem.</a:t>
            </a:r>
          </a:p>
          <a:p>
            <a:pPr lvl="2"/>
            <a:r>
              <a:rPr lang="en-US" dirty="0" smtClean="0"/>
              <a:t>Configure the façade object with different subsystem objects.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  <p:pic>
        <p:nvPicPr>
          <p:cNvPr id="3075" name="Picture 3" descr="C:\Documents and Settings\hornick\Local Settings\Temporary Internet Files\Content.IE5\79P9BVPJ\MCPE01476_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26466" y="2895600"/>
            <a:ext cx="1817534" cy="20392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22293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29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/>
              <a:t>Facade Applications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None/>
            </a:pPr>
            <a:r>
              <a:rPr lang="en-US" dirty="0"/>
              <a:t>Interface to existing library</a:t>
            </a:r>
          </a:p>
          <a:p>
            <a:pPr lvl="1"/>
            <a:r>
              <a:rPr lang="en-US" dirty="0"/>
              <a:t>Unify or “clean up” complex </a:t>
            </a:r>
            <a:r>
              <a:rPr lang="en-US" dirty="0" smtClean="0"/>
              <a:t>interface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/>
              <a:t>Design layered system</a:t>
            </a:r>
          </a:p>
          <a:p>
            <a:pPr lvl="1"/>
            <a:r>
              <a:rPr lang="en-US" dirty="0"/>
              <a:t>Various service levels</a:t>
            </a:r>
          </a:p>
          <a:p>
            <a:pPr lvl="1"/>
            <a:r>
              <a:rPr lang="en-US" dirty="0"/>
              <a:t>Façade abstracts interface of each </a:t>
            </a:r>
            <a:r>
              <a:rPr lang="en-US" dirty="0" smtClean="0"/>
              <a:t>level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/>
              <a:t>Provide abstract interfaces</a:t>
            </a:r>
          </a:p>
          <a:p>
            <a:pPr lvl="1"/>
            <a:r>
              <a:rPr lang="en-US" dirty="0"/>
              <a:t>To alternative implementations</a:t>
            </a:r>
          </a:p>
        </p:txBody>
      </p:sp>
    </p:spTree>
    <p:extLst>
      <p:ext uri="{BB962C8B-B14F-4D97-AF65-F5344CB8AC3E}">
        <p14:creationId xmlns:p14="http://schemas.microsoft.com/office/powerpoint/2010/main" val="23531229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334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void a()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(“x”);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(“y”);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public void </a:t>
            </a:r>
            <a:r>
              <a:rPr lang="en-US" sz="2400" dirty="0" smtClean="0"/>
              <a:t>b() </a:t>
            </a:r>
            <a:r>
              <a:rPr lang="en-US" sz="2400" dirty="0"/>
              <a:t>{</a:t>
            </a:r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(“x”);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(“y”);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Prove the following code is(</a:t>
            </a:r>
            <a:r>
              <a:rPr lang="en-US" kern="0" dirty="0" err="1" smtClean="0"/>
              <a:t>n’t</a:t>
            </a:r>
            <a:r>
              <a:rPr lang="en-US" kern="0" dirty="0" smtClean="0"/>
              <a:t>) free of data races: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1400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void a()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x = 5;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(“x”);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public void a() {</a:t>
            </a:r>
          </a:p>
          <a:p>
            <a:pPr marL="0" indent="0">
              <a:buNone/>
            </a:pPr>
            <a:r>
              <a:rPr lang="en-US" dirty="0"/>
              <a:t>   x = 5;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 smtClean="0"/>
              <a:t>System.out.println</a:t>
            </a:r>
            <a:r>
              <a:rPr lang="en-US" dirty="0"/>
              <a:t>(“x”);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Prove the following code is(</a:t>
            </a:r>
            <a:r>
              <a:rPr lang="en-US" kern="0" dirty="0" err="1" smtClean="0"/>
              <a:t>n’t</a:t>
            </a:r>
            <a:r>
              <a:rPr lang="en-US" kern="0" dirty="0" smtClean="0"/>
              <a:t>) free of data races: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67137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void a() {</a:t>
            </a:r>
          </a:p>
          <a:p>
            <a:pPr marL="0" indent="0">
              <a:buNone/>
            </a:pPr>
            <a:r>
              <a:rPr lang="en-US" sz="2400" dirty="0" smtClean="0"/>
              <a:t>  synchronized {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x = 5;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(“x”);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Prove the following code is(</a:t>
            </a:r>
            <a:r>
              <a:rPr lang="en-US" kern="0" dirty="0" err="1" smtClean="0"/>
              <a:t>n’t</a:t>
            </a:r>
            <a:r>
              <a:rPr lang="en-US" kern="0" dirty="0" smtClean="0"/>
              <a:t>) free of data races: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5927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784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if(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==</a:t>
            </a:r>
            <a:r>
              <a:rPr lang="en-US" sz="2400" dirty="0"/>
              <a:t>null){	</a:t>
            </a:r>
          </a:p>
          <a:p>
            <a:pPr marL="0" indent="0">
              <a:buNone/>
            </a:pPr>
            <a:r>
              <a:rPr lang="en-US" sz="2400" dirty="0"/>
              <a:t>  synchronized </a:t>
            </a:r>
            <a:r>
              <a:rPr lang="en-US" sz="2400" dirty="0" smtClean="0"/>
              <a:t>(</a:t>
            </a:r>
            <a:r>
              <a:rPr lang="en-US" sz="2400" dirty="0" err="1" smtClean="0"/>
              <a:t>EventLogger.class</a:t>
            </a:r>
            <a:r>
              <a:rPr lang="en-US" sz="2400" dirty="0" smtClean="0"/>
              <a:t>){ 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if(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 </a:t>
            </a:r>
            <a:r>
              <a:rPr lang="en-US" sz="2400" dirty="0"/>
              <a:t>== null</a:t>
            </a:r>
            <a:r>
              <a:rPr lang="en-US" sz="2400" dirty="0" smtClean="0"/>
              <a:t>){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 = new </a:t>
            </a:r>
            <a:r>
              <a:rPr lang="en-US" sz="2400" dirty="0" err="1"/>
              <a:t>EventLogger</a:t>
            </a:r>
            <a:r>
              <a:rPr lang="en-US" sz="2400" dirty="0"/>
              <a:t>(path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i="1" kern="0" dirty="0" smtClean="0"/>
              <a:t>Write</a:t>
            </a:r>
            <a:r>
              <a:rPr lang="en-US" kern="0" dirty="0" smtClean="0"/>
              <a:t> whether this code contains any data races. </a:t>
            </a:r>
            <a:r>
              <a:rPr lang="en-US" b="1" i="1" kern="0" dirty="0" smtClean="0"/>
              <a:t>Explain</a:t>
            </a:r>
            <a:r>
              <a:rPr lang="en-US" kern="0" dirty="0" smtClean="0"/>
              <a:t> your answer. Assume loggers is </a:t>
            </a:r>
            <a:r>
              <a:rPr lang="en-US" b="1" kern="0" dirty="0" smtClean="0"/>
              <a:t>not</a:t>
            </a:r>
            <a:r>
              <a:rPr lang="en-US" kern="0" dirty="0" smtClean="0"/>
              <a:t> volatile.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37389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784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if(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==</a:t>
            </a:r>
            <a:r>
              <a:rPr lang="en-US" sz="2400" dirty="0"/>
              <a:t>null){	</a:t>
            </a:r>
          </a:p>
          <a:p>
            <a:pPr marL="0" indent="0">
              <a:buNone/>
            </a:pPr>
            <a:r>
              <a:rPr lang="en-US" sz="2400" dirty="0"/>
              <a:t>  synchronized </a:t>
            </a:r>
            <a:r>
              <a:rPr lang="en-US" sz="2400" dirty="0" smtClean="0"/>
              <a:t>(</a:t>
            </a:r>
            <a:r>
              <a:rPr lang="en-US" sz="2400" dirty="0" err="1" smtClean="0"/>
              <a:t>EventLogger.class</a:t>
            </a:r>
            <a:r>
              <a:rPr lang="en-US" sz="2400" dirty="0" smtClean="0"/>
              <a:t>){ 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if(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 </a:t>
            </a:r>
            <a:r>
              <a:rPr lang="en-US" sz="2400" dirty="0"/>
              <a:t>== null</a:t>
            </a:r>
            <a:r>
              <a:rPr lang="en-US" sz="2400" dirty="0" smtClean="0"/>
              <a:t>){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 = new </a:t>
            </a:r>
            <a:r>
              <a:rPr lang="en-US" sz="2400" dirty="0" err="1"/>
              <a:t>EventLogger</a:t>
            </a:r>
            <a:r>
              <a:rPr lang="en-US" sz="2400" dirty="0"/>
              <a:t>(path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i="1" kern="0" dirty="0" smtClean="0"/>
              <a:t>Write</a:t>
            </a:r>
            <a:r>
              <a:rPr lang="en-US" kern="0" dirty="0" smtClean="0"/>
              <a:t> whether this code contains any data races. </a:t>
            </a:r>
            <a:r>
              <a:rPr lang="en-US" b="1" i="1" kern="0" dirty="0" smtClean="0"/>
              <a:t>Explain</a:t>
            </a:r>
            <a:r>
              <a:rPr lang="en-US" kern="0" dirty="0" smtClean="0"/>
              <a:t> your answer. Assume loggers is volatile.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89890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784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if(</a:t>
            </a:r>
            <a:r>
              <a:rPr lang="en-US" sz="2400" dirty="0" err="1"/>
              <a:t>loggers.get</a:t>
            </a:r>
            <a:r>
              <a:rPr lang="en-US" sz="2400" dirty="0"/>
              <a:t>(path)==null){	</a:t>
            </a:r>
          </a:p>
          <a:p>
            <a:pPr marL="0" indent="0">
              <a:buNone/>
            </a:pPr>
            <a:r>
              <a:rPr lang="en-US" sz="2400" dirty="0"/>
              <a:t>  synchronized (loggers){  </a:t>
            </a:r>
          </a:p>
          <a:p>
            <a:pPr marL="0" indent="0">
              <a:buNone/>
            </a:pPr>
            <a:r>
              <a:rPr lang="en-US" sz="2400" dirty="0"/>
              <a:t>    if(</a:t>
            </a:r>
            <a:r>
              <a:rPr lang="en-US" sz="2400" dirty="0" err="1"/>
              <a:t>loggers.get</a:t>
            </a:r>
            <a:r>
              <a:rPr lang="en-US" sz="2400" dirty="0"/>
              <a:t>(path) == null</a:t>
            </a:r>
            <a:r>
              <a:rPr lang="en-US" sz="2400" dirty="0" smtClean="0"/>
              <a:t>){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Logger </a:t>
            </a:r>
            <a:r>
              <a:rPr lang="en-US" sz="2400" dirty="0" err="1" smtClean="0"/>
              <a:t>logger</a:t>
            </a:r>
            <a:r>
              <a:rPr lang="en-US" sz="2400" dirty="0" smtClean="0"/>
              <a:t> = new </a:t>
            </a:r>
            <a:r>
              <a:rPr lang="en-US" sz="2400" dirty="0" err="1"/>
              <a:t>EventLogger</a:t>
            </a:r>
            <a:r>
              <a:rPr lang="en-US" sz="2400" dirty="0"/>
              <a:t>(path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loggers.put</a:t>
            </a:r>
            <a:r>
              <a:rPr lang="en-US" sz="2400" dirty="0" smtClean="0"/>
              <a:t>(path, logger);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}</a:t>
            </a:r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i="1" kern="0" dirty="0" smtClean="0"/>
              <a:t>Write</a:t>
            </a:r>
            <a:r>
              <a:rPr lang="en-US" kern="0" dirty="0" smtClean="0"/>
              <a:t> whether this code contains any data races. </a:t>
            </a:r>
            <a:r>
              <a:rPr lang="en-US" b="1" i="1" kern="0" dirty="0" smtClean="0"/>
              <a:t>Explain</a:t>
            </a:r>
            <a:r>
              <a:rPr lang="en-US" kern="0" dirty="0" smtClean="0"/>
              <a:t> your answer. Assume loggers is </a:t>
            </a:r>
            <a:r>
              <a:rPr lang="en-US" b="1" kern="0" dirty="0" smtClean="0"/>
              <a:t>not</a:t>
            </a:r>
            <a:r>
              <a:rPr lang="en-US" kern="0" dirty="0" smtClean="0"/>
              <a:t> thread safe.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9482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784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if(</a:t>
            </a:r>
            <a:r>
              <a:rPr lang="en-US" sz="2400" dirty="0" err="1"/>
              <a:t>loggers.get</a:t>
            </a:r>
            <a:r>
              <a:rPr lang="en-US" sz="2400" dirty="0"/>
              <a:t>(path)==null){	</a:t>
            </a:r>
          </a:p>
          <a:p>
            <a:pPr marL="0" indent="0">
              <a:buNone/>
            </a:pPr>
            <a:r>
              <a:rPr lang="en-US" sz="2400" dirty="0"/>
              <a:t>  synchronized (loggers){  </a:t>
            </a:r>
          </a:p>
          <a:p>
            <a:pPr marL="0" indent="0">
              <a:buNone/>
            </a:pPr>
            <a:r>
              <a:rPr lang="en-US" sz="2400" dirty="0"/>
              <a:t>    if(</a:t>
            </a:r>
            <a:r>
              <a:rPr lang="en-US" sz="2400" dirty="0" err="1"/>
              <a:t>loggers.get</a:t>
            </a:r>
            <a:r>
              <a:rPr lang="en-US" sz="2400" dirty="0"/>
              <a:t>(path) == null</a:t>
            </a:r>
            <a:r>
              <a:rPr lang="en-US" sz="2400" dirty="0" smtClean="0"/>
              <a:t>){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Logger </a:t>
            </a:r>
            <a:r>
              <a:rPr lang="en-US" sz="2400" dirty="0" err="1" smtClean="0"/>
              <a:t>logger</a:t>
            </a:r>
            <a:r>
              <a:rPr lang="en-US" sz="2400" dirty="0" smtClean="0"/>
              <a:t> = new </a:t>
            </a:r>
            <a:r>
              <a:rPr lang="en-US" sz="2400" dirty="0" err="1"/>
              <a:t>EventLogger</a:t>
            </a:r>
            <a:r>
              <a:rPr lang="en-US" sz="2400" dirty="0"/>
              <a:t>(path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loggers.put</a:t>
            </a:r>
            <a:r>
              <a:rPr lang="en-US" sz="2400" dirty="0" smtClean="0"/>
              <a:t>(path, logger);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}</a:t>
            </a:r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i="1" kern="0" dirty="0" smtClean="0"/>
              <a:t>Write</a:t>
            </a:r>
            <a:r>
              <a:rPr lang="en-US" kern="0" dirty="0" smtClean="0"/>
              <a:t> whether this code contains any data races. </a:t>
            </a:r>
            <a:r>
              <a:rPr lang="en-US" b="1" i="1" kern="0" dirty="0" smtClean="0"/>
              <a:t>Explain</a:t>
            </a:r>
            <a:r>
              <a:rPr lang="en-US" kern="0" dirty="0" smtClean="0"/>
              <a:t> your answer. Assume loggers is thread safe.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02582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31452</TotalTime>
  <Words>985</Words>
  <Application>Microsoft Office PowerPoint</Application>
  <PresentationFormat>On-screen Show (4:3)</PresentationFormat>
  <Paragraphs>321</Paragraphs>
  <Slides>25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2_Network</vt:lpstr>
      <vt:lpstr>Week 9, Class 3: Model-View-Controller</vt:lpstr>
      <vt:lpstr>The rigormeter is at 2 today </vt:lpstr>
      <vt:lpstr>Ex.</vt:lpstr>
      <vt:lpstr>Ex.</vt:lpstr>
      <vt:lpstr>Ex.</vt:lpstr>
      <vt:lpstr>Ex.</vt:lpstr>
      <vt:lpstr>Ex.</vt:lpstr>
      <vt:lpstr>Ex.</vt:lpstr>
      <vt:lpstr>Ex.</vt:lpstr>
      <vt:lpstr>The  Adapter Pattern</vt:lpstr>
      <vt:lpstr>Scenario: An Existing System (your client code) interfaces to a Vendor Class library you purchased and incorporated into an application your company is currently selling</vt:lpstr>
      <vt:lpstr>The original configuration</vt:lpstr>
      <vt:lpstr>Adapter (Wrapper) Pattern</vt:lpstr>
      <vt:lpstr>The Adapter configuration</vt:lpstr>
      <vt:lpstr>The Adapter Pattern features</vt:lpstr>
      <vt:lpstr>Cases to use Adapter</vt:lpstr>
      <vt:lpstr>The  Façade Pattern</vt:lpstr>
      <vt:lpstr>Watching a Movie...</vt:lpstr>
      <vt:lpstr>To decrease the complexity..</vt:lpstr>
      <vt:lpstr>The Problem</vt:lpstr>
      <vt:lpstr>Facade Solution</vt:lpstr>
      <vt:lpstr>Removing the burden from beginning Java developers with a Façade (WinPlotter)</vt:lpstr>
      <vt:lpstr>Generic Pattern</vt:lpstr>
      <vt:lpstr>Facade Consequences</vt:lpstr>
      <vt:lpstr>Facade Applications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1171</cp:revision>
  <cp:lastPrinted>2015-02-16T14:45:14Z</cp:lastPrinted>
  <dcterms:created xsi:type="dcterms:W3CDTF">1999-09-06T21:32:20Z</dcterms:created>
  <dcterms:modified xsi:type="dcterms:W3CDTF">2015-02-16T18:20:11Z</dcterms:modified>
</cp:coreProperties>
</file>