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9"/>
  </p:notesMasterIdLst>
  <p:handoutMasterIdLst>
    <p:handoutMasterId r:id="rId20"/>
  </p:handoutMasterIdLst>
  <p:sldIdLst>
    <p:sldId id="320" r:id="rId2"/>
    <p:sldId id="324" r:id="rId3"/>
    <p:sldId id="321" r:id="rId4"/>
    <p:sldId id="322" r:id="rId5"/>
    <p:sldId id="323" r:id="rId6"/>
    <p:sldId id="346" r:id="rId7"/>
    <p:sldId id="347" r:id="rId8"/>
    <p:sldId id="326" r:id="rId9"/>
    <p:sldId id="348" r:id="rId10"/>
    <p:sldId id="333" r:id="rId11"/>
    <p:sldId id="334" r:id="rId12"/>
    <p:sldId id="335" r:id="rId13"/>
    <p:sldId id="336" r:id="rId14"/>
    <p:sldId id="337" r:id="rId15"/>
    <p:sldId id="338" r:id="rId16"/>
    <p:sldId id="339" r:id="rId17"/>
    <p:sldId id="342" r:id="rId18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12" autoAdjust="0"/>
    <p:restoredTop sz="59533" autoAdjust="0"/>
  </p:normalViewPr>
  <p:slideViewPr>
    <p:cSldViewPr>
      <p:cViewPr varScale="1">
        <p:scale>
          <a:sx n="46" d="100"/>
          <a:sy n="46" d="100"/>
        </p:scale>
        <p:origin x="-72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18 February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9358821/should-i-extend-arraylist-to-add-attributes-that-isnt-nul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0"/>
            <a:r>
              <a:rPr lang="en-US" dirty="0" smtClean="0"/>
              <a:t>Full</a:t>
            </a:r>
            <a:r>
              <a:rPr lang="en-US" baseline="0" dirty="0" smtClean="0"/>
              <a:t> agenda: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</a:t>
            </a:r>
            <a:r>
              <a:rPr lang="en-US" dirty="0" err="1" smtClean="0">
                <a:sym typeface="Wingdings" panose="05000000000000000000" pitchFamily="2" charset="2"/>
              </a:rPr>
              <a:t>invokeLater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Perhaps next: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ym typeface="Wingdings" panose="05000000000000000000" pitchFamily="2" charset="2"/>
              </a:rPr>
              <a:t>	Coding </a:t>
            </a:r>
            <a:r>
              <a:rPr lang="en-US" dirty="0" err="1" smtClean="0">
                <a:sym typeface="Wingdings" panose="05000000000000000000" pitchFamily="2" charset="2"/>
              </a:rPr>
              <a:t>Starbuzz</a:t>
            </a:r>
            <a:r>
              <a:rPr lang="en-US" dirty="0" smtClean="0">
                <a:sym typeface="Wingdings" panose="05000000000000000000" pitchFamily="2" charset="2"/>
              </a:rPr>
              <a:t> coffee (?)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Add real patterns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baseline="0" dirty="0" smtClean="0"/>
              <a:t>		</a:t>
            </a:r>
            <a:r>
              <a:rPr lang="en-US" baseline="0" dirty="0" err="1" smtClean="0"/>
              <a:t>ArrayList</a:t>
            </a:r>
            <a:r>
              <a:rPr lang="en-US" baseline="0" dirty="0" smtClean="0"/>
              <a:t> – null-checking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Java I/O: Students do </a:t>
            </a:r>
            <a:r>
              <a:rPr lang="en-US" dirty="0" smtClean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 smtClean="0"/>
          </a:p>
          <a:p>
            <a:pPr lvl="1"/>
            <a:r>
              <a:rPr lang="en-US" dirty="0" smtClean="0">
                <a:hlinkClick r:id="rId3"/>
              </a:rPr>
              <a:t>		http://stackoverflow.com/questions/9358821/should-i-extend-arraylist-to-add-attributes-that-isnt-null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We</a:t>
            </a:r>
            <a:r>
              <a:rPr lang="en-US" baseline="0" dirty="0" smtClean="0"/>
              <a:t> also discussed how you might want a “start </a:t>
            </a:r>
            <a:r>
              <a:rPr lang="en-US" baseline="0" dirty="0" err="1" smtClean="0"/>
              <a:t>bluescreen</a:t>
            </a:r>
            <a:r>
              <a:rPr lang="en-US" baseline="0" dirty="0" smtClean="0"/>
              <a:t>” method that turns on camera, etc.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3835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5759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F4A113-E7BB-4080-AC48-169C02136F6D}" type="slidenum">
              <a:rPr lang="en-US"/>
              <a:pPr/>
              <a:t>13</a:t>
            </a:fld>
            <a:endParaRPr lang="en-US"/>
          </a:p>
        </p:txBody>
      </p:sp>
      <p:sp>
        <p:nvSpPr>
          <p:cNvPr id="2242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33488" y="744538"/>
            <a:ext cx="4662487" cy="349885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9810" y="4478836"/>
            <a:ext cx="5173020" cy="420007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1" tIns="46641" rIns="93281" bIns="4664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F4A113-E7BB-4080-AC48-169C02136F6D}" type="slidenum">
              <a:rPr lang="en-US"/>
              <a:pPr/>
              <a:t>14</a:t>
            </a:fld>
            <a:endParaRPr lang="en-US"/>
          </a:p>
        </p:txBody>
      </p:sp>
      <p:sp>
        <p:nvSpPr>
          <p:cNvPr id="2242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33488" y="744538"/>
            <a:ext cx="4662487" cy="349885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9810" y="4478836"/>
            <a:ext cx="5173020" cy="420007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1" tIns="46641" rIns="93281" bIns="4664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73E1F4-0010-4E00-84D6-898A6A28DC75}" type="slidenum">
              <a:rPr lang="en-US"/>
              <a:pPr/>
              <a:t>17</a:t>
            </a:fld>
            <a:endParaRPr lang="en-US"/>
          </a:p>
        </p:txBody>
      </p:sp>
      <p:sp>
        <p:nvSpPr>
          <p:cNvPr id="2344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33488" y="744538"/>
            <a:ext cx="4662487" cy="349885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9810" y="4478836"/>
            <a:ext cx="5173020" cy="420007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1" tIns="46641" rIns="93281" bIns="46641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https://www.rose-hulman.edu/~bryan/images/rigor.html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98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48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;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48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;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484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;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484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;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484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;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484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;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48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>Week </a:t>
            </a:r>
            <a:r>
              <a:rPr lang="en-US" dirty="0"/>
              <a:t>9</a:t>
            </a:r>
            <a:r>
              <a:rPr lang="en-US" dirty="0" smtClean="0"/>
              <a:t>, Class 3:</a:t>
            </a:r>
            <a:br>
              <a:rPr lang="en-US" dirty="0" smtClean="0"/>
            </a:br>
            <a:r>
              <a:rPr lang="en-US" dirty="0" smtClean="0"/>
              <a:t>Model-View-Controller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1166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Happens-Before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Adapter and Façade Pattern (high-level)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Tuesday: Project code due, 11pm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Wednesday: Quiz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Choose a pattern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Refactor code to meet a design goal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Discuss how code/pattern meets a design goal</a:t>
            </a:r>
          </a:p>
          <a:p>
            <a:pPr lvl="1"/>
            <a:r>
              <a:rPr lang="en-US" strike="sngStrike" dirty="0" smtClean="0">
                <a:sym typeface="Wingdings" panose="05000000000000000000" pitchFamily="2" charset="2"/>
              </a:rPr>
              <a:t>Adapter and </a:t>
            </a:r>
            <a:r>
              <a:rPr lang="en-US" dirty="0" smtClean="0">
                <a:sym typeface="Wingdings" panose="05000000000000000000" pitchFamily="2" charset="2"/>
              </a:rPr>
              <a:t>Façade Pattern</a:t>
            </a:r>
            <a:r>
              <a:rPr lang="en-US" strike="sngStrike" dirty="0" smtClean="0">
                <a:sym typeface="Wingdings" panose="05000000000000000000" pitchFamily="2" charset="2"/>
              </a:rPr>
              <a:t>s</a:t>
            </a:r>
            <a:r>
              <a:rPr lang="en-US" dirty="0" smtClean="0">
                <a:sym typeface="Wingdings" panose="05000000000000000000" pitchFamily="2" charset="2"/>
              </a:rPr>
              <a:t> (high-level)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Synchronization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Friday: Review for Final &amp; Class Climate evaluations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 Façade Pattern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963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hornick\Local Settings\Temporary Internet Files\Content.IE5\YDNS56TQ\MPj0438705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990600"/>
            <a:ext cx="2655606" cy="2819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Watching a Movie...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5788152" cy="4495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Use multiple interfaces (remotes) to</a:t>
            </a:r>
          </a:p>
          <a:p>
            <a:r>
              <a:rPr lang="en-US" dirty="0" smtClean="0"/>
              <a:t>Turn on Receiver/amplifier</a:t>
            </a:r>
          </a:p>
          <a:p>
            <a:r>
              <a:rPr lang="en-US" dirty="0" smtClean="0"/>
              <a:t>Turn on TV/Monitor</a:t>
            </a:r>
          </a:p>
          <a:p>
            <a:r>
              <a:rPr lang="en-US" dirty="0" smtClean="0"/>
              <a:t>Turn on DVD player</a:t>
            </a:r>
          </a:p>
          <a:p>
            <a:r>
              <a:rPr lang="en-US" dirty="0" smtClean="0"/>
              <a:t>Set the Receiver input to DVD</a:t>
            </a:r>
          </a:p>
          <a:p>
            <a:r>
              <a:rPr lang="en-US" dirty="0" smtClean="0"/>
              <a:t>Put the Monitor in HDMI input mode</a:t>
            </a:r>
          </a:p>
          <a:p>
            <a:r>
              <a:rPr lang="en-US" dirty="0" smtClean="0"/>
              <a:t>Set the Receiver volume to medium</a:t>
            </a:r>
          </a:p>
          <a:p>
            <a:r>
              <a:rPr lang="en-US" dirty="0" smtClean="0"/>
              <a:t>Set Receiver to DTS Surround</a:t>
            </a:r>
          </a:p>
          <a:p>
            <a:r>
              <a:rPr lang="en-US" dirty="0" smtClean="0"/>
              <a:t>Start the DVD player.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0" y="4876800"/>
            <a:ext cx="2822462" cy="175432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Interacting with the following classes: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Receiver/Amplifier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TV/Monitor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DVD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Camera with blue screen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99140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decrease the complexity..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5867400" cy="441166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	We can create a new class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TheaterFacade</a:t>
            </a:r>
            <a:r>
              <a:rPr lang="en-US" dirty="0" smtClean="0"/>
              <a:t>  (e.g. a universal remote) which exposes a few methods such as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watchMovie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The façade treats the various components as a sub system and calls on them to implement 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watchMovie</a:t>
            </a:r>
            <a:r>
              <a:rPr lang="en-US" dirty="0" smtClean="0"/>
              <a:t> method.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So to watch a movie, we just call one method,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watchMovie</a:t>
            </a:r>
            <a:r>
              <a:rPr lang="en-US" dirty="0" smtClean="0"/>
              <a:t> and it communicates with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Monitor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DVD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and Receiver </a:t>
            </a:r>
            <a:r>
              <a:rPr lang="en-US" dirty="0" smtClean="0"/>
              <a:t>for us.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façade still leaves the subsystem accessible to be used directly. If you need the advanced functionality of the subsystem classes, they are available for use.</a:t>
            </a:r>
            <a:endParaRPr lang="en-US" dirty="0"/>
          </a:p>
        </p:txBody>
      </p:sp>
      <p:pic>
        <p:nvPicPr>
          <p:cNvPr id="2050" name="Picture 2" descr="C:\Documents and Settings\hornick\Local Settings\Temporary Internet Files\Content.IE5\ZA2K08IP\MCj042598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1981200"/>
            <a:ext cx="1905000" cy="190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91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4953000" cy="4114800"/>
          </a:xfrm>
          <a:noFill/>
          <a:ln/>
        </p:spPr>
        <p:txBody>
          <a:bodyPr lIns="92075" tIns="46038" rIns="92075" bIns="46038"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>
                <a:solidFill>
                  <a:srgbClr val="FF0000"/>
                </a:solidFill>
              </a:rPr>
              <a:t>	Complex </a:t>
            </a:r>
            <a:r>
              <a:rPr lang="en-US" dirty="0">
                <a:solidFill>
                  <a:srgbClr val="FF0000"/>
                </a:solidFill>
              </a:rPr>
              <a:t>system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Consisting of multiple subsystems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Each with its own </a:t>
            </a:r>
            <a:r>
              <a:rPr lang="en-US" dirty="0" smtClean="0"/>
              <a:t>interface, each with many methods</a:t>
            </a:r>
            <a:br>
              <a:rPr lang="en-US" dirty="0" smtClean="0"/>
            </a:br>
            <a:endParaRPr lang="en-US" dirty="0"/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70C0"/>
                </a:solidFill>
              </a:rPr>
              <a:t>	Difficult </a:t>
            </a:r>
            <a:r>
              <a:rPr lang="en-US" dirty="0">
                <a:solidFill>
                  <a:srgbClr val="0070C0"/>
                </a:solidFill>
              </a:rPr>
              <a:t>for clients </a:t>
            </a:r>
            <a:r>
              <a:rPr lang="en-US" dirty="0" smtClean="0">
                <a:solidFill>
                  <a:srgbClr val="0070C0"/>
                </a:solidFill>
              </a:rPr>
              <a:t>(blue) to </a:t>
            </a:r>
            <a:r>
              <a:rPr lang="en-US" dirty="0">
                <a:solidFill>
                  <a:srgbClr val="0070C0"/>
                </a:solidFill>
              </a:rPr>
              <a:t>deal </a:t>
            </a:r>
            <a:r>
              <a:rPr lang="en-US" dirty="0" smtClean="0">
                <a:solidFill>
                  <a:srgbClr val="0070C0"/>
                </a:solidFill>
              </a:rPr>
              <a:t>with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5562600" y="1676400"/>
            <a:ext cx="3352800" cy="3124200"/>
            <a:chOff x="5486400" y="228600"/>
            <a:chExt cx="3505200" cy="3124200"/>
          </a:xfrm>
        </p:grpSpPr>
        <p:sp>
          <p:nvSpPr>
            <p:cNvPr id="223236" name="Rectangle 4"/>
            <p:cNvSpPr>
              <a:spLocks noChangeArrowheads="1"/>
            </p:cNvSpPr>
            <p:nvPr/>
          </p:nvSpPr>
          <p:spPr bwMode="auto">
            <a:xfrm>
              <a:off x="5943600" y="1600200"/>
              <a:ext cx="2819400" cy="16002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37" name="Rectangle 5"/>
            <p:cNvSpPr>
              <a:spLocks noChangeArrowheads="1"/>
            </p:cNvSpPr>
            <p:nvPr/>
          </p:nvSpPr>
          <p:spPr bwMode="auto">
            <a:xfrm>
              <a:off x="6172200" y="1676400"/>
              <a:ext cx="838200" cy="4572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38" name="Rectangle 6"/>
            <p:cNvSpPr>
              <a:spLocks noChangeArrowheads="1"/>
            </p:cNvSpPr>
            <p:nvPr/>
          </p:nvSpPr>
          <p:spPr bwMode="auto">
            <a:xfrm>
              <a:off x="8001000" y="1981200"/>
              <a:ext cx="381000" cy="9906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3239" name="Rectangle 7"/>
            <p:cNvSpPr>
              <a:spLocks noChangeArrowheads="1"/>
            </p:cNvSpPr>
            <p:nvPr/>
          </p:nvSpPr>
          <p:spPr bwMode="auto">
            <a:xfrm>
              <a:off x="6324600" y="2438400"/>
              <a:ext cx="381000" cy="4572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3240" name="Rectangle 8"/>
            <p:cNvSpPr>
              <a:spLocks noChangeArrowheads="1"/>
            </p:cNvSpPr>
            <p:nvPr/>
          </p:nvSpPr>
          <p:spPr bwMode="auto">
            <a:xfrm>
              <a:off x="7086600" y="2590800"/>
              <a:ext cx="533400" cy="3810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3241" name="Line 9"/>
            <p:cNvSpPr>
              <a:spLocks noChangeShapeType="1"/>
            </p:cNvSpPr>
            <p:nvPr/>
          </p:nvSpPr>
          <p:spPr bwMode="auto">
            <a:xfrm flipH="1">
              <a:off x="6477000" y="2133600"/>
              <a:ext cx="7620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2" name="Line 10"/>
            <p:cNvSpPr>
              <a:spLocks noChangeShapeType="1"/>
            </p:cNvSpPr>
            <p:nvPr/>
          </p:nvSpPr>
          <p:spPr bwMode="auto">
            <a:xfrm>
              <a:off x="6858000" y="2133600"/>
              <a:ext cx="114300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3" name="Line 11"/>
            <p:cNvSpPr>
              <a:spLocks noChangeShapeType="1"/>
            </p:cNvSpPr>
            <p:nvPr/>
          </p:nvSpPr>
          <p:spPr bwMode="auto">
            <a:xfrm flipH="1">
              <a:off x="7620000" y="2667000"/>
              <a:ext cx="38100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4" name="Line 12"/>
            <p:cNvSpPr>
              <a:spLocks noChangeShapeType="1"/>
            </p:cNvSpPr>
            <p:nvPr/>
          </p:nvSpPr>
          <p:spPr bwMode="auto">
            <a:xfrm>
              <a:off x="6781800" y="2133600"/>
              <a:ext cx="38100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5" name="Line 13"/>
            <p:cNvSpPr>
              <a:spLocks noChangeShapeType="1"/>
            </p:cNvSpPr>
            <p:nvPr/>
          </p:nvSpPr>
          <p:spPr bwMode="auto">
            <a:xfrm flipH="1">
              <a:off x="6705600" y="2362200"/>
              <a:ext cx="129540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6" name="Rectangle 14"/>
            <p:cNvSpPr>
              <a:spLocks noChangeArrowheads="1"/>
            </p:cNvSpPr>
            <p:nvPr/>
          </p:nvSpPr>
          <p:spPr bwMode="auto">
            <a:xfrm>
              <a:off x="5791200" y="457200"/>
              <a:ext cx="533400" cy="381000"/>
            </a:xfrm>
            <a:prstGeom prst="rect">
              <a:avLst/>
            </a:prstGeom>
            <a:noFill/>
            <a:ln w="25400">
              <a:solidFill>
                <a:srgbClr val="6600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7" name="Rectangle 15"/>
            <p:cNvSpPr>
              <a:spLocks noChangeArrowheads="1"/>
            </p:cNvSpPr>
            <p:nvPr/>
          </p:nvSpPr>
          <p:spPr bwMode="auto">
            <a:xfrm>
              <a:off x="7010400" y="457200"/>
              <a:ext cx="533400" cy="381000"/>
            </a:xfrm>
            <a:prstGeom prst="rect">
              <a:avLst/>
            </a:prstGeom>
            <a:noFill/>
            <a:ln w="25400">
              <a:solidFill>
                <a:srgbClr val="6600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8" name="Rectangle 16"/>
            <p:cNvSpPr>
              <a:spLocks noChangeArrowheads="1"/>
            </p:cNvSpPr>
            <p:nvPr/>
          </p:nvSpPr>
          <p:spPr bwMode="auto">
            <a:xfrm>
              <a:off x="8153400" y="457200"/>
              <a:ext cx="533400" cy="381000"/>
            </a:xfrm>
            <a:prstGeom prst="rect">
              <a:avLst/>
            </a:prstGeom>
            <a:noFill/>
            <a:ln w="25400">
              <a:solidFill>
                <a:srgbClr val="6600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50" name="Line 18"/>
            <p:cNvSpPr>
              <a:spLocks noChangeShapeType="1"/>
            </p:cNvSpPr>
            <p:nvPr/>
          </p:nvSpPr>
          <p:spPr bwMode="auto">
            <a:xfrm>
              <a:off x="6096000" y="838200"/>
              <a:ext cx="2057400" cy="1143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51" name="Line 19"/>
            <p:cNvSpPr>
              <a:spLocks noChangeShapeType="1"/>
            </p:cNvSpPr>
            <p:nvPr/>
          </p:nvSpPr>
          <p:spPr bwMode="auto">
            <a:xfrm>
              <a:off x="7391400" y="838200"/>
              <a:ext cx="0" cy="1752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52" name="Line 20"/>
            <p:cNvSpPr>
              <a:spLocks noChangeShapeType="1"/>
            </p:cNvSpPr>
            <p:nvPr/>
          </p:nvSpPr>
          <p:spPr bwMode="auto">
            <a:xfrm flipH="1">
              <a:off x="6705600" y="838200"/>
              <a:ext cx="1752600" cy="1600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53" name="Line 21"/>
            <p:cNvSpPr>
              <a:spLocks noChangeShapeType="1"/>
            </p:cNvSpPr>
            <p:nvPr/>
          </p:nvSpPr>
          <p:spPr bwMode="auto">
            <a:xfrm>
              <a:off x="6019800" y="838200"/>
              <a:ext cx="457200" cy="838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486400" y="228600"/>
              <a:ext cx="3505200" cy="3124200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5815672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Facade </a:t>
            </a:r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4953000" cy="4114800"/>
          </a:xfrm>
          <a:noFill/>
          <a:ln/>
        </p:spPr>
        <p:txBody>
          <a:bodyPr lIns="92075" tIns="46038" rIns="92075" bIns="46038">
            <a:normAutofit/>
          </a:bodyPr>
          <a:lstStyle/>
          <a:p>
            <a:pPr lvl="1">
              <a:lnSpc>
                <a:spcPct val="90000"/>
              </a:lnSpc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Centralize subsystem interface</a:t>
            </a:r>
          </a:p>
          <a:p>
            <a:pPr lvl="1"/>
            <a:r>
              <a:rPr lang="en-US" dirty="0" smtClean="0"/>
              <a:t>Simplify/reduce number of centralized methods </a:t>
            </a:r>
          </a:p>
          <a:p>
            <a:pPr lvl="1"/>
            <a:r>
              <a:rPr lang="en-US" dirty="0" smtClean="0"/>
              <a:t>Façade presents new unified “face” to clients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  <p:grpSp>
        <p:nvGrpSpPr>
          <p:cNvPr id="2" name="Group 42"/>
          <p:cNvGrpSpPr/>
          <p:nvPr/>
        </p:nvGrpSpPr>
        <p:grpSpPr>
          <a:xfrm>
            <a:off x="5867400" y="1295400"/>
            <a:ext cx="3124200" cy="2743200"/>
            <a:chOff x="5486400" y="228600"/>
            <a:chExt cx="3505200" cy="3124200"/>
          </a:xfrm>
        </p:grpSpPr>
        <p:sp>
          <p:nvSpPr>
            <p:cNvPr id="223236" name="Rectangle 4"/>
            <p:cNvSpPr>
              <a:spLocks noChangeArrowheads="1"/>
            </p:cNvSpPr>
            <p:nvPr/>
          </p:nvSpPr>
          <p:spPr bwMode="auto">
            <a:xfrm>
              <a:off x="5943600" y="1600200"/>
              <a:ext cx="2819400" cy="16002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37" name="Rectangle 5"/>
            <p:cNvSpPr>
              <a:spLocks noChangeArrowheads="1"/>
            </p:cNvSpPr>
            <p:nvPr/>
          </p:nvSpPr>
          <p:spPr bwMode="auto">
            <a:xfrm>
              <a:off x="6172200" y="1676400"/>
              <a:ext cx="838200" cy="4572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38" name="Rectangle 6"/>
            <p:cNvSpPr>
              <a:spLocks noChangeArrowheads="1"/>
            </p:cNvSpPr>
            <p:nvPr/>
          </p:nvSpPr>
          <p:spPr bwMode="auto">
            <a:xfrm>
              <a:off x="8001000" y="1981200"/>
              <a:ext cx="381000" cy="9906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3239" name="Rectangle 7"/>
            <p:cNvSpPr>
              <a:spLocks noChangeArrowheads="1"/>
            </p:cNvSpPr>
            <p:nvPr/>
          </p:nvSpPr>
          <p:spPr bwMode="auto">
            <a:xfrm>
              <a:off x="6324600" y="2438400"/>
              <a:ext cx="381000" cy="4572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3240" name="Rectangle 8"/>
            <p:cNvSpPr>
              <a:spLocks noChangeArrowheads="1"/>
            </p:cNvSpPr>
            <p:nvPr/>
          </p:nvSpPr>
          <p:spPr bwMode="auto">
            <a:xfrm>
              <a:off x="7086600" y="2590800"/>
              <a:ext cx="533400" cy="3810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3241" name="Line 9"/>
            <p:cNvSpPr>
              <a:spLocks noChangeShapeType="1"/>
            </p:cNvSpPr>
            <p:nvPr/>
          </p:nvSpPr>
          <p:spPr bwMode="auto">
            <a:xfrm flipH="1">
              <a:off x="6477000" y="2133600"/>
              <a:ext cx="7620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2" name="Line 10"/>
            <p:cNvSpPr>
              <a:spLocks noChangeShapeType="1"/>
            </p:cNvSpPr>
            <p:nvPr/>
          </p:nvSpPr>
          <p:spPr bwMode="auto">
            <a:xfrm>
              <a:off x="6858000" y="2133600"/>
              <a:ext cx="114300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3" name="Line 11"/>
            <p:cNvSpPr>
              <a:spLocks noChangeShapeType="1"/>
            </p:cNvSpPr>
            <p:nvPr/>
          </p:nvSpPr>
          <p:spPr bwMode="auto">
            <a:xfrm flipH="1">
              <a:off x="7620000" y="2667000"/>
              <a:ext cx="38100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4" name="Line 12"/>
            <p:cNvSpPr>
              <a:spLocks noChangeShapeType="1"/>
            </p:cNvSpPr>
            <p:nvPr/>
          </p:nvSpPr>
          <p:spPr bwMode="auto">
            <a:xfrm>
              <a:off x="6781800" y="2133600"/>
              <a:ext cx="38100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5" name="Line 13"/>
            <p:cNvSpPr>
              <a:spLocks noChangeShapeType="1"/>
            </p:cNvSpPr>
            <p:nvPr/>
          </p:nvSpPr>
          <p:spPr bwMode="auto">
            <a:xfrm flipH="1">
              <a:off x="6705600" y="2362200"/>
              <a:ext cx="129540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6" name="Rectangle 14"/>
            <p:cNvSpPr>
              <a:spLocks noChangeArrowheads="1"/>
            </p:cNvSpPr>
            <p:nvPr/>
          </p:nvSpPr>
          <p:spPr bwMode="auto">
            <a:xfrm>
              <a:off x="5791200" y="457200"/>
              <a:ext cx="533400" cy="381000"/>
            </a:xfrm>
            <a:prstGeom prst="rect">
              <a:avLst/>
            </a:prstGeom>
            <a:noFill/>
            <a:ln w="25400">
              <a:solidFill>
                <a:srgbClr val="6600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7" name="Rectangle 15"/>
            <p:cNvSpPr>
              <a:spLocks noChangeArrowheads="1"/>
            </p:cNvSpPr>
            <p:nvPr/>
          </p:nvSpPr>
          <p:spPr bwMode="auto">
            <a:xfrm>
              <a:off x="7010400" y="457200"/>
              <a:ext cx="533400" cy="381000"/>
            </a:xfrm>
            <a:prstGeom prst="rect">
              <a:avLst/>
            </a:prstGeom>
            <a:noFill/>
            <a:ln w="25400">
              <a:solidFill>
                <a:srgbClr val="6600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8" name="Rectangle 16"/>
            <p:cNvSpPr>
              <a:spLocks noChangeArrowheads="1"/>
            </p:cNvSpPr>
            <p:nvPr/>
          </p:nvSpPr>
          <p:spPr bwMode="auto">
            <a:xfrm>
              <a:off x="8153400" y="457200"/>
              <a:ext cx="533400" cy="381000"/>
            </a:xfrm>
            <a:prstGeom prst="rect">
              <a:avLst/>
            </a:prstGeom>
            <a:noFill/>
            <a:ln w="25400">
              <a:solidFill>
                <a:srgbClr val="6600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50" name="Line 18"/>
            <p:cNvSpPr>
              <a:spLocks noChangeShapeType="1"/>
            </p:cNvSpPr>
            <p:nvPr/>
          </p:nvSpPr>
          <p:spPr bwMode="auto">
            <a:xfrm>
              <a:off x="6096000" y="838200"/>
              <a:ext cx="2057400" cy="1143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51" name="Line 19"/>
            <p:cNvSpPr>
              <a:spLocks noChangeShapeType="1"/>
            </p:cNvSpPr>
            <p:nvPr/>
          </p:nvSpPr>
          <p:spPr bwMode="auto">
            <a:xfrm>
              <a:off x="7391400" y="838200"/>
              <a:ext cx="0" cy="1752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52" name="Line 20"/>
            <p:cNvSpPr>
              <a:spLocks noChangeShapeType="1"/>
            </p:cNvSpPr>
            <p:nvPr/>
          </p:nvSpPr>
          <p:spPr bwMode="auto">
            <a:xfrm flipH="1">
              <a:off x="6705600" y="838200"/>
              <a:ext cx="1752600" cy="1600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53" name="Line 21"/>
            <p:cNvSpPr>
              <a:spLocks noChangeShapeType="1"/>
            </p:cNvSpPr>
            <p:nvPr/>
          </p:nvSpPr>
          <p:spPr bwMode="auto">
            <a:xfrm>
              <a:off x="6019800" y="838200"/>
              <a:ext cx="457200" cy="838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486400" y="228600"/>
              <a:ext cx="3505200" cy="3124200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43"/>
          <p:cNvGrpSpPr/>
          <p:nvPr/>
        </p:nvGrpSpPr>
        <p:grpSpPr>
          <a:xfrm>
            <a:off x="5867400" y="4038600"/>
            <a:ext cx="3124200" cy="2667000"/>
            <a:chOff x="5410200" y="3581400"/>
            <a:chExt cx="3581400" cy="3124200"/>
          </a:xfrm>
        </p:grpSpPr>
        <p:sp>
          <p:nvSpPr>
            <p:cNvPr id="24" name="Rectangle 4"/>
            <p:cNvSpPr>
              <a:spLocks noChangeArrowheads="1"/>
            </p:cNvSpPr>
            <p:nvPr/>
          </p:nvSpPr>
          <p:spPr bwMode="auto">
            <a:xfrm>
              <a:off x="5867400" y="4953000"/>
              <a:ext cx="2819400" cy="16002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5" name="Rectangle 5"/>
            <p:cNvSpPr>
              <a:spLocks noChangeArrowheads="1"/>
            </p:cNvSpPr>
            <p:nvPr/>
          </p:nvSpPr>
          <p:spPr bwMode="auto">
            <a:xfrm>
              <a:off x="6096000" y="5029200"/>
              <a:ext cx="838200" cy="4572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" name="Rectangle 6"/>
            <p:cNvSpPr>
              <a:spLocks noChangeArrowheads="1"/>
            </p:cNvSpPr>
            <p:nvPr/>
          </p:nvSpPr>
          <p:spPr bwMode="auto">
            <a:xfrm>
              <a:off x="7924800" y="5334000"/>
              <a:ext cx="381000" cy="9906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7" name="Rectangle 7"/>
            <p:cNvSpPr>
              <a:spLocks noChangeArrowheads="1"/>
            </p:cNvSpPr>
            <p:nvPr/>
          </p:nvSpPr>
          <p:spPr bwMode="auto">
            <a:xfrm>
              <a:off x="6248400" y="5791200"/>
              <a:ext cx="381000" cy="4572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8" name="Rectangle 8"/>
            <p:cNvSpPr>
              <a:spLocks noChangeArrowheads="1"/>
            </p:cNvSpPr>
            <p:nvPr/>
          </p:nvSpPr>
          <p:spPr bwMode="auto">
            <a:xfrm>
              <a:off x="7010400" y="5943600"/>
              <a:ext cx="533400" cy="3810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9" name="Line 9"/>
            <p:cNvSpPr>
              <a:spLocks noChangeShapeType="1"/>
            </p:cNvSpPr>
            <p:nvPr/>
          </p:nvSpPr>
          <p:spPr bwMode="auto">
            <a:xfrm flipH="1">
              <a:off x="6400800" y="5486400"/>
              <a:ext cx="7620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" name="Line 10"/>
            <p:cNvSpPr>
              <a:spLocks noChangeShapeType="1"/>
            </p:cNvSpPr>
            <p:nvPr/>
          </p:nvSpPr>
          <p:spPr bwMode="auto">
            <a:xfrm>
              <a:off x="6781800" y="5486400"/>
              <a:ext cx="114300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" name="Line 11"/>
            <p:cNvSpPr>
              <a:spLocks noChangeShapeType="1"/>
            </p:cNvSpPr>
            <p:nvPr/>
          </p:nvSpPr>
          <p:spPr bwMode="auto">
            <a:xfrm flipH="1">
              <a:off x="7543800" y="6019800"/>
              <a:ext cx="38100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" name="Line 12"/>
            <p:cNvSpPr>
              <a:spLocks noChangeShapeType="1"/>
            </p:cNvSpPr>
            <p:nvPr/>
          </p:nvSpPr>
          <p:spPr bwMode="auto">
            <a:xfrm>
              <a:off x="6705600" y="5486400"/>
              <a:ext cx="38100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3" name="Line 13"/>
            <p:cNvSpPr>
              <a:spLocks noChangeShapeType="1"/>
            </p:cNvSpPr>
            <p:nvPr/>
          </p:nvSpPr>
          <p:spPr bwMode="auto">
            <a:xfrm flipH="1">
              <a:off x="6629400" y="5715000"/>
              <a:ext cx="129540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" name="Rectangle 14"/>
            <p:cNvSpPr>
              <a:spLocks noChangeArrowheads="1"/>
            </p:cNvSpPr>
            <p:nvPr/>
          </p:nvSpPr>
          <p:spPr bwMode="auto">
            <a:xfrm>
              <a:off x="5715000" y="3810000"/>
              <a:ext cx="533400" cy="381000"/>
            </a:xfrm>
            <a:prstGeom prst="rect">
              <a:avLst/>
            </a:prstGeom>
            <a:noFill/>
            <a:ln w="25400">
              <a:solidFill>
                <a:srgbClr val="6600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" name="Rectangle 15"/>
            <p:cNvSpPr>
              <a:spLocks noChangeArrowheads="1"/>
            </p:cNvSpPr>
            <p:nvPr/>
          </p:nvSpPr>
          <p:spPr bwMode="auto">
            <a:xfrm>
              <a:off x="6934200" y="3810000"/>
              <a:ext cx="533400" cy="381000"/>
            </a:xfrm>
            <a:prstGeom prst="rect">
              <a:avLst/>
            </a:prstGeom>
            <a:noFill/>
            <a:ln w="25400">
              <a:solidFill>
                <a:srgbClr val="6600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" name="Rectangle 16"/>
            <p:cNvSpPr>
              <a:spLocks noChangeArrowheads="1"/>
            </p:cNvSpPr>
            <p:nvPr/>
          </p:nvSpPr>
          <p:spPr bwMode="auto">
            <a:xfrm>
              <a:off x="8077200" y="3810000"/>
              <a:ext cx="533400" cy="381000"/>
            </a:xfrm>
            <a:prstGeom prst="rect">
              <a:avLst/>
            </a:prstGeom>
            <a:noFill/>
            <a:ln w="25400">
              <a:solidFill>
                <a:srgbClr val="6600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" name="Rectangle 21"/>
            <p:cNvSpPr>
              <a:spLocks noChangeArrowheads="1"/>
            </p:cNvSpPr>
            <p:nvPr/>
          </p:nvSpPr>
          <p:spPr bwMode="auto">
            <a:xfrm>
              <a:off x="6951663" y="4605338"/>
              <a:ext cx="960437" cy="392112"/>
            </a:xfrm>
            <a:prstGeom prst="rect">
              <a:avLst/>
            </a:prstGeom>
            <a:solidFill>
              <a:srgbClr val="FF6600">
                <a:alpha val="50000"/>
              </a:srgbClr>
            </a:solidFill>
            <a:ln w="254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/>
                <a:t>Facade</a:t>
              </a:r>
            </a:p>
          </p:txBody>
        </p:sp>
        <p:sp>
          <p:nvSpPr>
            <p:cNvPr id="38" name="Line 23"/>
            <p:cNvSpPr>
              <a:spLocks noChangeShapeType="1"/>
            </p:cNvSpPr>
            <p:nvPr/>
          </p:nvSpPr>
          <p:spPr bwMode="auto">
            <a:xfrm>
              <a:off x="6019800" y="4191000"/>
              <a:ext cx="99060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9" name="Line 24"/>
            <p:cNvSpPr>
              <a:spLocks noChangeShapeType="1"/>
            </p:cNvSpPr>
            <p:nvPr/>
          </p:nvSpPr>
          <p:spPr bwMode="auto">
            <a:xfrm>
              <a:off x="7315200" y="4191000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" name="Line 25"/>
            <p:cNvSpPr>
              <a:spLocks noChangeShapeType="1"/>
            </p:cNvSpPr>
            <p:nvPr/>
          </p:nvSpPr>
          <p:spPr bwMode="auto">
            <a:xfrm flipH="1">
              <a:off x="7696200" y="4191000"/>
              <a:ext cx="68580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410200" y="3581400"/>
              <a:ext cx="3581400" cy="3124200"/>
            </a:xfrm>
            <a:prstGeom prst="rect">
              <a:avLst/>
            </a:prstGeom>
            <a:noFill/>
            <a:ln w="3810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6747507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2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020762"/>
          </a:xfrm>
        </p:spPr>
        <p:txBody>
          <a:bodyPr/>
          <a:lstStyle/>
          <a:p>
            <a:r>
              <a:rPr lang="en-US" sz="2800" dirty="0" smtClean="0"/>
              <a:t>Removing the burden from beginning Java developers with a Façade (</a:t>
            </a:r>
            <a:r>
              <a:rPr lang="en-US" sz="2800" dirty="0" err="1" smtClean="0"/>
              <a:t>WinPlotter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143000"/>
            <a:ext cx="900440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212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Pattern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524000"/>
            <a:ext cx="6858000" cy="5207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6553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Facade Applications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buNone/>
            </a:pPr>
            <a:r>
              <a:rPr lang="en-US" dirty="0"/>
              <a:t>Interface to existing library</a:t>
            </a:r>
          </a:p>
          <a:p>
            <a:pPr lvl="1"/>
            <a:r>
              <a:rPr lang="en-US" dirty="0"/>
              <a:t>Unify or “clean up” complex </a:t>
            </a:r>
            <a:r>
              <a:rPr lang="en-US" dirty="0" smtClean="0"/>
              <a:t>interface</a:t>
            </a:r>
          </a:p>
          <a:p>
            <a:pPr>
              <a:buNone/>
            </a:pPr>
            <a:endParaRPr lang="en-US" strike="sngStrike" dirty="0" smtClean="0"/>
          </a:p>
        </p:txBody>
      </p:sp>
    </p:spTree>
    <p:extLst>
      <p:ext uri="{BB962C8B-B14F-4D97-AF65-F5344CB8AC3E}">
        <p14:creationId xmlns:p14="http://schemas.microsoft.com/office/powerpoint/2010/main" val="235312299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3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/>
              <a:t>r</a:t>
            </a:r>
            <a:r>
              <a:rPr lang="en-US" dirty="0" err="1" smtClean="0"/>
              <a:t>igormeter</a:t>
            </a:r>
            <a:r>
              <a:rPr lang="en-US" dirty="0" smtClean="0"/>
              <a:t> is at 2 today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2400" dirty="0" smtClean="0"/>
              <a:t>https</a:t>
            </a:r>
            <a:r>
              <a:rPr lang="en-US" sz="2400" dirty="0"/>
              <a:t>://www.rose-hulman.edu/~bryan/images/rigor.html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pic>
        <p:nvPicPr>
          <p:cNvPr id="1026" name="Picture 2" descr="https://www.rose-hulman.edu/~bryan/images/rig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807720"/>
            <a:ext cx="1676400" cy="5325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032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38399"/>
            <a:ext cx="4038600" cy="3692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public void a() 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(“x”);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(“y”);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438399"/>
            <a:ext cx="4038600" cy="3692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public void </a:t>
            </a:r>
            <a:r>
              <a:rPr lang="en-US" sz="2400" dirty="0" smtClean="0"/>
              <a:t>b() </a:t>
            </a:r>
            <a:r>
              <a:rPr lang="en-US" sz="2400" dirty="0"/>
              <a:t>{</a:t>
            </a:r>
          </a:p>
          <a:p>
            <a:pPr marL="0" indent="0">
              <a:buNone/>
            </a:pPr>
            <a:r>
              <a:rPr lang="en-US" sz="2400" dirty="0" smtClean="0"/>
              <a:t>   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(“x”);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(“y”);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7526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 smtClean="0"/>
              <a:t>Prove the following code is(</a:t>
            </a:r>
            <a:r>
              <a:rPr lang="en-US" kern="0" dirty="0" err="1" smtClean="0"/>
              <a:t>n’t</a:t>
            </a:r>
            <a:r>
              <a:rPr lang="en-US" kern="0" dirty="0" smtClean="0"/>
              <a:t>) free of data races:</a:t>
            </a:r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41400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38399"/>
            <a:ext cx="4038600" cy="3692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public void a() 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x = 5;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(“x”);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438399"/>
            <a:ext cx="4038600" cy="36925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public void a() {</a:t>
            </a:r>
          </a:p>
          <a:p>
            <a:pPr marL="0" indent="0">
              <a:buNone/>
            </a:pPr>
            <a:r>
              <a:rPr lang="en-US" dirty="0"/>
              <a:t>   x = 5;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 smtClean="0"/>
              <a:t>System.out.println</a:t>
            </a:r>
            <a:r>
              <a:rPr lang="en-US" dirty="0"/>
              <a:t>(“x”);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7526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 smtClean="0"/>
              <a:t>Prove the following code is(</a:t>
            </a:r>
            <a:r>
              <a:rPr lang="en-US" kern="0" dirty="0" err="1" smtClean="0"/>
              <a:t>n’t</a:t>
            </a:r>
            <a:r>
              <a:rPr lang="en-US" kern="0" dirty="0" smtClean="0"/>
              <a:t>) free of data races:</a:t>
            </a:r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67137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38399"/>
            <a:ext cx="4038600" cy="3692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public void a() {</a:t>
            </a:r>
          </a:p>
          <a:p>
            <a:pPr marL="0" indent="0">
              <a:buNone/>
            </a:pPr>
            <a:r>
              <a:rPr lang="en-US" sz="2400" dirty="0" smtClean="0"/>
              <a:t>  synchronized {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x = 5;</a:t>
            </a:r>
          </a:p>
          <a:p>
            <a:pPr marL="0" indent="0">
              <a:buNone/>
            </a:pPr>
            <a:r>
              <a:rPr lang="en-US" sz="2400" dirty="0" smtClean="0"/>
              <a:t>    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(“x”);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}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438399"/>
            <a:ext cx="4038600" cy="3692525"/>
          </a:xfrm>
        </p:spPr>
        <p:txBody>
          <a:bodyPr/>
          <a:lstStyle/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7526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 smtClean="0"/>
              <a:t>Prove the following code is(</a:t>
            </a:r>
            <a:r>
              <a:rPr lang="en-US" kern="0" dirty="0" err="1" smtClean="0"/>
              <a:t>n’t</a:t>
            </a:r>
            <a:r>
              <a:rPr lang="en-US" kern="0" dirty="0" smtClean="0"/>
              <a:t>) free of data races:</a:t>
            </a:r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5927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743200"/>
            <a:ext cx="7848600" cy="3692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if(</a:t>
            </a:r>
            <a:r>
              <a:rPr lang="en-US" sz="2400" dirty="0" err="1" smtClean="0"/>
              <a:t>theLogger</a:t>
            </a:r>
            <a:r>
              <a:rPr lang="en-US" sz="2400" dirty="0" smtClean="0"/>
              <a:t>==</a:t>
            </a:r>
            <a:r>
              <a:rPr lang="en-US" sz="2400" dirty="0"/>
              <a:t>null){	</a:t>
            </a:r>
          </a:p>
          <a:p>
            <a:pPr marL="0" indent="0">
              <a:buNone/>
            </a:pPr>
            <a:r>
              <a:rPr lang="en-US" sz="2400" dirty="0"/>
              <a:t>  synchronized </a:t>
            </a:r>
            <a:r>
              <a:rPr lang="en-US" sz="2400" dirty="0" smtClean="0"/>
              <a:t>(</a:t>
            </a:r>
            <a:r>
              <a:rPr lang="en-US" sz="2400" dirty="0" err="1" smtClean="0"/>
              <a:t>EventLogger.class</a:t>
            </a:r>
            <a:r>
              <a:rPr lang="en-US" sz="2400" dirty="0" smtClean="0"/>
              <a:t>){  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smtClean="0"/>
              <a:t>if(</a:t>
            </a:r>
            <a:r>
              <a:rPr lang="en-US" sz="2400" dirty="0" err="1" smtClean="0"/>
              <a:t>theLogger</a:t>
            </a:r>
            <a:r>
              <a:rPr lang="en-US" sz="2400" dirty="0" smtClean="0"/>
              <a:t> </a:t>
            </a:r>
            <a:r>
              <a:rPr lang="en-US" sz="2400" dirty="0"/>
              <a:t>== null</a:t>
            </a:r>
            <a:r>
              <a:rPr lang="en-US" sz="2400" dirty="0" smtClean="0"/>
              <a:t>){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400" dirty="0" err="1" smtClean="0"/>
              <a:t>theLogger</a:t>
            </a:r>
            <a:r>
              <a:rPr lang="en-US" sz="2400" dirty="0" smtClean="0"/>
              <a:t> = new </a:t>
            </a:r>
            <a:r>
              <a:rPr lang="en-US" sz="2400" dirty="0" err="1"/>
              <a:t>EventLogger</a:t>
            </a:r>
            <a:r>
              <a:rPr lang="en-US" sz="2400" dirty="0"/>
              <a:t>(path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}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}</a:t>
            </a:r>
          </a:p>
          <a:p>
            <a:pPr marL="0" indent="0">
              <a:buNone/>
            </a:pPr>
            <a:r>
              <a:rPr lang="en-US" sz="2400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295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b="1" i="1" kern="0" dirty="0" smtClean="0"/>
              <a:t>Write</a:t>
            </a:r>
            <a:r>
              <a:rPr lang="en-US" kern="0" dirty="0" smtClean="0"/>
              <a:t> whether this code contains any data races. </a:t>
            </a:r>
            <a:r>
              <a:rPr lang="en-US" b="1" i="1" kern="0" dirty="0" smtClean="0"/>
              <a:t>Explain</a:t>
            </a:r>
            <a:r>
              <a:rPr lang="en-US" kern="0" dirty="0" smtClean="0"/>
              <a:t> your answer. Assume loggers is </a:t>
            </a:r>
            <a:r>
              <a:rPr lang="en-US" b="1" kern="0" dirty="0" smtClean="0"/>
              <a:t>not</a:t>
            </a:r>
            <a:r>
              <a:rPr lang="en-US" kern="0" dirty="0" smtClean="0"/>
              <a:t> volatile.</a:t>
            </a:r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37389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743200"/>
            <a:ext cx="7848600" cy="3692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if(</a:t>
            </a:r>
            <a:r>
              <a:rPr lang="en-US" sz="2400" dirty="0" err="1" smtClean="0"/>
              <a:t>theLogger</a:t>
            </a:r>
            <a:r>
              <a:rPr lang="en-US" sz="2400" dirty="0" smtClean="0"/>
              <a:t>==</a:t>
            </a:r>
            <a:r>
              <a:rPr lang="en-US" sz="2400" dirty="0"/>
              <a:t>null){	</a:t>
            </a:r>
          </a:p>
          <a:p>
            <a:pPr marL="0" indent="0">
              <a:buNone/>
            </a:pPr>
            <a:r>
              <a:rPr lang="en-US" sz="2400" dirty="0"/>
              <a:t>  synchronized </a:t>
            </a:r>
            <a:r>
              <a:rPr lang="en-US" sz="2400" dirty="0" smtClean="0"/>
              <a:t>(</a:t>
            </a:r>
            <a:r>
              <a:rPr lang="en-US" sz="2400" dirty="0" err="1" smtClean="0"/>
              <a:t>EventLogger.class</a:t>
            </a:r>
            <a:r>
              <a:rPr lang="en-US" sz="2400" dirty="0" smtClean="0"/>
              <a:t>){  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smtClean="0"/>
              <a:t>if(</a:t>
            </a:r>
            <a:r>
              <a:rPr lang="en-US" sz="2400" dirty="0" err="1" smtClean="0"/>
              <a:t>theLogger</a:t>
            </a:r>
            <a:r>
              <a:rPr lang="en-US" sz="2400" dirty="0" smtClean="0"/>
              <a:t> </a:t>
            </a:r>
            <a:r>
              <a:rPr lang="en-US" sz="2400" dirty="0"/>
              <a:t>== null</a:t>
            </a:r>
            <a:r>
              <a:rPr lang="en-US" sz="2400" dirty="0" smtClean="0"/>
              <a:t>){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400" dirty="0" err="1" smtClean="0"/>
              <a:t>theLogger</a:t>
            </a:r>
            <a:r>
              <a:rPr lang="en-US" sz="2400" dirty="0" smtClean="0"/>
              <a:t> = new </a:t>
            </a:r>
            <a:r>
              <a:rPr lang="en-US" sz="2400" dirty="0" err="1"/>
              <a:t>EventLogger</a:t>
            </a:r>
            <a:r>
              <a:rPr lang="en-US" sz="2400" dirty="0"/>
              <a:t>(path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}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}</a:t>
            </a:r>
          </a:p>
          <a:p>
            <a:pPr marL="0" indent="0">
              <a:buNone/>
            </a:pPr>
            <a:r>
              <a:rPr lang="en-US" sz="2400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295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b="1" i="1" kern="0" dirty="0" smtClean="0"/>
              <a:t>Write</a:t>
            </a:r>
            <a:r>
              <a:rPr lang="en-US" kern="0" dirty="0" smtClean="0"/>
              <a:t> whether this code contains any data races. </a:t>
            </a:r>
            <a:r>
              <a:rPr lang="en-US" b="1" i="1" kern="0" dirty="0" smtClean="0"/>
              <a:t>Explain</a:t>
            </a:r>
            <a:r>
              <a:rPr lang="en-US" kern="0" dirty="0" smtClean="0"/>
              <a:t> your answer. Assume loggers is volatile.</a:t>
            </a:r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89890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743200"/>
            <a:ext cx="7848600" cy="3692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if(</a:t>
            </a:r>
            <a:r>
              <a:rPr lang="en-US" sz="2400" dirty="0" err="1"/>
              <a:t>loggers.get</a:t>
            </a:r>
            <a:r>
              <a:rPr lang="en-US" sz="2400" dirty="0"/>
              <a:t>(path)==null){	</a:t>
            </a:r>
          </a:p>
          <a:p>
            <a:pPr marL="0" indent="0">
              <a:buNone/>
            </a:pPr>
            <a:r>
              <a:rPr lang="en-US" sz="2400" dirty="0"/>
              <a:t>  synchronized (loggers){  </a:t>
            </a:r>
          </a:p>
          <a:p>
            <a:pPr marL="0" indent="0">
              <a:buNone/>
            </a:pPr>
            <a:r>
              <a:rPr lang="en-US" sz="2400" dirty="0"/>
              <a:t>    if(</a:t>
            </a:r>
            <a:r>
              <a:rPr lang="en-US" sz="2400" dirty="0" err="1"/>
              <a:t>loggers.get</a:t>
            </a:r>
            <a:r>
              <a:rPr lang="en-US" sz="2400" dirty="0"/>
              <a:t>(path) == null</a:t>
            </a:r>
            <a:r>
              <a:rPr lang="en-US" sz="2400" dirty="0" smtClean="0"/>
              <a:t>){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Logger </a:t>
            </a:r>
            <a:r>
              <a:rPr lang="en-US" sz="2400" dirty="0" err="1" smtClean="0"/>
              <a:t>logger</a:t>
            </a:r>
            <a:r>
              <a:rPr lang="en-US" sz="2400" dirty="0" smtClean="0"/>
              <a:t> = new </a:t>
            </a:r>
            <a:r>
              <a:rPr lang="en-US" sz="2400" dirty="0" err="1"/>
              <a:t>EventLogger</a:t>
            </a:r>
            <a:r>
              <a:rPr lang="en-US" sz="2400" dirty="0"/>
              <a:t>(path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400" dirty="0" err="1" smtClean="0"/>
              <a:t>loggers.put</a:t>
            </a:r>
            <a:r>
              <a:rPr lang="en-US" sz="2400" dirty="0" smtClean="0"/>
              <a:t>(path, logger);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}</a:t>
            </a:r>
          </a:p>
          <a:p>
            <a:pPr marL="0" indent="0">
              <a:buNone/>
            </a:pPr>
            <a:r>
              <a:rPr lang="en-US" sz="2400" dirty="0"/>
              <a:t>  }</a:t>
            </a:r>
          </a:p>
          <a:p>
            <a:pPr marL="0" indent="0">
              <a:buNone/>
            </a:pPr>
            <a:r>
              <a:rPr lang="en-US" sz="2400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295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b="1" i="1" kern="0" dirty="0" smtClean="0"/>
              <a:t>Write</a:t>
            </a:r>
            <a:r>
              <a:rPr lang="en-US" kern="0" dirty="0" smtClean="0"/>
              <a:t> whether this code contains any data races. </a:t>
            </a:r>
            <a:r>
              <a:rPr lang="en-US" b="1" i="1" kern="0" dirty="0" smtClean="0"/>
              <a:t>Explain</a:t>
            </a:r>
            <a:r>
              <a:rPr lang="en-US" kern="0" dirty="0" smtClean="0"/>
              <a:t> your answer. Assume loggers is </a:t>
            </a:r>
            <a:r>
              <a:rPr lang="en-US" b="1" kern="0" dirty="0" smtClean="0"/>
              <a:t>not</a:t>
            </a:r>
            <a:r>
              <a:rPr lang="en-US" kern="0" dirty="0" smtClean="0"/>
              <a:t> thread safe.</a:t>
            </a:r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79482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743200"/>
            <a:ext cx="7848600" cy="3692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if(</a:t>
            </a:r>
            <a:r>
              <a:rPr lang="en-US" sz="2400" dirty="0" err="1"/>
              <a:t>loggers.get</a:t>
            </a:r>
            <a:r>
              <a:rPr lang="en-US" sz="2400" dirty="0"/>
              <a:t>(path)==null){	</a:t>
            </a:r>
          </a:p>
          <a:p>
            <a:pPr marL="0" indent="0">
              <a:buNone/>
            </a:pPr>
            <a:r>
              <a:rPr lang="en-US" sz="2400" dirty="0"/>
              <a:t>  synchronized (loggers){  </a:t>
            </a:r>
          </a:p>
          <a:p>
            <a:pPr marL="0" indent="0">
              <a:buNone/>
            </a:pPr>
            <a:r>
              <a:rPr lang="en-US" sz="2400" dirty="0"/>
              <a:t>    if(</a:t>
            </a:r>
            <a:r>
              <a:rPr lang="en-US" sz="2400" dirty="0" err="1"/>
              <a:t>loggers.get</a:t>
            </a:r>
            <a:r>
              <a:rPr lang="en-US" sz="2400" dirty="0"/>
              <a:t>(path) == null</a:t>
            </a:r>
            <a:r>
              <a:rPr lang="en-US" sz="2400" dirty="0" smtClean="0"/>
              <a:t>){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Logger </a:t>
            </a:r>
            <a:r>
              <a:rPr lang="en-US" sz="2400" dirty="0" err="1" smtClean="0"/>
              <a:t>logger</a:t>
            </a:r>
            <a:r>
              <a:rPr lang="en-US" sz="2400" dirty="0" smtClean="0"/>
              <a:t> = new </a:t>
            </a:r>
            <a:r>
              <a:rPr lang="en-US" sz="2400" dirty="0" err="1"/>
              <a:t>EventLogger</a:t>
            </a:r>
            <a:r>
              <a:rPr lang="en-US" sz="2400" dirty="0"/>
              <a:t>(path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400" dirty="0" err="1" smtClean="0"/>
              <a:t>loggers.put</a:t>
            </a:r>
            <a:r>
              <a:rPr lang="en-US" sz="2400" dirty="0" smtClean="0"/>
              <a:t>(path, logger);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}</a:t>
            </a:r>
          </a:p>
          <a:p>
            <a:pPr marL="0" indent="0">
              <a:buNone/>
            </a:pPr>
            <a:r>
              <a:rPr lang="en-US" sz="2400" dirty="0"/>
              <a:t>  }</a:t>
            </a:r>
          </a:p>
          <a:p>
            <a:pPr marL="0" indent="0">
              <a:buNone/>
            </a:pPr>
            <a:r>
              <a:rPr lang="en-US" sz="2400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295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b="1" i="1" kern="0" dirty="0" smtClean="0"/>
              <a:t>Write</a:t>
            </a:r>
            <a:r>
              <a:rPr lang="en-US" kern="0" dirty="0" smtClean="0"/>
              <a:t> whether this code contains any data races. </a:t>
            </a:r>
            <a:r>
              <a:rPr lang="en-US" b="1" i="1" kern="0" dirty="0" smtClean="0"/>
              <a:t>Explain</a:t>
            </a:r>
            <a:r>
              <a:rPr lang="en-US" kern="0" dirty="0" smtClean="0"/>
              <a:t> your answer. Assume loggers is thread safe.</a:t>
            </a:r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02582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31462</TotalTime>
  <Words>643</Words>
  <Application>Microsoft Office PowerPoint</Application>
  <PresentationFormat>On-screen Show (4:3)</PresentationFormat>
  <Paragraphs>264</Paragraphs>
  <Slides>17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2_Network</vt:lpstr>
      <vt:lpstr>Week 9, Class 3: Model-View-Controller</vt:lpstr>
      <vt:lpstr>The rigormeter is at 2 today </vt:lpstr>
      <vt:lpstr>Ex.</vt:lpstr>
      <vt:lpstr>Ex.</vt:lpstr>
      <vt:lpstr>Ex.</vt:lpstr>
      <vt:lpstr>Ex.</vt:lpstr>
      <vt:lpstr>Ex.</vt:lpstr>
      <vt:lpstr>Ex.</vt:lpstr>
      <vt:lpstr>Ex.</vt:lpstr>
      <vt:lpstr>The  Façade Pattern</vt:lpstr>
      <vt:lpstr>Watching a Movie...</vt:lpstr>
      <vt:lpstr>To decrease the complexity..</vt:lpstr>
      <vt:lpstr>The Problem</vt:lpstr>
      <vt:lpstr>Facade Solution</vt:lpstr>
      <vt:lpstr>Removing the burden from beginning Java developers with a Façade (WinPlotter)</vt:lpstr>
      <vt:lpstr>Generic Pattern</vt:lpstr>
      <vt:lpstr>Facade Applications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Josiah A Yoder - Post Meeting</cp:lastModifiedBy>
  <cp:revision>1177</cp:revision>
  <cp:lastPrinted>2015-02-16T14:45:14Z</cp:lastPrinted>
  <dcterms:created xsi:type="dcterms:W3CDTF">1999-09-06T21:32:20Z</dcterms:created>
  <dcterms:modified xsi:type="dcterms:W3CDTF">2015-02-18T12:44:09Z</dcterms:modified>
</cp:coreProperties>
</file>