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89" autoAdjust="0"/>
    <p:restoredTop sz="92400" autoAdjust="0"/>
  </p:normalViewPr>
  <p:slideViewPr>
    <p:cSldViewPr>
      <p:cViewPr>
        <p:scale>
          <a:sx n="80" d="100"/>
          <a:sy n="80" d="100"/>
        </p:scale>
        <p:origin x="-1363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December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12/15/2014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1:</a:t>
            </a:r>
            <a:br>
              <a:rPr lang="en-US" dirty="0" smtClean="0"/>
            </a:br>
            <a:r>
              <a:rPr lang="en-US" dirty="0" smtClean="0"/>
              <a:t>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 smtClean="0"/>
          </a:p>
          <a:p>
            <a:r>
              <a:rPr lang="en-US" dirty="0" smtClean="0"/>
              <a:t>Threads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340068"/>
                </a:solidFill>
              </a:rPr>
              <a:t>Explicitly creating additional Threads is pretty easy: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Thread t = new Thread(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r </a:t>
            </a:r>
            <a:r>
              <a:rPr lang="en-US" sz="2400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The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rgbClr val="00B0F0"/>
                </a:solidFill>
              </a:rPr>
              <a:t> argument to the Thread constructor is a reference to a class that implements the </a:t>
            </a:r>
            <a:r>
              <a:rPr lang="en-US" sz="2400" b="1" dirty="0" err="1" smtClean="0">
                <a:solidFill>
                  <a:srgbClr val="00B0F0"/>
                </a:solidFill>
              </a:rPr>
              <a:t>Runnable</a:t>
            </a:r>
            <a:r>
              <a:rPr lang="en-US" sz="2400" dirty="0" smtClean="0">
                <a:solidFill>
                  <a:srgbClr val="00B0F0"/>
                </a:solidFill>
              </a:rPr>
              <a:t> interface</a:t>
            </a:r>
          </a:p>
          <a:p>
            <a:pPr lvl="1">
              <a:defRPr/>
            </a:pPr>
            <a:r>
              <a:rPr lang="en-US" sz="2000" b="1" dirty="0" err="1" smtClean="0"/>
              <a:t>Runnable</a:t>
            </a:r>
            <a:r>
              <a:rPr lang="en-US" sz="2000" dirty="0" smtClean="0"/>
              <a:t> declares a single method: </a:t>
            </a:r>
            <a:r>
              <a:rPr lang="en-US" sz="2000" b="1" dirty="0" smtClean="0">
                <a:solidFill>
                  <a:srgbClr val="C00000"/>
                </a:solidFill>
              </a:rPr>
              <a:t>public void run()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When the Thread’s </a:t>
            </a:r>
            <a:r>
              <a:rPr lang="en-US" sz="2400" b="1" dirty="0" smtClean="0">
                <a:solidFill>
                  <a:srgbClr val="C00000"/>
                </a:solidFill>
              </a:rPr>
              <a:t>start</a:t>
            </a:r>
            <a:r>
              <a:rPr lang="en-US" sz="2400" dirty="0" smtClean="0">
                <a:solidFill>
                  <a:srgbClr val="C00000"/>
                </a:solidFill>
              </a:rPr>
              <a:t>() method is called, the instructions in the </a:t>
            </a:r>
            <a:r>
              <a:rPr lang="en-US" sz="2400" b="1" dirty="0" smtClean="0">
                <a:solidFill>
                  <a:srgbClr val="C00000"/>
                </a:solidFill>
              </a:rPr>
              <a:t>run</a:t>
            </a:r>
            <a:r>
              <a:rPr lang="en-US" sz="2400" dirty="0" smtClean="0">
                <a:solidFill>
                  <a:srgbClr val="C00000"/>
                </a:solidFill>
              </a:rPr>
              <a:t>() method begin executing on the new thread.</a:t>
            </a:r>
          </a:p>
          <a:p>
            <a:pPr marL="1158875" lvl="2" indent="-514350">
              <a:buNone/>
              <a:defRPr/>
            </a:pPr>
            <a:r>
              <a:rPr lang="en-US" sz="1700" dirty="0" smtClean="0"/>
              <a:t>The </a:t>
            </a:r>
            <a:r>
              <a:rPr lang="en-US" sz="1700" b="1" dirty="0" smtClean="0"/>
              <a:t>start()</a:t>
            </a:r>
            <a:r>
              <a:rPr lang="en-US" sz="1700" dirty="0" smtClean="0"/>
              <a:t> method returns essentially immediately; it does not wait for the started thread to finish execution.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1E645-50DD-4624-9738-A50BEDE81E9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8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914400"/>
          </a:xfrm>
        </p:spPr>
        <p:txBody>
          <a:bodyPr/>
          <a:lstStyle/>
          <a:p>
            <a:r>
              <a:rPr lang="en-US" dirty="0" smtClean="0"/>
              <a:t>What’s a </a:t>
            </a:r>
            <a:r>
              <a:rPr lang="en-US" i="1" dirty="0" smtClean="0"/>
              <a:t>Thread</a:t>
            </a:r>
            <a:r>
              <a:rPr lang="en-US" dirty="0" smtClean="0"/>
              <a:t>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53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First, let’s define </a:t>
            </a:r>
            <a:r>
              <a:rPr lang="en-US" sz="2400" b="1" i="1" dirty="0" smtClean="0"/>
              <a:t>Process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A0075"/>
                </a:solidFill>
              </a:rPr>
              <a:t>A </a:t>
            </a:r>
            <a:r>
              <a:rPr lang="en-US" sz="2400" b="1" dirty="0" smtClean="0">
                <a:solidFill>
                  <a:srgbClr val="9A0075"/>
                </a:solidFill>
              </a:rPr>
              <a:t>Process</a:t>
            </a:r>
            <a:r>
              <a:rPr lang="en-US" sz="2400" dirty="0" smtClean="0">
                <a:solidFill>
                  <a:srgbClr val="9A0075"/>
                </a:solidFill>
              </a:rPr>
              <a:t> is most easily understood as a program or application running on your PC</a:t>
            </a:r>
            <a:br>
              <a:rPr lang="en-US" sz="2400" dirty="0" smtClean="0">
                <a:solidFill>
                  <a:srgbClr val="9A0075"/>
                </a:solidFill>
              </a:rPr>
            </a:b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A process generally has a complete, private set of basic run-time resources, in particular:</a:t>
            </a:r>
          </a:p>
          <a:p>
            <a:pPr lvl="1"/>
            <a:r>
              <a:rPr lang="en-US" sz="2100" dirty="0" smtClean="0"/>
              <a:t> 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33327-7043-4323-863F-357EECF2FDC3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pic>
        <p:nvPicPr>
          <p:cNvPr id="5126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0700" y="1817688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Documents and Settings\hornick\Local Settings\Temporary Internet Files\Content.IE5\PFYR14UO\MCj043383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9413" y="4038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3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The JVM works with the OS to create Processes and </a:t>
            </a:r>
            <a:r>
              <a:rPr lang="en-US" sz="2800" dirty="0" smtClean="0"/>
              <a:t>Threads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underlying OS provides the essential multiprocessing support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95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64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1295400"/>
          </a:xfrm>
        </p:spPr>
        <p:txBody>
          <a:bodyPr/>
          <a:lstStyle/>
          <a:p>
            <a:r>
              <a:rPr lang="en-US" sz="2800" dirty="0" smtClean="0"/>
              <a:t>Modern operating systems are all capable of running multiple Processes simultaneously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030663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(On single-CPU PC’s) each Process runs individually for a discrete time period</a:t>
            </a:r>
          </a:p>
          <a:p>
            <a:pPr lvl="1">
              <a:buNone/>
            </a:pPr>
            <a:r>
              <a:rPr lang="en-US" sz="2000" dirty="0" smtClean="0"/>
              <a:t>	while one Process runs, other Processes sleep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The Process currently executing changes very rapidly - every few milliseconds</a:t>
            </a:r>
          </a:p>
          <a:p>
            <a:pPr lvl="1">
              <a:buNone/>
            </a:pPr>
            <a:r>
              <a:rPr lang="en-US" sz="2000" dirty="0" smtClean="0"/>
              <a:t>	Operating systems use a </a:t>
            </a:r>
            <a:r>
              <a:rPr lang="en-US" sz="2000" b="1" dirty="0" smtClean="0"/>
              <a:t>Scheduler</a:t>
            </a:r>
            <a:r>
              <a:rPr lang="en-US" sz="2000" dirty="0" smtClean="0"/>
              <a:t> (basically, an Interrupt Service Routine (ISR) that executes on a timer interrupt) to distribute CPU time among</a:t>
            </a:r>
            <a:r>
              <a:rPr lang="en-US" sz="2000" b="1" dirty="0" smtClean="0"/>
              <a:t> </a:t>
            </a:r>
            <a:r>
              <a:rPr lang="en-US" sz="2000" dirty="0" smtClean="0"/>
              <a:t>Processes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 net effect is that you (the user) observe all processes running simultaneously and continuously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9A0075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  <a:endParaRPr lang="en-US" altLang="en-US" dirty="0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147021-9958-4E26-A2B3-C076BBC85A57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pic>
        <p:nvPicPr>
          <p:cNvPr id="6150" name="Picture 2" descr="C:\Documents and Settings\hornick\Local Settings\Temporary Internet Files\Content.IE5\8GV4S627\MCj041092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06360"/>
            <a:ext cx="1295400" cy="13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C:\Documents and Settings\hornick\Local Settings\Temporary Internet Files\Content.IE5\79P9BVPJ\MCj02174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357306"/>
            <a:ext cx="1485900" cy="146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 descr="C:\Documents and Settings\hornick\Local Settings\Temporary Internet Files\Content.IE5\8GV4S627\MMj0336862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181600"/>
            <a:ext cx="1371600" cy="11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dirty="0" smtClean="0">
                <a:solidFill>
                  <a:srgbClr val="340068"/>
                </a:solidFill>
              </a:rPr>
              <a:t>When you run a Java application, the JVM creates a Process and a </a:t>
            </a:r>
            <a:r>
              <a:rPr lang="en-US" sz="3200" u="sng" dirty="0" smtClean="0">
                <a:solidFill>
                  <a:srgbClr val="340068"/>
                </a:solidFill>
              </a:rPr>
              <a:t>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Primary Thread begins executing the </a:t>
            </a:r>
            <a:r>
              <a:rPr lang="en-US" sz="2800" b="1" dirty="0" smtClean="0">
                <a:solidFill>
                  <a:srgbClr val="0070C0"/>
                </a:solidFill>
              </a:rPr>
              <a:t>main</a:t>
            </a:r>
            <a:r>
              <a:rPr lang="en-US" sz="2800" dirty="0" smtClean="0">
                <a:solidFill>
                  <a:srgbClr val="0070C0"/>
                </a:solidFill>
              </a:rPr>
              <a:t>() method in the main class</a:t>
            </a:r>
          </a:p>
          <a:p>
            <a:pPr lvl="1">
              <a:buNone/>
            </a:pPr>
            <a:r>
              <a:rPr lang="en-US" sz="2400" dirty="0" smtClean="0"/>
              <a:t>Note: other java programs, like </a:t>
            </a:r>
            <a:r>
              <a:rPr lang="en-US" sz="2400" b="1" dirty="0" smtClean="0"/>
              <a:t>applets</a:t>
            </a:r>
            <a:r>
              <a:rPr lang="en-US" sz="2400" dirty="0" smtClean="0"/>
              <a:t>, begin execution with an </a:t>
            </a:r>
            <a:r>
              <a:rPr lang="en-US" sz="2400" b="1" dirty="0" smtClean="0"/>
              <a:t>init</a:t>
            </a:r>
            <a:r>
              <a:rPr lang="en-US" sz="2400" dirty="0" smtClean="0"/>
              <a:t>() method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If no other Threads are created, the Process terminates when the Primary Thread terminates</a:t>
            </a:r>
          </a:p>
          <a:p>
            <a:pPr lvl="1">
              <a:buNone/>
            </a:pPr>
            <a:r>
              <a:rPr lang="en-US" dirty="0" smtClean="0"/>
              <a:t>That is, when there are no more instructions to execute on that Thread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 smtClean="0"/>
              <a:t>SE-2811</a:t>
            </a:r>
            <a:endParaRPr lang="en-US" alt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7F729-074C-4AC8-8DDC-05DF091ADF4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046662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9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Threads wind their way through the code until they run out of instructions to execute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029200" cy="4148137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App{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App me = new App();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me.method_A();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method_B();</a:t>
            </a:r>
          </a:p>
          <a:p>
            <a:pPr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	return;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void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method_C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SE-2811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6F2CE-D1F6-41B1-BC86-E588F45A0DE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0" y="2133600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28600" y="2133600"/>
            <a:ext cx="1143000" cy="4587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762000" y="2743200"/>
            <a:ext cx="685800" cy="382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780256" y="3144044"/>
            <a:ext cx="534988" cy="495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62000" y="3659189"/>
            <a:ext cx="685800" cy="4571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66749" y="4249737"/>
            <a:ext cx="609600" cy="342901"/>
          </a:xfrm>
          <a:prstGeom prst="bentConnector3">
            <a:avLst>
              <a:gd name="adj1" fmla="val 8125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286000" y="3733800"/>
            <a:ext cx="1295400" cy="990600"/>
          </a:xfrm>
          <a:prstGeom prst="bentConnector3">
            <a:avLst>
              <a:gd name="adj1" fmla="val 18262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14"/>
          <p:cNvCxnSpPr/>
          <p:nvPr/>
        </p:nvCxnSpPr>
        <p:spPr bwMode="auto">
          <a:xfrm flipV="1">
            <a:off x="2286000" y="2667000"/>
            <a:ext cx="1447800" cy="1295400"/>
          </a:xfrm>
          <a:prstGeom prst="bentConnector3">
            <a:avLst>
              <a:gd name="adj1" fmla="val 266268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14"/>
          <p:cNvCxnSpPr>
            <a:endCxn id="95" idx="1"/>
          </p:cNvCxnSpPr>
          <p:nvPr/>
        </p:nvCxnSpPr>
        <p:spPr bwMode="auto">
          <a:xfrm>
            <a:off x="685800" y="2743200"/>
            <a:ext cx="5791200" cy="3458369"/>
          </a:xfrm>
          <a:prstGeom prst="bentConnector3">
            <a:avLst>
              <a:gd name="adj1" fmla="val -6037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pic>
        <p:nvPicPr>
          <p:cNvPr id="9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638800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2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do other Threads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write a Swing-based application</a:t>
            </a:r>
          </a:p>
          <a:p>
            <a:pPr marL="858837" lvl="1" indent="-51435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Java applications that create and display windows cause Swing to create additional threads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implicitly create additional Threads when you use various Java utility classes</a:t>
            </a:r>
          </a:p>
          <a:p>
            <a:pPr marL="863600" lvl="1" indent="-514350"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Using the </a:t>
            </a:r>
            <a:r>
              <a:rPr lang="en-US" sz="2400" b="1" dirty="0" smtClean="0"/>
              <a:t>Timer</a:t>
            </a:r>
            <a:r>
              <a:rPr lang="en-US" sz="2400" dirty="0" smtClean="0"/>
              <a:t> class causes a Thread to be created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You can explicitly create additional Threads and control their execution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en-US"/>
              <a:t>SE-2811</a:t>
            </a:r>
            <a:endParaRPr lang="en-US" alt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85A3F-FEC7-4042-AF99-4FB59764F6B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1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You already know how to create a multi-threaded app using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Create a </a:t>
            </a:r>
            <a:r>
              <a:rPr lang="en-US" sz="2800" dirty="0" err="1" smtClean="0">
                <a:solidFill>
                  <a:srgbClr val="5600AC"/>
                </a:solidFill>
              </a:rPr>
              <a:t>JFrame</a:t>
            </a:r>
            <a:r>
              <a:rPr lang="en-US" sz="2800" dirty="0" smtClean="0">
                <a:solidFill>
                  <a:srgbClr val="5600AC"/>
                </a:solidFill>
              </a:rPr>
              <a:t> window containing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, </a:t>
            </a:r>
            <a:r>
              <a:rPr lang="en-US" sz="2800" dirty="0" err="1" smtClean="0">
                <a:solidFill>
                  <a:srgbClr val="5600AC"/>
                </a:solidFill>
              </a:rPr>
              <a:t>JTextField</a:t>
            </a:r>
            <a:r>
              <a:rPr lang="en-US" sz="2800" dirty="0" smtClean="0">
                <a:solidFill>
                  <a:srgbClr val="5600AC"/>
                </a:solidFill>
              </a:rPr>
              <a:t>, etc.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Connect the </a:t>
            </a:r>
            <a:r>
              <a:rPr lang="en-US" sz="2800" dirty="0" err="1" smtClean="0">
                <a:solidFill>
                  <a:srgbClr val="5600AC"/>
                </a:solidFill>
              </a:rPr>
              <a:t>JButtons</a:t>
            </a:r>
            <a:r>
              <a:rPr lang="en-US" sz="2800" dirty="0" smtClean="0">
                <a:solidFill>
                  <a:srgbClr val="5600AC"/>
                </a:solidFill>
              </a:rPr>
              <a:t> etc to an </a:t>
            </a:r>
            <a:r>
              <a:rPr lang="en-US" sz="2800" dirty="0" err="1" smtClean="0">
                <a:solidFill>
                  <a:srgbClr val="5600AC"/>
                </a:solidFill>
              </a:rPr>
              <a:t>ActionListener</a:t>
            </a:r>
            <a:endParaRPr lang="en-US" sz="2800" dirty="0" smtClean="0">
              <a:solidFill>
                <a:srgbClr val="5600AC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5600AC"/>
                </a:solidFill>
              </a:rPr>
              <a:t>Make the window visible</a:t>
            </a:r>
          </a:p>
          <a:p>
            <a:pPr marL="863600" lvl="1" indent="-514350">
              <a:defRPr/>
            </a:pPr>
            <a:r>
              <a:rPr lang="en-US" sz="2400" dirty="0" smtClean="0"/>
              <a:t>Once the window is visible, a second Thread is created</a:t>
            </a:r>
          </a:p>
          <a:p>
            <a:pPr marL="863600" lvl="1" indent="-514350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All calls to </a:t>
            </a:r>
            <a:r>
              <a:rPr lang="en-US" sz="2400" dirty="0" err="1" smtClean="0">
                <a:solidFill>
                  <a:srgbClr val="FF0000"/>
                </a:solidFill>
              </a:rPr>
              <a:t>actionPerformed</a:t>
            </a:r>
            <a:r>
              <a:rPr lang="en-US" sz="2400" dirty="0" smtClean="0">
                <a:solidFill>
                  <a:srgbClr val="FF0000"/>
                </a:solidFill>
              </a:rPr>
              <a:t>() occur on the second Thread</a:t>
            </a:r>
          </a:p>
          <a:p>
            <a:pPr marL="1158875" lvl="2" indent="-514350">
              <a:defRPr/>
            </a:pPr>
            <a:r>
              <a:rPr lang="en-US" sz="2100" dirty="0" smtClean="0"/>
              <a:t>The </a:t>
            </a:r>
            <a:r>
              <a:rPr lang="en-US" sz="2100" b="1" i="1" dirty="0" smtClean="0"/>
              <a:t>Event-Dispatching Thread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endParaRPr lang="en-US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12CCB8-FAD1-4930-9CBD-A52E1D4C140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69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Using a </a:t>
            </a:r>
            <a:r>
              <a:rPr lang="en-US" sz="4000" dirty="0" err="1" smtClean="0"/>
              <a:t>javax.swing.Timer</a:t>
            </a:r>
            <a:r>
              <a:rPr lang="en-US" sz="4000" dirty="0" smtClean="0"/>
              <a:t> is fairly </a:t>
            </a:r>
            <a:r>
              <a:rPr lang="en-US" sz="4000" dirty="0" err="1" smtClean="0"/>
              <a:t>straighforward</a:t>
            </a:r>
            <a:r>
              <a:rPr lang="en-US" sz="4000" dirty="0" smtClean="0"/>
              <a:t>: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Timer(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timeoutPeriod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eventHandler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18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eventHandler</a:t>
            </a:r>
            <a:r>
              <a:rPr lang="en-US" sz="2400" dirty="0" smtClean="0">
                <a:solidFill>
                  <a:srgbClr val="C00000"/>
                </a:solidFill>
              </a:rPr>
              <a:t> argument to the constructor is a reference to a class that implements </a:t>
            </a:r>
            <a:r>
              <a:rPr lang="en-US" sz="2400" b="1" dirty="0" smtClean="0">
                <a:solidFill>
                  <a:srgbClr val="C00000"/>
                </a:solidFill>
              </a:rPr>
              <a:t>Timer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ActionListener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pPr marL="514350" indent="-514350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That is, </a:t>
            </a:r>
            <a:r>
              <a:rPr lang="en-US" sz="2400" dirty="0" err="1" smtClean="0">
                <a:solidFill>
                  <a:srgbClr val="00B050"/>
                </a:solidFill>
              </a:rPr>
              <a:t>eventHandler</a:t>
            </a:r>
            <a:r>
              <a:rPr lang="en-US" sz="2400" dirty="0" smtClean="0">
                <a:solidFill>
                  <a:srgbClr val="00B050"/>
                </a:solidFill>
              </a:rPr>
              <a:t> contains an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dirty="0" smtClean="0">
                <a:solidFill>
                  <a:srgbClr val="00B050"/>
                </a:solidFill>
              </a:rPr>
              <a:t>() method. </a:t>
            </a:r>
          </a:p>
          <a:p>
            <a:pPr marL="1158875" lvl="2" indent="-514350">
              <a:buFont typeface="Wingdings" pitchFamily="2" charset="2"/>
              <a:buNone/>
              <a:defRPr/>
            </a:pPr>
            <a:r>
              <a:rPr lang="en-US" sz="1700" dirty="0" smtClean="0"/>
              <a:t>This is similar to how Swing events are handled</a:t>
            </a:r>
          </a:p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Whenever the Timer generates a timeout event, the JVM invokes </a:t>
            </a:r>
            <a:r>
              <a:rPr lang="en-US" sz="2400" b="1" dirty="0" err="1" smtClean="0">
                <a:solidFill>
                  <a:srgbClr val="00B050"/>
                </a:solidFill>
              </a:rPr>
              <a:t>actionPerformed</a:t>
            </a:r>
            <a:r>
              <a:rPr lang="en-US" sz="2400" b="1" dirty="0" smtClean="0">
                <a:solidFill>
                  <a:srgbClr val="00B050"/>
                </a:solidFill>
              </a:rPr>
              <a:t>() </a:t>
            </a:r>
            <a:r>
              <a:rPr lang="en-US" sz="2400" dirty="0" smtClean="0">
                <a:solidFill>
                  <a:srgbClr val="00B050"/>
                </a:solidFill>
              </a:rPr>
              <a:t>on another thread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JVM uses the Event Dispatch thread when available; otherwise a “worker” thread is created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SE-2811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1754D-2A11-4425-93DB-E43FBD2C3FA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72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28440</TotalTime>
  <Words>375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3, Day 1: Processes &amp; Threads</vt:lpstr>
      <vt:lpstr>What’s a Thread?</vt:lpstr>
      <vt:lpstr>PowerPoint Presentation</vt:lpstr>
      <vt:lpstr>Modern operating systems are all capable of running multiple Processes simultaneously</vt:lpstr>
      <vt:lpstr>When you run a Java application, the JVM creates a Process and a Primary Thread</vt:lpstr>
      <vt:lpstr>Threads wind their way through the code until they run out of instructions to execute</vt:lpstr>
      <vt:lpstr>Where do other Threads come from?</vt:lpstr>
      <vt:lpstr>You already know how to create a multi-threaded app using Swing</vt:lpstr>
      <vt:lpstr>Using a javax.swing.Timer is fairly straighforward:</vt:lpstr>
      <vt:lpstr>Explicitly creating additional Threads is pretty easy: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945</cp:revision>
  <cp:lastPrinted>2013-12-10T13:49:33Z</cp:lastPrinted>
  <dcterms:created xsi:type="dcterms:W3CDTF">1999-09-06T21:32:20Z</dcterms:created>
  <dcterms:modified xsi:type="dcterms:W3CDTF">2014-12-15T14:50:48Z</dcterms:modified>
</cp:coreProperties>
</file>