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8"/>
  </p:notesMasterIdLst>
  <p:handoutMasterIdLst>
    <p:handoutMasterId r:id="rId19"/>
  </p:handoutMasterIdLst>
  <p:sldIdLst>
    <p:sldId id="320" r:id="rId2"/>
    <p:sldId id="353" r:id="rId3"/>
    <p:sldId id="334" r:id="rId4"/>
    <p:sldId id="352" r:id="rId5"/>
    <p:sldId id="335" r:id="rId6"/>
    <p:sldId id="338" r:id="rId7"/>
    <p:sldId id="339" r:id="rId8"/>
    <p:sldId id="348" r:id="rId9"/>
    <p:sldId id="349" r:id="rId10"/>
    <p:sldId id="350" r:id="rId11"/>
    <p:sldId id="351" r:id="rId12"/>
    <p:sldId id="346" r:id="rId13"/>
    <p:sldId id="347" r:id="rId14"/>
    <p:sldId id="344" r:id="rId15"/>
    <p:sldId id="345" r:id="rId16"/>
    <p:sldId id="343" r:id="rId17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73" autoAdjust="0"/>
    <p:restoredTop sz="72804" autoAdjust="0"/>
  </p:normalViewPr>
  <p:slideViewPr>
    <p:cSldViewPr>
      <p:cViewPr>
        <p:scale>
          <a:sx n="41" d="100"/>
          <a:sy n="41" d="100"/>
        </p:scale>
        <p:origin x="-2832" y="-5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21 January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Not</a:t>
            </a:r>
            <a:r>
              <a:rPr lang="en-US" baseline="0" dirty="0" smtClean="0"/>
              <a:t> 7,9,11</a:t>
            </a:r>
          </a:p>
          <a:p>
            <a:pPr lvl="1"/>
            <a:r>
              <a:rPr lang="en-US" baseline="0" dirty="0" smtClean="0"/>
              <a:t>1-6,8,10,12-15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3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2850" y="706438"/>
            <a:ext cx="4706938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answer to question 1: Given that the decorator has the same super-type as the object it decorates, </a:t>
            </a:r>
            <a:r>
              <a:rPr lang="en-US" b="1" dirty="0" smtClean="0">
                <a:solidFill>
                  <a:srgbClr val="FF0000"/>
                </a:solidFill>
              </a:rPr>
              <a:t>we can pass around a decorated object in place of the original (wrapped) object</a:t>
            </a:r>
            <a:r>
              <a:rPr lang="en-US" b="1" dirty="0" smtClean="0"/>
              <a:t>.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One answer</a:t>
            </a:r>
            <a:r>
              <a:rPr lang="en-US" b="1" baseline="0" dirty="0" smtClean="0"/>
              <a:t> to question 2: </a:t>
            </a:r>
            <a:r>
              <a:rPr lang="en-US" dirty="0" smtClean="0"/>
              <a:t>Objects can be decorated at any time, so </a:t>
            </a:r>
            <a:r>
              <a:rPr lang="en-US" b="1" dirty="0" smtClean="0">
                <a:solidFill>
                  <a:srgbClr val="FF0000"/>
                </a:solidFill>
              </a:rPr>
              <a:t>we can decorate objects at runtime </a:t>
            </a:r>
            <a:r>
              <a:rPr lang="en-US" dirty="0" smtClean="0"/>
              <a:t>with as many decorators as we like.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Helps organize: e.g., can put all beverage objects in the same data-structure</a:t>
            </a:r>
          </a:p>
          <a:p>
            <a:pPr lvl="1"/>
            <a:r>
              <a:rPr lang="en-US" dirty="0" smtClean="0"/>
              <a:t>Used when initializing super-class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Why is this useful?</a:t>
            </a:r>
          </a:p>
          <a:p>
            <a:pPr lvl="1"/>
            <a:r>
              <a:rPr lang="en-US" dirty="0" smtClean="0"/>
              <a:t>Can still get to specific &amp; useful method</a:t>
            </a:r>
          </a:p>
          <a:p>
            <a:pPr lvl="2"/>
            <a:r>
              <a:rPr lang="en-US" dirty="0" smtClean="0"/>
              <a:t>When creating the object</a:t>
            </a:r>
          </a:p>
          <a:p>
            <a:pPr lvl="2"/>
            <a:r>
              <a:rPr lang="en-US" dirty="0" smtClean="0"/>
              <a:t>By casting back to cream (leaves open question: Is it cream?)</a:t>
            </a:r>
          </a:p>
          <a:p>
            <a:pPr lvl="2"/>
            <a:r>
              <a:rPr lang="en-US" dirty="0" smtClean="0"/>
              <a:t>Test using </a:t>
            </a:r>
            <a:r>
              <a:rPr lang="en-US" dirty="0" err="1" smtClean="0"/>
              <a:t>instanceof</a:t>
            </a:r>
            <a:endParaRPr lang="en-US" dirty="0" smtClean="0"/>
          </a:p>
          <a:p>
            <a:pPr lvl="1"/>
            <a:r>
              <a:rPr lang="en-US" dirty="0" smtClean="0"/>
              <a:t>Can get more &amp; more specific about the object with multiple </a:t>
            </a:r>
            <a:r>
              <a:rPr lang="en-US" dirty="0" err="1" smtClean="0"/>
              <a:t>decos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Don’t need all the classes for all combinations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Mark L. Hornick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52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TODO: Make my own EA for this diagram</a:t>
            </a:r>
            <a:r>
              <a:rPr lang="en-US" baseline="0" dirty="0" smtClean="0"/>
              <a:t> (and the other stream classes)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48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41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72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2850" y="706438"/>
            <a:ext cx="4706938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answer to question 1: Given that the decorator has the same super-type as the object it decorates, </a:t>
            </a:r>
            <a:r>
              <a:rPr lang="en-US" b="1" dirty="0" smtClean="0">
                <a:solidFill>
                  <a:srgbClr val="FF0000"/>
                </a:solidFill>
              </a:rPr>
              <a:t>we can pass around a decorated object in place of the original (wrapped) object</a:t>
            </a:r>
            <a:r>
              <a:rPr lang="en-US" b="1" dirty="0" smtClean="0"/>
              <a:t>.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One answer</a:t>
            </a:r>
            <a:r>
              <a:rPr lang="en-US" b="1" baseline="0" dirty="0" smtClean="0"/>
              <a:t> to question 2: </a:t>
            </a:r>
            <a:r>
              <a:rPr lang="en-US" dirty="0" smtClean="0"/>
              <a:t>Objects can be decorated at any time, so </a:t>
            </a:r>
            <a:r>
              <a:rPr lang="en-US" b="1" dirty="0" smtClean="0">
                <a:solidFill>
                  <a:srgbClr val="FF0000"/>
                </a:solidFill>
              </a:rPr>
              <a:t>we can decorate objects at runtime </a:t>
            </a:r>
            <a:r>
              <a:rPr lang="en-US" dirty="0" smtClean="0"/>
              <a:t>with as many decorators as we like.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Helps organize: e.g., can put all beverage objects in the same data-structure</a:t>
            </a:r>
          </a:p>
          <a:p>
            <a:pPr lvl="1"/>
            <a:r>
              <a:rPr lang="en-US" dirty="0" smtClean="0"/>
              <a:t>Used when initializing super-class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Why is this useful?</a:t>
            </a:r>
          </a:p>
          <a:p>
            <a:pPr lvl="1"/>
            <a:r>
              <a:rPr lang="en-US" dirty="0" smtClean="0"/>
              <a:t>Can still get to specific &amp; useful method</a:t>
            </a:r>
          </a:p>
          <a:p>
            <a:pPr lvl="2"/>
            <a:r>
              <a:rPr lang="en-US" dirty="0" smtClean="0"/>
              <a:t>When creating the object</a:t>
            </a:r>
          </a:p>
          <a:p>
            <a:pPr lvl="2"/>
            <a:r>
              <a:rPr lang="en-US" dirty="0" smtClean="0"/>
              <a:t>By casting back to cream (leaves open question: Is it cream?)</a:t>
            </a:r>
          </a:p>
          <a:p>
            <a:pPr lvl="2"/>
            <a:r>
              <a:rPr lang="en-US" dirty="0" smtClean="0"/>
              <a:t>Test using </a:t>
            </a:r>
            <a:r>
              <a:rPr lang="en-US" dirty="0" err="1" smtClean="0"/>
              <a:t>instanceof</a:t>
            </a:r>
            <a:endParaRPr lang="en-US" dirty="0" smtClean="0"/>
          </a:p>
          <a:p>
            <a:pPr lvl="1"/>
            <a:r>
              <a:rPr lang="en-US" dirty="0" smtClean="0"/>
              <a:t>Can get more &amp; more specific about the object with multiple </a:t>
            </a:r>
            <a:r>
              <a:rPr lang="en-US" dirty="0" err="1" smtClean="0"/>
              <a:t>decos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Don’t need all the classes for all combinations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Mark L. Hornick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52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(Avoid coupling)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Strive for loosely coupled designs between objects that interact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33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Large number of small classes overwhelming to new developers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Problem</a:t>
            </a:r>
            <a:r>
              <a:rPr lang="en-US" baseline="0" dirty="0" smtClean="0"/>
              <a:t> when people rely on specific types without thinking through [TODO: Study &amp; find example]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Complexity of wrapping</a:t>
            </a:r>
          </a:p>
          <a:p>
            <a:pPr marL="0" indent="0">
              <a:buFont typeface="Arial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69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>Week 6, Class 1 &amp; 2:</a:t>
            </a:r>
            <a:br>
              <a:rPr lang="en-US" dirty="0" smtClean="0"/>
            </a:br>
            <a:r>
              <a:rPr lang="en-US" dirty="0" smtClean="0"/>
              <a:t>Decorators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1662"/>
          </a:xfrm>
        </p:spPr>
        <p:txBody>
          <a:bodyPr/>
          <a:lstStyle/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Locking on null object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r>
              <a:rPr lang="en-US" dirty="0" smtClean="0">
                <a:sym typeface="Wingdings" panose="05000000000000000000" pitchFamily="2" charset="2"/>
              </a:rPr>
              <a:t> &amp; the </a:t>
            </a:r>
            <a:r>
              <a:rPr lang="en-US" dirty="0">
                <a:sym typeface="Wingdings" panose="05000000000000000000" pitchFamily="2" charset="2"/>
              </a:rPr>
              <a:t>squares </a:t>
            </a:r>
            <a:r>
              <a:rPr lang="en-US" dirty="0" smtClean="0">
                <a:sym typeface="Wingdings" panose="05000000000000000000" pitchFamily="2" charset="2"/>
              </a:rPr>
              <a:t>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&amp; Java IO continued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vs. List of Add-ons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decorators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Decorators </a:t>
            </a:r>
            <a:r>
              <a:rPr lang="en-US" b="1" dirty="0" smtClean="0">
                <a:solidFill>
                  <a:srgbClr val="FF0000"/>
                </a:solidFill>
              </a:rPr>
              <a:t>have the same super-type </a:t>
            </a:r>
            <a:r>
              <a:rPr lang="en-US" dirty="0" smtClean="0"/>
              <a:t>as the objects they decorate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One </a:t>
            </a:r>
            <a:r>
              <a:rPr lang="en-US" b="1" dirty="0" smtClean="0">
                <a:solidFill>
                  <a:srgbClr val="FF0000"/>
                </a:solidFill>
              </a:rPr>
              <a:t>or more </a:t>
            </a:r>
            <a:r>
              <a:rPr lang="en-US" dirty="0" smtClean="0"/>
              <a:t>decorators can be used to wrap an object.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652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java.io package contains dozens of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400800" cy="453072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PipedOutputStream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ObjectOutputStream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PrintStream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… </a:t>
            </a: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Understanding the associations between them just by reading the </a:t>
            </a:r>
            <a:r>
              <a:rPr lang="en-US" dirty="0" err="1" smtClean="0"/>
              <a:t>Javadoc</a:t>
            </a:r>
            <a:r>
              <a:rPr lang="en-US" dirty="0" smtClean="0"/>
              <a:t> API is difficult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4098" name="Picture 2" descr="C:\Documents and Settings\hornick\Local Settings\Temporary Internet Files\Content.IE5\8GV4S627\MCPE00125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2819400"/>
            <a:ext cx="1854799" cy="18106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511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Decorator vs. Array of Add-ons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1524000"/>
            <a:ext cx="9144000" cy="5334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33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Design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Classes should open for extension, but closed for modification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Closed for modification: We should not need to change the class to add new features</a:t>
            </a:r>
          </a:p>
          <a:p>
            <a:pPr marL="0" indent="0">
              <a:buNone/>
            </a:pPr>
            <a:r>
              <a:rPr lang="en-US" dirty="0" smtClean="0"/>
              <a:t>Open for extension: We should be able to extend the functionality of the class by writing new classes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8728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</a:t>
            </a:r>
            <a:r>
              <a:rPr lang="en-US" dirty="0" smtClean="0"/>
              <a:t>coupling</a:t>
            </a:r>
          </a:p>
          <a:p>
            <a:r>
              <a:rPr lang="en-US" dirty="0" smtClean="0"/>
              <a:t>Increase cohesion</a:t>
            </a:r>
          </a:p>
          <a:p>
            <a:r>
              <a:rPr lang="en-US" dirty="0" smtClean="0"/>
              <a:t>Encapsulate what </a:t>
            </a:r>
            <a:r>
              <a:rPr lang="en-US" dirty="0" smtClean="0"/>
              <a:t>varies</a:t>
            </a:r>
          </a:p>
          <a:p>
            <a:r>
              <a:rPr lang="en-US" dirty="0" smtClean="0"/>
              <a:t>Favor </a:t>
            </a:r>
            <a:r>
              <a:rPr lang="en-US" dirty="0" smtClean="0"/>
              <a:t>composition over inheritance</a:t>
            </a:r>
          </a:p>
          <a:p>
            <a:r>
              <a:rPr lang="en-US" dirty="0" smtClean="0"/>
              <a:t>Program </a:t>
            </a:r>
            <a:r>
              <a:rPr lang="en-US" dirty="0" smtClean="0"/>
              <a:t>to interfaces, not implementations</a:t>
            </a:r>
          </a:p>
          <a:p>
            <a:r>
              <a:rPr lang="en-US" b="1" dirty="0" smtClean="0"/>
              <a:t>Classes </a:t>
            </a:r>
            <a:r>
              <a:rPr lang="en-US" b="1" dirty="0"/>
              <a:t>should be open for extension but closed for </a:t>
            </a:r>
            <a:r>
              <a:rPr lang="en-US" b="1" dirty="0" smtClean="0"/>
              <a:t>modification</a:t>
            </a:r>
          </a:p>
          <a:p>
            <a:pPr marL="0" indent="0">
              <a:buNone/>
            </a:pPr>
            <a:r>
              <a:rPr lang="en-US" dirty="0"/>
              <a:t>Which of these are </a:t>
            </a:r>
            <a:r>
              <a:rPr lang="en-US" dirty="0" smtClean="0"/>
              <a:t>met?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415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disadvantages of decorators?</a:t>
            </a:r>
          </a:p>
          <a:p>
            <a:pPr lvl="1"/>
            <a:r>
              <a:rPr lang="en-US" dirty="0" smtClean="0"/>
              <a:t>Need to pay attention to abstract classes &amp; type</a:t>
            </a:r>
          </a:p>
          <a:p>
            <a:pPr lvl="1"/>
            <a:endParaRPr lang="en-US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42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923" y="2133600"/>
            <a:ext cx="3971724" cy="2745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5889" y="2281734"/>
            <a:ext cx="4321674" cy="2449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907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 pattern (a couple of problems)</a:t>
            </a:r>
          </a:p>
          <a:p>
            <a:r>
              <a:rPr lang="en-US" dirty="0" smtClean="0"/>
              <a:t>Apply the Decorator Pattern</a:t>
            </a:r>
          </a:p>
          <a:p>
            <a:r>
              <a:rPr lang="en-US" dirty="0" smtClean="0"/>
              <a:t>Perhaps our new design principle … or an old one</a:t>
            </a:r>
          </a:p>
          <a:p>
            <a:r>
              <a:rPr lang="en-US" dirty="0" smtClean="0"/>
              <a:t>Perhaps advantages/disadvantages of Decorator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9224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Decorator Pattern context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You want to attach additional functionality to an (existing) class dynamically…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…without having to resort to sub-classing the existing class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We don’t want a class explosion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We want to allow classes to be easily “extended” to incorporate new behavior without modifying existing code.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47500" lnSpcReduction="20000"/>
          </a:bodyPr>
          <a:lstStyle/>
          <a:p>
            <a:fld id="{303CD6DA-E012-43A0-A6CD-A74C247170B7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6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decorators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Decorators </a:t>
            </a:r>
            <a:r>
              <a:rPr lang="en-US" b="1" dirty="0" smtClean="0">
                <a:solidFill>
                  <a:srgbClr val="FF0000"/>
                </a:solidFill>
              </a:rPr>
              <a:t>have the same super-type </a:t>
            </a:r>
            <a:r>
              <a:rPr lang="en-US" dirty="0" smtClean="0"/>
              <a:t>as the objects they decorate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One </a:t>
            </a:r>
            <a:r>
              <a:rPr lang="en-US" b="1" dirty="0" smtClean="0">
                <a:solidFill>
                  <a:srgbClr val="FF0000"/>
                </a:solidFill>
              </a:rPr>
              <a:t>or more </a:t>
            </a:r>
            <a:r>
              <a:rPr lang="en-US" dirty="0" smtClean="0"/>
              <a:t>decorators can be used to wrap an object.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180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838200"/>
            <a:ext cx="7943449" cy="5491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4314974" y="5638800"/>
            <a:ext cx="1819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</a:t>
            </a:r>
            <a:r>
              <a:rPr lang="en-US" dirty="0" err="1" smtClean="0"/>
              <a:t>doMoreStuff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4038600"/>
            <a:ext cx="1819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</a:t>
            </a:r>
            <a:r>
              <a:rPr lang="en-US" dirty="0" err="1" smtClean="0"/>
              <a:t>doMoreStuff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97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Knowing that the input stream classes are based on the Decorator pattern can make things easier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447800"/>
            <a:ext cx="7696200" cy="5032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 descr="C:\Documents and Settings\hornick\Local Settings\Temporary Internet Files\Content.IE5\YDNS56TQ\MCj0396404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5486400"/>
            <a:ext cx="1305757" cy="108630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272104" y="4800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&lt;&lt;deprecated&gt;&gt;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5660221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&lt;&lt;deprecated&gt;&gt;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99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sz="2800" dirty="0" smtClean="0"/>
              <a:t>The Decorator pattern applied to output streams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838200"/>
            <a:ext cx="8163061" cy="5505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791200" y="5396945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(with other</a:t>
            </a:r>
          </a:p>
          <a:p>
            <a:r>
              <a:rPr lang="en-US" dirty="0" smtClean="0"/>
              <a:t>Variables…)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17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using decorators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[See example code]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1747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your own decorator…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write your own “Encryption” decorator, what steps would you use?  (For starters, use this simple encryption strategy: 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/**   Encrypt </a:t>
            </a:r>
            <a:r>
              <a:rPr lang="en-US" dirty="0"/>
              <a:t>a character</a:t>
            </a:r>
          </a:p>
          <a:p>
            <a:pPr marL="0" indent="0">
              <a:buNone/>
            </a:pPr>
            <a:r>
              <a:rPr lang="en-US" dirty="0"/>
              <a:t>     * @</a:t>
            </a:r>
            <a:r>
              <a:rPr lang="en-US" dirty="0" err="1"/>
              <a:t>param</a:t>
            </a:r>
            <a:r>
              <a:rPr lang="en-US" dirty="0"/>
              <a:t> c the character to encrypt</a:t>
            </a:r>
          </a:p>
          <a:p>
            <a:pPr marL="0" indent="0">
              <a:buNone/>
            </a:pPr>
            <a:r>
              <a:rPr lang="en-US" dirty="0"/>
              <a:t>     * @return the encrypted character</a:t>
            </a:r>
          </a:p>
          <a:p>
            <a:pPr marL="0" indent="0">
              <a:buNone/>
            </a:pPr>
            <a:r>
              <a:rPr lang="en-US" dirty="0"/>
              <a:t>     */</a:t>
            </a:r>
          </a:p>
          <a:p>
            <a:pPr marL="0" indent="0">
              <a:buNone/>
            </a:pPr>
            <a:r>
              <a:rPr lang="en-US" dirty="0"/>
              <a:t>    private char encrypt(char c) {</a:t>
            </a:r>
          </a:p>
          <a:p>
            <a:pPr marL="0" indent="0">
              <a:buNone/>
            </a:pPr>
            <a:r>
              <a:rPr lang="en-US" dirty="0"/>
              <a:t>        return (char)(c + 1);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6342709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29350</TotalTime>
  <Words>733</Words>
  <Application>Microsoft Office PowerPoint</Application>
  <PresentationFormat>On-screen Show (4:3)</PresentationFormat>
  <Paragraphs>213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2_Network</vt:lpstr>
      <vt:lpstr>Week 6, Class 1 &amp; 2: Decorators</vt:lpstr>
      <vt:lpstr>Quiz tomorrow</vt:lpstr>
      <vt:lpstr>Decorator Pattern context</vt:lpstr>
      <vt:lpstr>How are decorators useful?</vt:lpstr>
      <vt:lpstr>PowerPoint Presentation</vt:lpstr>
      <vt:lpstr>Knowing that the input stream classes are based on the Decorator pattern can make things easier</vt:lpstr>
      <vt:lpstr>The Decorator pattern applied to output streams</vt:lpstr>
      <vt:lpstr>Example using decorators</vt:lpstr>
      <vt:lpstr>Write your own decorator…</vt:lpstr>
      <vt:lpstr>How are decorators useful?</vt:lpstr>
      <vt:lpstr>The java.io package contains dozens of classes</vt:lpstr>
      <vt:lpstr>Decorator vs. Array of Add-ons</vt:lpstr>
      <vt:lpstr>New Design Principle</vt:lpstr>
      <vt:lpstr>Design Principles</vt:lpstr>
      <vt:lpstr>Downsides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1018</cp:revision>
  <cp:lastPrinted>2015-01-21T15:51:17Z</cp:lastPrinted>
  <dcterms:created xsi:type="dcterms:W3CDTF">1999-09-06T21:32:20Z</dcterms:created>
  <dcterms:modified xsi:type="dcterms:W3CDTF">2015-01-21T15:55:53Z</dcterms:modified>
</cp:coreProperties>
</file>