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6"/>
  </p:notesMasterIdLst>
  <p:handoutMasterIdLst>
    <p:handoutMasterId r:id="rId17"/>
  </p:handoutMasterIdLst>
  <p:sldIdLst>
    <p:sldId id="320" r:id="rId2"/>
    <p:sldId id="359" r:id="rId3"/>
    <p:sldId id="360" r:id="rId4"/>
    <p:sldId id="361" r:id="rId5"/>
    <p:sldId id="362" r:id="rId6"/>
    <p:sldId id="363" r:id="rId7"/>
    <p:sldId id="364" r:id="rId8"/>
    <p:sldId id="365" r:id="rId9"/>
    <p:sldId id="366" r:id="rId10"/>
    <p:sldId id="367" r:id="rId11"/>
    <p:sldId id="368" r:id="rId12"/>
    <p:sldId id="369" r:id="rId13"/>
    <p:sldId id="370" r:id="rId14"/>
    <p:sldId id="358" r:id="rId15"/>
  </p:sldIdLst>
  <p:sldSz cx="9144000" cy="6858000" type="screen4x3"/>
  <p:notesSz cx="7132638" cy="9418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357"/>
    <a:srgbClr val="AFE969"/>
    <a:srgbClr val="9A0075"/>
    <a:srgbClr val="340068"/>
    <a:srgbClr val="560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165" autoAdjust="0"/>
    <p:restoredTop sz="72804" autoAdjust="0"/>
  </p:normalViewPr>
  <p:slideViewPr>
    <p:cSldViewPr>
      <p:cViewPr>
        <p:scale>
          <a:sx n="41" d="100"/>
          <a:sy n="41" d="100"/>
        </p:scale>
        <p:origin x="-130" y="-53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1752" y="-78"/>
      </p:cViewPr>
      <p:guideLst>
        <p:guide orient="horz" pos="2966"/>
        <p:guide pos="224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defTabSz="945905">
              <a:defRPr sz="1200">
                <a:latin typeface="Tahoma" pitchFamily="34" charset="0"/>
              </a:defRPr>
            </a:lvl1pPr>
          </a:lstStyle>
          <a:p>
            <a:pPr>
              <a:defRPr/>
            </a:pPr>
            <a:r>
              <a:rPr lang="en-US" smtClean="0"/>
              <a:t>SE2811</a:t>
            </a:r>
            <a:endParaRPr lang="en-US"/>
          </a:p>
        </p:txBody>
      </p:sp>
      <p:sp>
        <p:nvSpPr>
          <p:cNvPr id="33795" name="Rectangle 3"/>
          <p:cNvSpPr>
            <a:spLocks noGrp="1" noChangeArrowheads="1"/>
          </p:cNvSpPr>
          <p:nvPr>
            <p:ph type="dt" sz="quarter" idx="1"/>
          </p:nvPr>
        </p:nvSpPr>
        <p:spPr bwMode="auto">
          <a:xfrm>
            <a:off x="4043067" y="0"/>
            <a:ext cx="3089571" cy="470309"/>
          </a:xfrm>
          <a:prstGeom prst="rect">
            <a:avLst/>
          </a:prstGeom>
          <a:noFill/>
          <a:ln w="9525">
            <a:noFill/>
            <a:miter lim="800000"/>
            <a:headEnd/>
            <a:tailEnd/>
          </a:ln>
          <a:effectLst/>
        </p:spPr>
        <p:txBody>
          <a:bodyPr vert="horz" wrap="square" lIns="94516" tIns="47258" rIns="94516" bIns="47258" numCol="1" anchor="t" anchorCtr="0" compatLnSpc="1">
            <a:prstTxWarp prst="textNoShape">
              <a:avLst/>
            </a:prstTxWarp>
          </a:bodyPr>
          <a:lstStyle>
            <a:lvl1pPr algn="r" defTabSz="945905">
              <a:defRPr sz="1200">
                <a:latin typeface="Tahoma" pitchFamily="34" charset="0"/>
              </a:defRPr>
            </a:lvl1pPr>
          </a:lstStyle>
          <a:p>
            <a:pPr>
              <a:defRPr/>
            </a:pPr>
            <a:fld id="{32B32498-105D-4F90-A7F2-EF83F66561A3}" type="datetime3">
              <a:rPr lang="en-US"/>
              <a:pPr>
                <a:defRPr/>
              </a:pPr>
              <a:t>29 January 2015</a:t>
            </a:fld>
            <a:endParaRPr lang="en-US"/>
          </a:p>
        </p:txBody>
      </p:sp>
      <p:sp>
        <p:nvSpPr>
          <p:cNvPr id="33796" name="Rectangle 4"/>
          <p:cNvSpPr>
            <a:spLocks noGrp="1" noChangeArrowheads="1"/>
          </p:cNvSpPr>
          <p:nvPr>
            <p:ph type="ftr" sz="quarter" idx="2"/>
          </p:nvPr>
        </p:nvSpPr>
        <p:spPr bwMode="auto">
          <a:xfrm>
            <a:off x="0"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defTabSz="945905">
              <a:defRPr sz="1200">
                <a:latin typeface="Tahoma" pitchFamily="34" charset="0"/>
              </a:defRPr>
            </a:lvl1pPr>
          </a:lstStyle>
          <a:p>
            <a:pPr>
              <a:defRPr/>
            </a:pPr>
            <a:r>
              <a:rPr lang="en-US" smtClean="0"/>
              <a:t>Dr. Josiah Yoder</a:t>
            </a:r>
            <a:endParaRPr lang="en-US"/>
          </a:p>
        </p:txBody>
      </p:sp>
      <p:sp>
        <p:nvSpPr>
          <p:cNvPr id="33797" name="Rectangle 5"/>
          <p:cNvSpPr>
            <a:spLocks noGrp="1" noChangeArrowheads="1"/>
          </p:cNvSpPr>
          <p:nvPr>
            <p:ph type="sldNum" sz="quarter" idx="3"/>
          </p:nvPr>
        </p:nvSpPr>
        <p:spPr bwMode="auto">
          <a:xfrm>
            <a:off x="4043067" y="8948330"/>
            <a:ext cx="3089571" cy="470309"/>
          </a:xfrm>
          <a:prstGeom prst="rect">
            <a:avLst/>
          </a:prstGeom>
          <a:noFill/>
          <a:ln w="9525">
            <a:noFill/>
            <a:miter lim="800000"/>
            <a:headEnd/>
            <a:tailEnd/>
          </a:ln>
          <a:effectLst/>
        </p:spPr>
        <p:txBody>
          <a:bodyPr vert="horz" wrap="square" lIns="94516" tIns="47258" rIns="94516" bIns="47258" numCol="1" anchor="b" anchorCtr="0" compatLnSpc="1">
            <a:prstTxWarp prst="textNoShape">
              <a:avLst/>
            </a:prstTxWarp>
          </a:bodyPr>
          <a:lstStyle>
            <a:lvl1pPr algn="r" defTabSz="945905">
              <a:defRPr sz="1200">
                <a:latin typeface="Tahoma" pitchFamily="34" charset="0"/>
              </a:defRPr>
            </a:lvl1pPr>
          </a:lstStyle>
          <a:p>
            <a:pPr>
              <a:defRPr/>
            </a:pPr>
            <a:fld id="{C4600123-D749-482B-BA7C-88453F3ADC8E}" type="slidenum">
              <a:rPr lang="en-US"/>
              <a:pPr>
                <a:defRPr/>
              </a:pPr>
              <a:t>‹#›</a:t>
            </a:fld>
            <a:endParaRPr lang="en-US"/>
          </a:p>
        </p:txBody>
      </p:sp>
    </p:spTree>
    <p:extLst>
      <p:ext uri="{BB962C8B-B14F-4D97-AF65-F5344CB8AC3E}">
        <p14:creationId xmlns:p14="http://schemas.microsoft.com/office/powerpoint/2010/main" val="6811592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0050" name="Rectangle 2"/>
          <p:cNvSpPr>
            <a:spLocks noGrp="1" noChangeArrowheads="1"/>
          </p:cNvSpPr>
          <p:nvPr>
            <p:ph type="hdr" sz="quarter"/>
          </p:nvPr>
        </p:nvSpPr>
        <p:spPr bwMode="auto">
          <a:xfrm>
            <a:off x="0" y="0"/>
            <a:ext cx="3122077"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defRPr sz="1200" b="1">
                <a:latin typeface="Times New Roman" pitchFamily="18" charset="0"/>
              </a:defRPr>
            </a:lvl1pPr>
          </a:lstStyle>
          <a:p>
            <a:pPr>
              <a:defRPr/>
            </a:pPr>
            <a:r>
              <a:rPr lang="en-US" smtClean="0"/>
              <a:t>SE2811</a:t>
            </a:r>
            <a:endParaRPr lang="en-US"/>
          </a:p>
        </p:txBody>
      </p:sp>
      <p:sp>
        <p:nvSpPr>
          <p:cNvPr id="770051" name="Rectangle 3"/>
          <p:cNvSpPr>
            <a:spLocks noGrp="1" noChangeArrowheads="1"/>
          </p:cNvSpPr>
          <p:nvPr>
            <p:ph type="dt" idx="1"/>
          </p:nvPr>
        </p:nvSpPr>
        <p:spPr bwMode="auto">
          <a:xfrm>
            <a:off x="4013657" y="0"/>
            <a:ext cx="3118981" cy="448507"/>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lvl1pPr algn="r">
              <a:defRPr sz="1200" b="1">
                <a:latin typeface="Times New Roman" pitchFamily="18" charset="0"/>
              </a:defRPr>
            </a:lvl1pPr>
          </a:lstStyle>
          <a:p>
            <a:pPr>
              <a:defRPr/>
            </a:pPr>
            <a:fld id="{5AA57C0C-AC4E-4A96-910A-3A67E0B4749F}" type="datetime1">
              <a:rPr lang="en-US"/>
              <a:pPr>
                <a:defRPr/>
              </a:pPr>
              <a:t>1/29/2015</a:t>
            </a:fld>
            <a:endParaRPr lang="en-US"/>
          </a:p>
        </p:txBody>
      </p:sp>
      <p:sp>
        <p:nvSpPr>
          <p:cNvPr id="770053" name="Rectangle 5"/>
          <p:cNvSpPr>
            <a:spLocks noGrp="1" noChangeArrowheads="1"/>
          </p:cNvSpPr>
          <p:nvPr>
            <p:ph type="body" sz="quarter" idx="3"/>
          </p:nvPr>
        </p:nvSpPr>
        <p:spPr bwMode="auto">
          <a:xfrm>
            <a:off x="965878" y="4485066"/>
            <a:ext cx="5200882" cy="4260812"/>
          </a:xfrm>
          <a:prstGeom prst="rect">
            <a:avLst/>
          </a:prstGeom>
          <a:noFill/>
          <a:ln w="9525">
            <a:noFill/>
            <a:miter lim="800000"/>
            <a:headEnd/>
            <a:tailEnd/>
          </a:ln>
          <a:effectLst/>
        </p:spPr>
        <p:txBody>
          <a:bodyPr vert="horz" wrap="square" lIns="89443" tIns="44722" rIns="89443" bIns="447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70054" name="Rectangle 6"/>
          <p:cNvSpPr>
            <a:spLocks noGrp="1" noChangeArrowheads="1"/>
          </p:cNvSpPr>
          <p:nvPr>
            <p:ph type="ftr" sz="quarter" idx="4"/>
          </p:nvPr>
        </p:nvSpPr>
        <p:spPr bwMode="auto">
          <a:xfrm>
            <a:off x="0" y="8970131"/>
            <a:ext cx="3122077"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defRPr sz="1200" b="1">
                <a:latin typeface="Times New Roman" pitchFamily="18" charset="0"/>
              </a:defRPr>
            </a:lvl1pPr>
          </a:lstStyle>
          <a:p>
            <a:pPr>
              <a:defRPr/>
            </a:pPr>
            <a:r>
              <a:rPr lang="en-US" smtClean="0"/>
              <a:t>Dr. Josiah Yoder</a:t>
            </a:r>
            <a:endParaRPr lang="en-US"/>
          </a:p>
        </p:txBody>
      </p:sp>
      <p:sp>
        <p:nvSpPr>
          <p:cNvPr id="770055" name="Rectangle 7"/>
          <p:cNvSpPr>
            <a:spLocks noGrp="1" noChangeArrowheads="1"/>
          </p:cNvSpPr>
          <p:nvPr>
            <p:ph type="sldNum" sz="quarter" idx="5"/>
          </p:nvPr>
        </p:nvSpPr>
        <p:spPr bwMode="auto">
          <a:xfrm>
            <a:off x="4013657" y="8970131"/>
            <a:ext cx="3118981" cy="448507"/>
          </a:xfrm>
          <a:prstGeom prst="rect">
            <a:avLst/>
          </a:prstGeom>
          <a:noFill/>
          <a:ln w="9525">
            <a:noFill/>
            <a:miter lim="800000"/>
            <a:headEnd/>
            <a:tailEnd/>
          </a:ln>
          <a:effectLst/>
        </p:spPr>
        <p:txBody>
          <a:bodyPr vert="horz" wrap="square" lIns="89443" tIns="44722" rIns="89443" bIns="44722" numCol="1" anchor="b" anchorCtr="0" compatLnSpc="1">
            <a:prstTxWarp prst="textNoShape">
              <a:avLst/>
            </a:prstTxWarp>
          </a:bodyPr>
          <a:lstStyle>
            <a:lvl1pPr algn="r">
              <a:defRPr sz="1200" b="1">
                <a:latin typeface="Times New Roman" pitchFamily="18" charset="0"/>
              </a:defRPr>
            </a:lvl1pPr>
          </a:lstStyle>
          <a:p>
            <a:pPr>
              <a:defRPr/>
            </a:pPr>
            <a:fld id="{37170AD8-106F-4ED5-A489-4A01038054DA}" type="slidenum">
              <a:rPr lang="en-US"/>
              <a:pPr>
                <a:defRPr/>
              </a:pPr>
              <a:t>‹#›</a:t>
            </a:fld>
            <a:endParaRPr lang="en-US"/>
          </a:p>
        </p:txBody>
      </p:sp>
      <p:pic>
        <p:nvPicPr>
          <p:cNvPr id="21511" name="Picture 8"/>
          <p:cNvPicPr>
            <a:picLocks noRot="1" noChangeAspect="1" noChangeArrowheads="1"/>
          </p:cNvPicPr>
          <p:nvPr/>
        </p:nvPicPr>
        <p:blipFill>
          <a:blip r:embed="rId2"/>
          <a:srcRect/>
          <a:stretch>
            <a:fillRect/>
          </a:stretch>
        </p:blipFill>
        <p:spPr bwMode="auto">
          <a:xfrm>
            <a:off x="1114475" y="672760"/>
            <a:ext cx="4903689" cy="3700179"/>
          </a:xfrm>
          <a:prstGeom prst="rect">
            <a:avLst/>
          </a:prstGeom>
          <a:noFill/>
          <a:ln w="9525">
            <a:solidFill>
              <a:srgbClr val="000000"/>
            </a:solidFill>
            <a:miter lim="800000"/>
            <a:headEnd/>
            <a:tailEnd/>
          </a:ln>
        </p:spPr>
      </p:pic>
    </p:spTree>
    <p:extLst>
      <p:ext uri="{BB962C8B-B14F-4D97-AF65-F5344CB8AC3E}">
        <p14:creationId xmlns:p14="http://schemas.microsoft.com/office/powerpoint/2010/main" val="274372835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ackoverflow.com/questions/9358821/should-i-extend-arraylist-to-add-attributes-that-isnt-null"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pPr lvl="1"/>
            <a:r>
              <a:rPr lang="en-US" smtClean="0"/>
              <a:t>Print: 1,3-13</a:t>
            </a:r>
            <a:endParaRPr lang="en-US" dirty="0" smtClean="0"/>
          </a:p>
          <a:p>
            <a:pPr lvl="1"/>
            <a:endParaRPr lang="en-US" dirty="0" smtClean="0"/>
          </a:p>
          <a:p>
            <a:pPr lvl="0"/>
            <a:r>
              <a:rPr lang="en-US" dirty="0" smtClean="0"/>
              <a:t>Full</a:t>
            </a:r>
            <a:r>
              <a:rPr lang="en-US" baseline="0" dirty="0" smtClean="0"/>
              <a:t> agenda:</a:t>
            </a:r>
          </a:p>
          <a:p>
            <a:pPr lvl="1"/>
            <a:r>
              <a:rPr lang="en-US" dirty="0" smtClean="0">
                <a:sym typeface="Wingdings" panose="05000000000000000000" pitchFamily="2" charset="2"/>
              </a:rPr>
              <a:t>Return Exam</a:t>
            </a:r>
          </a:p>
          <a:p>
            <a:pPr lvl="1"/>
            <a:r>
              <a:rPr lang="en-US" dirty="0" smtClean="0">
                <a:sym typeface="Wingdings" panose="05000000000000000000" pitchFamily="2" charset="2"/>
              </a:rPr>
              <a:t>Questions about lab due tomorrow in class?</a:t>
            </a:r>
          </a:p>
          <a:p>
            <a:r>
              <a:rPr lang="en-US" dirty="0" smtClean="0">
                <a:sym typeface="Wingdings" panose="05000000000000000000" pitchFamily="2" charset="2"/>
              </a:rPr>
              <a:t>Threads: Locking on null object</a:t>
            </a:r>
          </a:p>
          <a:p>
            <a:r>
              <a:rPr lang="en-US" dirty="0" smtClean="0">
                <a:sym typeface="Wingdings" panose="05000000000000000000" pitchFamily="2" charset="2"/>
              </a:rPr>
              <a:t>Threads: </a:t>
            </a:r>
            <a:r>
              <a:rPr lang="en-US" dirty="0" err="1" smtClean="0">
                <a:sym typeface="Wingdings" panose="05000000000000000000" pitchFamily="2" charset="2"/>
              </a:rPr>
              <a:t>invokeLater</a:t>
            </a:r>
            <a:endParaRPr lang="en-US" dirty="0" smtClean="0">
              <a:sym typeface="Wingdings" panose="05000000000000000000" pitchFamily="2" charset="2"/>
            </a:endParaRPr>
          </a:p>
          <a:p>
            <a:r>
              <a:rPr lang="en-US" dirty="0" smtClean="0">
                <a:sym typeface="Wingdings" panose="05000000000000000000" pitchFamily="2" charset="2"/>
              </a:rPr>
              <a:t>Threads: The squares example</a:t>
            </a:r>
          </a:p>
          <a:p>
            <a:r>
              <a:rPr lang="en-US" dirty="0" smtClean="0">
                <a:sym typeface="Wingdings" panose="05000000000000000000" pitchFamily="2" charset="2"/>
              </a:rPr>
              <a:t>Decorator Class Diagram</a:t>
            </a:r>
          </a:p>
          <a:p>
            <a:r>
              <a:rPr lang="en-US" dirty="0" smtClean="0">
                <a:sym typeface="Wingdings" panose="05000000000000000000" pitchFamily="2" charset="2"/>
              </a:rPr>
              <a:t>More on Java IO</a:t>
            </a:r>
          </a:p>
          <a:p>
            <a:pPr lvl="1"/>
            <a:r>
              <a:rPr lang="en-US" dirty="0" smtClean="0">
                <a:sym typeface="Wingdings" panose="05000000000000000000" pitchFamily="2" charset="2"/>
              </a:rPr>
              <a:t>Class diagrams</a:t>
            </a:r>
          </a:p>
          <a:p>
            <a:r>
              <a:rPr lang="en-US" dirty="0" smtClean="0">
                <a:sym typeface="Wingdings" panose="05000000000000000000" pitchFamily="2" charset="2"/>
              </a:rPr>
              <a:t>Design Principles </a:t>
            </a:r>
          </a:p>
          <a:p>
            <a:pPr lvl="1"/>
            <a:r>
              <a:rPr lang="en-US" dirty="0" smtClean="0">
                <a:sym typeface="Wingdings" panose="05000000000000000000" pitchFamily="2" charset="2"/>
              </a:rPr>
              <a:t>in the patterns we’ve seen so far	</a:t>
            </a:r>
          </a:p>
          <a:p>
            <a:r>
              <a:rPr lang="en-US" dirty="0" smtClean="0">
                <a:sym typeface="Wingdings" panose="05000000000000000000" pitchFamily="2" charset="2"/>
              </a:rPr>
              <a:t>Compare with alternatives</a:t>
            </a:r>
          </a:p>
          <a:p>
            <a:pPr lvl="1"/>
            <a:r>
              <a:rPr lang="en-US" dirty="0" smtClean="0">
                <a:sym typeface="Wingdings" panose="05000000000000000000" pitchFamily="2" charset="2"/>
              </a:rPr>
              <a:t>Decorator vs. array approach suggested in class</a:t>
            </a:r>
          </a:p>
          <a:p>
            <a:pPr lvl="2"/>
            <a:r>
              <a:rPr lang="en-US" dirty="0" smtClean="0">
                <a:sym typeface="Wingdings" panose="05000000000000000000" pitchFamily="2" charset="2"/>
              </a:rPr>
              <a:t>Non-decorator array – decorator can be added on without modifying the original hierarchy</a:t>
            </a:r>
          </a:p>
          <a:p>
            <a:pPr lvl="2"/>
            <a:r>
              <a:rPr lang="en-US" dirty="0" smtClean="0">
                <a:sym typeface="Wingdings" panose="05000000000000000000" pitchFamily="2" charset="2"/>
              </a:rPr>
              <a:t>Decorator has “before-after” and possibly other combinatorial control that would be hard-coded in array</a:t>
            </a:r>
          </a:p>
          <a:p>
            <a:pPr lvl="2"/>
            <a:r>
              <a:rPr lang="en-US" dirty="0" smtClean="0">
                <a:sym typeface="Wingdings" panose="05000000000000000000" pitchFamily="2" charset="2"/>
              </a:rPr>
              <a:t>[Show “screenshot” of discussion from class? Or just re-type?]</a:t>
            </a:r>
          </a:p>
          <a:p>
            <a:pPr lvl="1"/>
            <a:r>
              <a:rPr lang="en-US" dirty="0" smtClean="0">
                <a:sym typeface="Wingdings" panose="05000000000000000000" pitchFamily="2" charset="2"/>
              </a:rPr>
              <a:t>Strategy vs. Decorator class diagrams side-by-side</a:t>
            </a:r>
          </a:p>
          <a:p>
            <a:pPr lvl="1"/>
            <a:r>
              <a:rPr lang="en-US" dirty="0" smtClean="0">
                <a:sym typeface="Wingdings" panose="05000000000000000000" pitchFamily="2" charset="2"/>
              </a:rPr>
              <a:t>Structural difference (inheritance optional in Strategy pattern?)</a:t>
            </a:r>
          </a:p>
          <a:p>
            <a:pPr lvl="1"/>
            <a:r>
              <a:rPr lang="en-US" dirty="0" smtClean="0">
                <a:sym typeface="Wingdings" panose="05000000000000000000" pitchFamily="2" charset="2"/>
              </a:rPr>
              <a:t>Decorator vs. “Strategy” array</a:t>
            </a:r>
          </a:p>
          <a:p>
            <a:pPr lvl="0"/>
            <a:endParaRPr lang="en-US" dirty="0" smtClean="0"/>
          </a:p>
          <a:p>
            <a:pPr lvl="0"/>
            <a:endParaRPr lang="en-US" dirty="0" smtClean="0"/>
          </a:p>
          <a:p>
            <a:pPr lvl="0"/>
            <a:r>
              <a:rPr lang="en-US" dirty="0" smtClean="0"/>
              <a:t>Perhaps next:</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sym typeface="Wingdings" panose="05000000000000000000" pitchFamily="2" charset="2"/>
              </a:rPr>
              <a:t>	Coding </a:t>
            </a:r>
            <a:r>
              <a:rPr lang="en-US" dirty="0" err="1" smtClean="0">
                <a:sym typeface="Wingdings" panose="05000000000000000000" pitchFamily="2" charset="2"/>
              </a:rPr>
              <a:t>Starbuzz</a:t>
            </a:r>
            <a:r>
              <a:rPr lang="en-US" dirty="0" smtClean="0">
                <a:sym typeface="Wingdings" panose="05000000000000000000" pitchFamily="2" charset="2"/>
              </a:rPr>
              <a:t> coffee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aseline="0" dirty="0" smtClean="0"/>
              <a:t>	Add real patterns</a:t>
            </a:r>
            <a:endParaRPr lang="en-US" dirty="0" smtClean="0">
              <a:sym typeface="Wingdings" panose="05000000000000000000" pitchFamily="2" charset="2"/>
            </a:endParaRPr>
          </a:p>
          <a:p>
            <a:pPr lvl="1"/>
            <a:r>
              <a:rPr lang="en-US" baseline="0" dirty="0" smtClean="0"/>
              <a:t>		</a:t>
            </a:r>
            <a:r>
              <a:rPr lang="en-US" baseline="0" dirty="0" err="1" smtClean="0"/>
              <a:t>ArrayList</a:t>
            </a:r>
            <a:r>
              <a:rPr lang="en-US" baseline="0" dirty="0" smtClean="0"/>
              <a:t> – null-checking</a:t>
            </a:r>
          </a:p>
          <a:p>
            <a:pPr marL="457200" marR="0" lvl="1" indent="0" algn="l" defTabSz="914400" rtl="0" eaLnBrk="0" fontAlgn="base" latinLnBrk="0" hangingPunct="0">
              <a:lnSpc>
                <a:spcPct val="100000"/>
              </a:lnSpc>
              <a:spcBef>
                <a:spcPct val="30000"/>
              </a:spcBef>
              <a:spcAft>
                <a:spcPct val="0"/>
              </a:spcAft>
              <a:buClrTx/>
              <a:buSzTx/>
              <a:buFontTx/>
              <a:buNone/>
              <a:tabLst/>
              <a:defRPr/>
            </a:pPr>
            <a:r>
              <a:rPr lang="en-US" baseline="0" dirty="0" smtClean="0"/>
              <a:t>Java I/O: Students do </a:t>
            </a:r>
            <a:r>
              <a:rPr lang="en-US" dirty="0" smtClean="0">
                <a:sym typeface="Wingdings" panose="05000000000000000000" pitchFamily="2" charset="2"/>
              </a:rPr>
              <a:t>coding examples</a:t>
            </a:r>
          </a:p>
          <a:p>
            <a:pPr lvl="1"/>
            <a:endParaRPr lang="en-US" baseline="0" dirty="0" smtClean="0"/>
          </a:p>
          <a:p>
            <a:pPr lvl="1"/>
            <a:r>
              <a:rPr lang="en-US" dirty="0" smtClean="0">
                <a:hlinkClick r:id="rId3"/>
              </a:rPr>
              <a:t>		http://stackoverflow.com/questions/9358821/should-i-extend-arraylist-to-add-attributes-that-isnt-null</a:t>
            </a:r>
            <a:endParaRPr lang="en-US" dirty="0" smtClean="0"/>
          </a:p>
          <a:p>
            <a:pPr lvl="1"/>
            <a:endParaRPr lang="en-US" dirty="0" smtClean="0"/>
          </a:p>
          <a:p>
            <a:pPr lvl="0"/>
            <a:endParaRPr lang="en-US" dirty="0" smtClean="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a:t>
            </a:fld>
            <a:endParaRPr lang="en-US"/>
          </a:p>
        </p:txBody>
      </p:sp>
    </p:spTree>
    <p:extLst>
      <p:ext uri="{BB962C8B-B14F-4D97-AF65-F5344CB8AC3E}">
        <p14:creationId xmlns:p14="http://schemas.microsoft.com/office/powerpoint/2010/main" val="1159441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11263" y="706438"/>
            <a:ext cx="4710112" cy="3532187"/>
          </a:xfrm>
          <a:prstGeom prst="rect">
            <a:avLst/>
          </a:prstGeom>
          <a:noFill/>
          <a:ln w="12700">
            <a:solidFill>
              <a:prstClr val="black"/>
            </a:solidFill>
          </a:ln>
        </p:spPr>
      </p:sp>
      <p:sp>
        <p:nvSpPr>
          <p:cNvPr id="3" name="Notes Placeholder 2"/>
          <p:cNvSpPr>
            <a:spLocks noGrp="1"/>
          </p:cNvSpPr>
          <p:nvPr>
            <p:ph type="body" idx="1"/>
          </p:nvPr>
        </p:nvSpPr>
        <p:spPr/>
        <p:txBody>
          <a:bodyPr/>
          <a:lstStyle/>
          <a:p>
            <a:r>
              <a:rPr lang="en-US" dirty="0" smtClean="0"/>
              <a:t>Do you like review before the quiz?</a:t>
            </a:r>
            <a:endParaRPr lang="en-US" dirty="0"/>
          </a:p>
        </p:txBody>
      </p:sp>
      <p:sp>
        <p:nvSpPr>
          <p:cNvPr id="4" name="Header Placeholder 3"/>
          <p:cNvSpPr>
            <a:spLocks noGrp="1"/>
          </p:cNvSpPr>
          <p:nvPr>
            <p:ph type="hdr" sz="quarter" idx="10"/>
          </p:nvPr>
        </p:nvSpPr>
        <p:spPr/>
        <p:txBody>
          <a:bodyPr/>
          <a:lstStyle/>
          <a:p>
            <a:pPr>
              <a:defRPr/>
            </a:pPr>
            <a:r>
              <a:rPr lang="en-US" smtClean="0"/>
              <a:t>SE2811</a:t>
            </a:r>
            <a:endParaRPr lang="en-US"/>
          </a:p>
        </p:txBody>
      </p:sp>
      <p:sp>
        <p:nvSpPr>
          <p:cNvPr id="5" name="Date Placeholder 4"/>
          <p:cNvSpPr>
            <a:spLocks noGrp="1"/>
          </p:cNvSpPr>
          <p:nvPr>
            <p:ph type="dt" idx="11"/>
          </p:nvPr>
        </p:nvSpPr>
        <p:spPr/>
        <p:txBody>
          <a:bodyPr/>
          <a:lstStyle/>
          <a:p>
            <a:pPr>
              <a:defRPr/>
            </a:pPr>
            <a:fld id="{5AA57C0C-AC4E-4A96-910A-3A67E0B4749F}" type="datetime1">
              <a:rPr lang="en-US" smtClean="0"/>
              <a:pPr>
                <a:defRPr/>
              </a:pPr>
              <a:t>1/29/2015</a:t>
            </a:fld>
            <a:endParaRPr lang="en-US"/>
          </a:p>
        </p:txBody>
      </p:sp>
      <p:sp>
        <p:nvSpPr>
          <p:cNvPr id="6" name="Footer Placeholder 5"/>
          <p:cNvSpPr>
            <a:spLocks noGrp="1"/>
          </p:cNvSpPr>
          <p:nvPr>
            <p:ph type="ftr" sz="quarter" idx="12"/>
          </p:nvPr>
        </p:nvSpPr>
        <p:spPr/>
        <p:txBody>
          <a:bodyPr/>
          <a:lstStyle/>
          <a:p>
            <a:pPr>
              <a:defRPr/>
            </a:pPr>
            <a:r>
              <a:rPr lang="en-US" smtClean="0"/>
              <a:t>Dr. Josiah Yoder</a:t>
            </a:r>
            <a:endParaRPr lang="en-US"/>
          </a:p>
        </p:txBody>
      </p:sp>
      <p:sp>
        <p:nvSpPr>
          <p:cNvPr id="7" name="Slide Number Placeholder 6"/>
          <p:cNvSpPr>
            <a:spLocks noGrp="1"/>
          </p:cNvSpPr>
          <p:nvPr>
            <p:ph type="sldNum" sz="quarter" idx="13"/>
          </p:nvPr>
        </p:nvSpPr>
        <p:spPr/>
        <p:txBody>
          <a:bodyPr/>
          <a:lstStyle/>
          <a:p>
            <a:pPr>
              <a:defRPr/>
            </a:pPr>
            <a:fld id="{37170AD8-106F-4ED5-A489-4A01038054DA}" type="slidenum">
              <a:rPr lang="en-US" smtClean="0"/>
              <a:pPr>
                <a:defRPr/>
              </a:pPr>
              <a:t>14</a:t>
            </a:fld>
            <a:endParaRPr lang="en-US"/>
          </a:p>
        </p:txBody>
      </p:sp>
      <p:sp>
        <p:nvSpPr>
          <p:cNvPr id="8" name="TextBox 7"/>
          <p:cNvSpPr txBox="1"/>
          <p:nvPr>
            <p:custDataLst>
              <p:tags r:id="rId1"/>
            </p:custDataLst>
          </p:nvPr>
        </p:nvSpPr>
        <p:spPr>
          <a:xfrm>
            <a:off x="0" y="0"/>
            <a:ext cx="3810000" cy="1754326"/>
          </a:xfrm>
          <a:prstGeom prst="rect">
            <a:avLst/>
          </a:prstGeom>
          <a:noFill/>
        </p:spPr>
        <p:txBody>
          <a:bodyPr vert="horz" rtlCol="0">
            <a:spAutoFit/>
          </a:bodyPr>
          <a:lstStyle/>
          <a:p>
            <a:r>
              <a:rPr lang="en-US" smtClean="0"/>
              <a:t>
Poll Title: Do you like to have review before a quiz?
http://www.polleverywhere.com/multiple_choice_polls/SKwixqQlEW8qmp7</a:t>
            </a:r>
            <a:endParaRPr lang="en-US"/>
          </a:p>
        </p:txBody>
      </p:sp>
    </p:spTree>
    <p:extLst>
      <p:ext uri="{BB962C8B-B14F-4D97-AF65-F5344CB8AC3E}">
        <p14:creationId xmlns:p14="http://schemas.microsoft.com/office/powerpoint/2010/main" val="423780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7"/>
          <p:cNvSpPr>
            <a:spLocks noGrp="1" noChangeArrowheads="1"/>
          </p:cNvSpPr>
          <p:nvPr>
            <p:ph type="sldNum" sz="quarter" idx="12"/>
          </p:nvPr>
        </p:nvSpPr>
        <p:spPr>
          <a:ln/>
        </p:spPr>
        <p:txBody>
          <a:bodyPr/>
          <a:lstStyle>
            <a:lvl1pPr>
              <a:defRPr sz="2400"/>
            </a:lvl1pPr>
          </a:lstStyle>
          <a:p>
            <a:pPr>
              <a:defRPr/>
            </a:pPr>
            <a:fld id="{C4F5F125-33CE-4280-A2D8-382BBAA78A24}" type="slidenum">
              <a:rPr lang="en-US" altLang="en-US" smtClean="0"/>
              <a:pPr>
                <a:defRPr/>
              </a:pPr>
              <a:t>‹#›</a:t>
            </a:fld>
            <a:endParaRPr lang="en-US" altLang="en-US" dirty="0"/>
          </a:p>
        </p:txBody>
      </p:sp>
      <p:sp>
        <p:nvSpPr>
          <p:cNvPr id="7" name="Rectangle 6"/>
          <p:cNvSpPr txBox="1">
            <a:spLocks noChangeArrowheads="1"/>
          </p:cNvSpPr>
          <p:nvPr userDrawn="1"/>
        </p:nvSpPr>
        <p:spPr bwMode="auto">
          <a:xfrm>
            <a:off x="3429000" y="6219825"/>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ctr"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defRPr/>
            </a:pPr>
            <a:r>
              <a:rPr lang="en-US" altLang="en-US" dirty="0" smtClean="0"/>
              <a:t>SE-2811</a:t>
            </a:r>
          </a:p>
          <a:p>
            <a:pPr>
              <a:defRPr/>
            </a:pPr>
            <a:r>
              <a:rPr lang="en-US" altLang="en-US" dirty="0" smtClean="0"/>
              <a:t>Slide design: Dr. Mark L. Hornick</a:t>
            </a:r>
          </a:p>
          <a:p>
            <a:pPr>
              <a:defRPr/>
            </a:pPr>
            <a:r>
              <a:rPr lang="en-US" altLang="en-US" dirty="0" smtClean="0"/>
              <a:t>Most Content: Dr. Hornick</a:t>
            </a:r>
          </a:p>
          <a:p>
            <a:pPr>
              <a:defRPr/>
            </a:pPr>
            <a:r>
              <a:rPr lang="en-US" altLang="en-US" dirty="0" smtClean="0"/>
              <a:t>Some Content and Most Errors: Dr. Yoder</a:t>
            </a:r>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3C5BEC59-9F14-4B5A-A8D6-2AE4719C7846}"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EF02088C-FE8E-4DB0-8932-09C2CDBFADAE}"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sz="2400"/>
            </a:lvl1pPr>
          </a:lstStyle>
          <a:p>
            <a:pPr>
              <a:defRPr/>
            </a:pPr>
            <a:fld id="{7F893BA9-EED0-4C55-A7BC-486A0027BAD0}" type="slidenum">
              <a:rPr lang="en-US" altLang="en-US" smtClean="0"/>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6" name="Rectangle 7"/>
          <p:cNvSpPr>
            <a:spLocks noGrp="1" noChangeArrowheads="1"/>
          </p:cNvSpPr>
          <p:nvPr>
            <p:ph type="sldNum" sz="quarter" idx="12"/>
          </p:nvPr>
        </p:nvSpPr>
        <p:spPr>
          <a:ln/>
        </p:spPr>
        <p:txBody>
          <a:bodyPr/>
          <a:lstStyle>
            <a:lvl1pPr>
              <a:defRPr/>
            </a:lvl1pPr>
          </a:lstStyle>
          <a:p>
            <a:pPr>
              <a:defRPr/>
            </a:pPr>
            <a:fld id="{95B27282-6344-4690-9564-9482230C9486}"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8AE03030-746E-42FD-8304-843EE9D9D8A3}"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9" name="Rectangle 7"/>
          <p:cNvSpPr>
            <a:spLocks noGrp="1" noChangeArrowheads="1"/>
          </p:cNvSpPr>
          <p:nvPr>
            <p:ph type="sldNum" sz="quarter" idx="12"/>
          </p:nvPr>
        </p:nvSpPr>
        <p:spPr>
          <a:ln/>
        </p:spPr>
        <p:txBody>
          <a:bodyPr/>
          <a:lstStyle>
            <a:lvl1pPr>
              <a:defRPr/>
            </a:lvl1pPr>
          </a:lstStyle>
          <a:p>
            <a:pPr>
              <a:defRPr/>
            </a:pPr>
            <a:fld id="{55F549F9-A50D-4EE7-BB49-2B165961A0DB}"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5" name="Rectangle 7"/>
          <p:cNvSpPr>
            <a:spLocks noGrp="1" noChangeArrowheads="1"/>
          </p:cNvSpPr>
          <p:nvPr>
            <p:ph type="sldNum" sz="quarter" idx="12"/>
          </p:nvPr>
        </p:nvSpPr>
        <p:spPr>
          <a:ln/>
        </p:spPr>
        <p:txBody>
          <a:bodyPr/>
          <a:lstStyle>
            <a:lvl1pPr>
              <a:defRPr/>
            </a:lvl1pPr>
          </a:lstStyle>
          <a:p>
            <a:pPr>
              <a:defRPr/>
            </a:pPr>
            <a:fld id="{A34FCEDB-AB35-4FDA-98A9-1471F03B1508}"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4" name="Rectangle 7"/>
          <p:cNvSpPr>
            <a:spLocks noGrp="1" noChangeArrowheads="1"/>
          </p:cNvSpPr>
          <p:nvPr>
            <p:ph type="sldNum" sz="quarter" idx="12"/>
          </p:nvPr>
        </p:nvSpPr>
        <p:spPr>
          <a:ln/>
        </p:spPr>
        <p:txBody>
          <a:bodyPr/>
          <a:lstStyle>
            <a:lvl1pPr>
              <a:defRPr/>
            </a:lvl1pPr>
          </a:lstStyle>
          <a:p>
            <a:pPr>
              <a:defRPr/>
            </a:pPr>
            <a:fld id="{7685061C-2967-4E31-80E3-2D9230D10221}"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2DF4924-9D14-436A-9B57-EB7160D8A95D}"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SE-2811</a:t>
            </a:r>
          </a:p>
          <a:p>
            <a:pPr>
              <a:defRPr/>
            </a:pPr>
            <a:r>
              <a:rPr lang="en-US" altLang="en-US"/>
              <a:t>Dr. Mark L. Hornick</a:t>
            </a:r>
          </a:p>
        </p:txBody>
      </p:sp>
      <p:sp>
        <p:nvSpPr>
          <p:cNvPr id="7" name="Rectangle 7"/>
          <p:cNvSpPr>
            <a:spLocks noGrp="1" noChangeArrowheads="1"/>
          </p:cNvSpPr>
          <p:nvPr>
            <p:ph type="sldNum" sz="quarter" idx="12"/>
          </p:nvPr>
        </p:nvSpPr>
        <p:spPr>
          <a:ln/>
        </p:spPr>
        <p:txBody>
          <a:bodyPr/>
          <a:lstStyle>
            <a:lvl1pPr>
              <a:defRPr/>
            </a:lvl1pPr>
          </a:lstStyle>
          <a:p>
            <a:pPr>
              <a:defRPr/>
            </a:pPr>
            <a:fld id="{B64FA8FB-A0D4-41EC-BDFB-817B75268A92}"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226" name="Line 2"/>
          <p:cNvSpPr>
            <a:spLocks noChangeShapeType="1"/>
          </p:cNvSpPr>
          <p:nvPr/>
        </p:nvSpPr>
        <p:spPr bwMode="auto">
          <a:xfrm>
            <a:off x="7962900" y="152400"/>
            <a:ext cx="0" cy="1524000"/>
          </a:xfrm>
          <a:prstGeom prst="line">
            <a:avLst/>
          </a:prstGeom>
          <a:noFill/>
          <a:ln w="9525">
            <a:solidFill>
              <a:schemeClr val="tx1"/>
            </a:solidFill>
            <a:round/>
            <a:headEnd/>
            <a:tailEnd/>
          </a:ln>
          <a:effectLst/>
        </p:spPr>
        <p:txBody>
          <a:bodyPr/>
          <a:lstStyle/>
          <a:p>
            <a:pPr>
              <a:defRPr/>
            </a:pPr>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76229" name="Rectangle 5"/>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ltLang="en-US"/>
          </a:p>
        </p:txBody>
      </p:sp>
      <p:sp>
        <p:nvSpPr>
          <p:cNvPr id="1076230"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1076231" name="Rectangle 7"/>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2400"/>
            </a:lvl1pPr>
          </a:lstStyle>
          <a:p>
            <a:pPr>
              <a:defRPr/>
            </a:pPr>
            <a:fld id="{EFCFE5EE-A509-49E6-A5D7-7FDEAE1D54D0}" type="slidenum">
              <a:rPr lang="en-US" altLang="en-US" smtClean="0"/>
              <a:pPr>
                <a:defRPr/>
              </a:pPr>
              <a:t>‹#›</a:t>
            </a:fld>
            <a:endParaRPr lang="en-US" altLang="en-US" dirty="0"/>
          </a:p>
        </p:txBody>
      </p:sp>
      <p:pic>
        <p:nvPicPr>
          <p:cNvPr id="1032" name="Picture 40" descr="MSOE Logo"/>
          <p:cNvPicPr>
            <a:picLocks noChangeAspect="1" noChangeArrowheads="1"/>
          </p:cNvPicPr>
          <p:nvPr userDrawn="1"/>
        </p:nvPicPr>
        <p:blipFill>
          <a:blip r:embed="rId13" cstate="print"/>
          <a:srcRect/>
          <a:stretch>
            <a:fillRect/>
          </a:stretch>
        </p:blipFill>
        <p:spPr bwMode="auto">
          <a:xfrm>
            <a:off x="8001000" y="228600"/>
            <a:ext cx="1066800" cy="1181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hf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c2.com/cgi/wiki?RichardHelm" TargetMode="External"/><Relationship Id="rId2" Type="http://schemas.openxmlformats.org/officeDocument/2006/relationships/hyperlink" Target="http://c2.com/cgi/wiki?ErichGamma" TargetMode="External"/><Relationship Id="rId1" Type="http://schemas.openxmlformats.org/officeDocument/2006/relationships/slideLayout" Target="../slideLayouts/slideLayout2.xml"/><Relationship Id="rId6" Type="http://schemas.openxmlformats.org/officeDocument/2006/relationships/hyperlink" Target="http://c2.com/cgi/wiki" TargetMode="External"/><Relationship Id="rId5" Type="http://schemas.openxmlformats.org/officeDocument/2006/relationships/hyperlink" Target="http://c2.com/cgi/wiki?JohnVlissides" TargetMode="External"/><Relationship Id="rId4" Type="http://schemas.openxmlformats.org/officeDocument/2006/relationships/hyperlink" Target="http://c2.com/cgi/wiki?RalphJohnso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2.com/" TargetMode="External"/><Relationship Id="rId2" Type="http://schemas.openxmlformats.org/officeDocument/2006/relationships/hyperlink" Target="http://c2.com/cgi/wiki" TargetMode="External"/><Relationship Id="rId1" Type="http://schemas.openxmlformats.org/officeDocument/2006/relationships/slideLayout" Target="../slideLayouts/slideLayout2.xml"/><Relationship Id="rId6" Type="http://schemas.openxmlformats.org/officeDocument/2006/relationships/hyperlink" Target="http://c2.com/cgi/wiki?LockPattern" TargetMode="External"/><Relationship Id="rId5" Type="http://schemas.openxmlformats.org/officeDocument/2006/relationships/hyperlink" Target="http://c2.com/cgi/wiki?ExternalizeTheStack" TargetMode="External"/><Relationship Id="rId4" Type="http://schemas.openxmlformats.org/officeDocument/2006/relationships/hyperlink" Target="http://c2.com/cgi/wiki?ObjectPoolPatter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543800" cy="1295400"/>
          </a:xfrm>
        </p:spPr>
        <p:txBody>
          <a:bodyPr/>
          <a:lstStyle/>
          <a:p>
            <a:r>
              <a:rPr lang="en-US" dirty="0" smtClean="0"/>
              <a:t>SE2811</a:t>
            </a:r>
            <a:endParaRPr lang="en-US" dirty="0"/>
          </a:p>
        </p:txBody>
      </p:sp>
      <p:sp>
        <p:nvSpPr>
          <p:cNvPr id="3" name="Content Placeholder 2"/>
          <p:cNvSpPr>
            <a:spLocks noGrp="1"/>
          </p:cNvSpPr>
          <p:nvPr>
            <p:ph idx="1"/>
          </p:nvPr>
        </p:nvSpPr>
        <p:spPr>
          <a:xfrm>
            <a:off x="457200" y="1828800"/>
            <a:ext cx="8229600" cy="4411662"/>
          </a:xfrm>
        </p:spPr>
        <p:txBody>
          <a:bodyPr/>
          <a:lstStyle/>
          <a:p>
            <a:r>
              <a:rPr lang="en-US" dirty="0" smtClean="0">
                <a:sym typeface="Wingdings" panose="05000000000000000000" pitchFamily="2" charset="2"/>
              </a:rPr>
              <a:t>Week </a:t>
            </a:r>
            <a:r>
              <a:rPr lang="en-US" dirty="0">
                <a:sym typeface="Wingdings" panose="05000000000000000000" pitchFamily="2" charset="2"/>
              </a:rPr>
              <a:t>7</a:t>
            </a:r>
            <a:r>
              <a:rPr lang="en-US" dirty="0" smtClean="0">
                <a:sym typeface="Wingdings" panose="05000000000000000000" pitchFamily="2" charset="2"/>
              </a:rPr>
              <a:t>, Class 2</a:t>
            </a:r>
          </a:p>
          <a:p>
            <a:pPr lvl="1"/>
            <a:r>
              <a:rPr lang="en-US" dirty="0" smtClean="0">
                <a:sym typeface="Wingdings" panose="05000000000000000000" pitchFamily="2" charset="2"/>
              </a:rPr>
              <a:t>The Gang of Four</a:t>
            </a:r>
          </a:p>
          <a:p>
            <a:pPr lvl="1"/>
            <a:r>
              <a:rPr lang="en-US" dirty="0">
                <a:sym typeface="Wingdings" panose="05000000000000000000" pitchFamily="2" charset="2"/>
              </a:rPr>
              <a:t>a</a:t>
            </a:r>
            <a:r>
              <a:rPr lang="en-US" dirty="0" smtClean="0">
                <a:sym typeface="Wingdings" panose="05000000000000000000" pitchFamily="2" charset="2"/>
              </a:rPr>
              <a:t>nd more …</a:t>
            </a:r>
          </a:p>
          <a:p>
            <a:r>
              <a:rPr lang="en-US" dirty="0" smtClean="0">
                <a:sym typeface="Wingdings" panose="05000000000000000000" pitchFamily="2" charset="2"/>
              </a:rPr>
              <a:t>Lab Thursday: Quiz</a:t>
            </a:r>
          </a:p>
          <a:p>
            <a:pPr marL="0" indent="0">
              <a:buNone/>
            </a:pPr>
            <a:endParaRPr lang="en-US" dirty="0" smtClean="0">
              <a:sym typeface="Wingdings" panose="05000000000000000000" pitchFamily="2" charset="2"/>
            </a:endParaRPr>
          </a:p>
        </p:txBody>
      </p:sp>
      <p:sp>
        <p:nvSpPr>
          <p:cNvPr id="4" name="Footer Placeholder 3"/>
          <p:cNvSpPr>
            <a:spLocks noGrp="1"/>
          </p:cNvSpPr>
          <p:nvPr>
            <p:ph type="ftr" sz="quarter" idx="11"/>
          </p:nvPr>
        </p:nvSpPr>
        <p:spPr>
          <a:xfrm>
            <a:off x="6019800" y="6172200"/>
            <a:ext cx="2895600" cy="457200"/>
          </a:xfrm>
        </p:spPr>
        <p:txBody>
          <a:bodyPr/>
          <a:lstStyle/>
          <a:p>
            <a:pPr>
              <a:defRPr/>
            </a:pPr>
            <a:r>
              <a:rPr lang="en-US" altLang="en-US" dirty="0" smtClean="0"/>
              <a:t>SE-2811</a:t>
            </a:r>
          </a:p>
          <a:p>
            <a:pPr>
              <a:defRPr/>
            </a:pPr>
            <a:r>
              <a:rPr lang="en-US" altLang="en-US" dirty="0" smtClean="0"/>
              <a:t>Slide design: Dr. Mark L. Hornick</a:t>
            </a:r>
          </a:p>
          <a:p>
            <a:pPr>
              <a:defRPr/>
            </a:pPr>
            <a:r>
              <a:rPr lang="en-US" altLang="en-US" dirty="0" smtClean="0"/>
              <a:t>Content: Dr. Hornick</a:t>
            </a:r>
          </a:p>
          <a:p>
            <a:pPr>
              <a:defRPr/>
            </a:pPr>
            <a:r>
              <a:rPr lang="en-US" altLang="en-US" dirty="0" smtClean="0"/>
              <a:t>Errors: Dr. Yoder</a:t>
            </a:r>
            <a:endParaRPr lang="en-US" altLang="en-US" dirty="0"/>
          </a:p>
        </p:txBody>
      </p:sp>
      <p:sp>
        <p:nvSpPr>
          <p:cNvPr id="5" name="Slide Number Placeholder 4"/>
          <p:cNvSpPr>
            <a:spLocks noGrp="1"/>
          </p:cNvSpPr>
          <p:nvPr>
            <p:ph type="sldNum" sz="quarter" idx="12"/>
          </p:nvPr>
        </p:nvSpPr>
        <p:spPr/>
        <p:txBody>
          <a:bodyPr/>
          <a:lstStyle/>
          <a:p>
            <a:pPr>
              <a:defRPr/>
            </a:pPr>
            <a:fld id="{C4F5F125-33CE-4280-A2D8-382BBAA78A24}" type="slidenum">
              <a:rPr lang="en-US" altLang="en-US" smtClean="0"/>
              <a:pPr>
                <a:defRPr/>
              </a:pPr>
              <a:t>1</a:t>
            </a:fld>
            <a:endParaRPr lang="en-US" altLang="en-US" dirty="0"/>
          </a:p>
        </p:txBody>
      </p:sp>
      <p:pic>
        <p:nvPicPr>
          <p:cNvPr id="1026" name="Picture 2" descr="http://www.laputan.org/images/pictures/gof-c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317033"/>
            <a:ext cx="3857626" cy="23145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(2)</a:t>
            </a:r>
            <a:endParaRPr lang="en-US" dirty="0"/>
          </a:p>
        </p:txBody>
      </p:sp>
      <p:sp>
        <p:nvSpPr>
          <p:cNvPr id="3" name="Content Placeholder 2"/>
          <p:cNvSpPr>
            <a:spLocks noGrp="1"/>
          </p:cNvSpPr>
          <p:nvPr>
            <p:ph idx="1"/>
          </p:nvPr>
        </p:nvSpPr>
        <p:spPr>
          <a:xfrm>
            <a:off x="457200" y="1719262"/>
            <a:ext cx="8229600" cy="4757737"/>
          </a:xfrm>
        </p:spPr>
        <p:txBody>
          <a:bodyPr/>
          <a:lstStyle/>
          <a:p>
            <a:r>
              <a:rPr lang="en-US" dirty="0" smtClean="0"/>
              <a:t>You’ve got a class that implements Comparable, and it’s great for storing in </a:t>
            </a:r>
            <a:r>
              <a:rPr lang="en-US" i="1" dirty="0" err="1"/>
              <a:t>V</a:t>
            </a:r>
            <a:r>
              <a:rPr lang="en-US" i="1" dirty="0" err="1" smtClean="0"/>
              <a:t>arious</a:t>
            </a:r>
            <a:r>
              <a:rPr lang="en-US" dirty="0" err="1" smtClean="0"/>
              <a:t>Trees</a:t>
            </a:r>
            <a:r>
              <a:rPr lang="en-US" dirty="0" smtClean="0"/>
              <a:t>, but for some rare objects, the Comparable option takes WAY too long.  You’d like to modify the compare method so that if some fixed amount of time elapses, a runtime exception is thrown so you can handle the rogue objects. Only problem – you can’t modify the original class – it’s in compiled code.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10</a:t>
            </a:fld>
            <a:endParaRPr lang="en-US" altLang="en-US" dirty="0"/>
          </a:p>
        </p:txBody>
      </p:sp>
    </p:spTree>
    <p:extLst>
      <p:ext uri="{BB962C8B-B14F-4D97-AF65-F5344CB8AC3E}">
        <p14:creationId xmlns:p14="http://schemas.microsoft.com/office/powerpoint/2010/main" val="1349744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(3)</a:t>
            </a:r>
            <a:endParaRPr lang="en-US" dirty="0"/>
          </a:p>
        </p:txBody>
      </p:sp>
      <p:sp>
        <p:nvSpPr>
          <p:cNvPr id="3" name="Content Placeholder 2"/>
          <p:cNvSpPr>
            <a:spLocks noGrp="1"/>
          </p:cNvSpPr>
          <p:nvPr>
            <p:ph idx="1"/>
          </p:nvPr>
        </p:nvSpPr>
        <p:spPr/>
        <p:txBody>
          <a:bodyPr/>
          <a:lstStyle/>
          <a:p>
            <a:r>
              <a:rPr lang="en-US" dirty="0" smtClean="0"/>
              <a:t>You want your clients to be able to write plugins to represent new shapes in your shape application. You don’t know what these shapes are (yet), but you want to be able to select them from a shape toolbar.</a:t>
            </a:r>
          </a:p>
          <a:p>
            <a:r>
              <a:rPr lang="en-US" dirty="0" smtClean="0"/>
              <a:t>You are designing a new version of Enterprise Architect.  You would like to be able to represent various components of your program, such as classes and methods, modeling sub-classes naturally.</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11</a:t>
            </a:fld>
            <a:endParaRPr lang="en-US" altLang="en-US" dirty="0"/>
          </a:p>
        </p:txBody>
      </p:sp>
    </p:spTree>
    <p:extLst>
      <p:ext uri="{BB962C8B-B14F-4D97-AF65-F5344CB8AC3E}">
        <p14:creationId xmlns:p14="http://schemas.microsoft.com/office/powerpoint/2010/main" val="1704217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(4)</a:t>
            </a:r>
            <a:endParaRPr lang="en-US" dirty="0"/>
          </a:p>
        </p:txBody>
      </p:sp>
      <p:sp>
        <p:nvSpPr>
          <p:cNvPr id="3" name="Content Placeholder 2"/>
          <p:cNvSpPr>
            <a:spLocks noGrp="1"/>
          </p:cNvSpPr>
          <p:nvPr>
            <p:ph idx="1"/>
          </p:nvPr>
        </p:nvSpPr>
        <p:spPr/>
        <p:txBody>
          <a:bodyPr/>
          <a:lstStyle/>
          <a:p>
            <a:r>
              <a:rPr lang="en-US" dirty="0" smtClean="0"/>
              <a:t>Throughout your program, you would like to play sounds, but you only have one audio card.</a:t>
            </a:r>
          </a:p>
          <a:p>
            <a:r>
              <a:rPr lang="en-US" dirty="0" smtClean="0"/>
              <a:t>You are implementing a graphical user interface toolkit. You would like to create “sections of the screen” that can contain arbitrary buttons, text fields, etc.</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12</a:t>
            </a:fld>
            <a:endParaRPr lang="en-US" altLang="en-US" dirty="0"/>
          </a:p>
        </p:txBody>
      </p:sp>
    </p:spTree>
    <p:extLst>
      <p:ext uri="{BB962C8B-B14F-4D97-AF65-F5344CB8AC3E}">
        <p14:creationId xmlns:p14="http://schemas.microsoft.com/office/powerpoint/2010/main" val="1688153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(5)</a:t>
            </a:r>
            <a:endParaRPr lang="en-US" dirty="0"/>
          </a:p>
        </p:txBody>
      </p:sp>
      <p:sp>
        <p:nvSpPr>
          <p:cNvPr id="3" name="Content Placeholder 2"/>
          <p:cNvSpPr>
            <a:spLocks noGrp="1"/>
          </p:cNvSpPr>
          <p:nvPr>
            <p:ph idx="1"/>
          </p:nvPr>
        </p:nvSpPr>
        <p:spPr/>
        <p:txBody>
          <a:bodyPr/>
          <a:lstStyle/>
          <a:p>
            <a:r>
              <a:rPr lang="en-US" dirty="0" smtClean="0"/>
              <a:t>You have this great class (again, no source) that does cool stuff. But some methods take a long time to run.  You’d like to have a version of that class which saves a computed value, and only recomputes the value if the state of the class changes.</a:t>
            </a:r>
          </a:p>
          <a:p>
            <a:r>
              <a:rPr lang="en-US" dirty="0" smtClean="0"/>
              <a:t>Depending on which operating system your File is on, it may be implemented differently. The user should get the right implementation automatically</a:t>
            </a:r>
            <a:r>
              <a:rPr lang="en-US" dirty="0"/>
              <a:t>.</a:t>
            </a:r>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smtClean="0"/>
              <a:t>Dr. Mark L. Hornick</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13</a:t>
            </a:fld>
            <a:endParaRPr lang="en-US" altLang="en-US" dirty="0"/>
          </a:p>
        </p:txBody>
      </p:sp>
    </p:spTree>
    <p:extLst>
      <p:ext uri="{BB962C8B-B14F-4D97-AF65-F5344CB8AC3E}">
        <p14:creationId xmlns:p14="http://schemas.microsoft.com/office/powerpoint/2010/main" val="1921690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3" name="Slide Number Placeholder 2"/>
          <p:cNvSpPr>
            <a:spLocks noGrp="1"/>
          </p:cNvSpPr>
          <p:nvPr>
            <p:ph type="sldNum" sz="quarter" idx="12"/>
          </p:nvPr>
        </p:nvSpPr>
        <p:spPr/>
        <p:txBody>
          <a:bodyPr/>
          <a:lstStyle/>
          <a:p>
            <a:pPr>
              <a:defRPr/>
            </a:pPr>
            <a:fld id="{7685061C-2967-4E31-80E3-2D9230D10221}" type="slidenum">
              <a:rPr lang="en-US" altLang="en-US" smtClean="0"/>
              <a:pPr>
                <a:defRPr/>
              </a:pPr>
              <a:t>14</a:t>
            </a:fld>
            <a:endParaRPr lang="en-US" altLang="en-US"/>
          </a:p>
        </p:txBody>
      </p:sp>
      <p:pic>
        <p:nvPicPr>
          <p:cNvPr id="4" name="Picture 3"/>
          <p:cNvPicPr>
            <a:picLocks/>
          </p:cNvPicPr>
          <p:nvPr>
            <p:custDataLst>
              <p:tags r:id="rId1"/>
            </p:custDataLst>
          </p:nvPr>
        </p:nvPicPr>
        <p:blipFill>
          <a:blip r:embed="rId4">
            <a:extLst>
              <a:ext uri="{28A0092B-C50C-407E-A947-70E740481C1C}">
                <a14:useLocalDpi xmlns:a14="http://schemas.microsoft.com/office/drawing/2010/main" val="0"/>
              </a:ext>
            </a:extLst>
          </a:blip>
          <a:stretch>
            <a:fillRect/>
          </a:stretch>
        </p:blipFill>
        <p:spPr>
          <a:xfrm>
            <a:off x="254000" y="254000"/>
            <a:ext cx="6451600" cy="4851400"/>
          </a:xfrm>
          <a:prstGeom prst="rect">
            <a:avLst/>
          </a:prstGeom>
        </p:spPr>
      </p:pic>
    </p:spTree>
    <p:extLst>
      <p:ext uri="{BB962C8B-B14F-4D97-AF65-F5344CB8AC3E}">
        <p14:creationId xmlns:p14="http://schemas.microsoft.com/office/powerpoint/2010/main" val="20450220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Gang of Four</a:t>
            </a:r>
            <a:endParaRPr lang="en-US" dirty="0"/>
          </a:p>
        </p:txBody>
      </p:sp>
      <p:sp>
        <p:nvSpPr>
          <p:cNvPr id="3" name="Content Placeholder 2"/>
          <p:cNvSpPr>
            <a:spLocks noGrp="1"/>
          </p:cNvSpPr>
          <p:nvPr>
            <p:ph idx="1"/>
          </p:nvPr>
        </p:nvSpPr>
        <p:spPr>
          <a:xfrm>
            <a:off x="152400" y="1719263"/>
            <a:ext cx="8763000" cy="4411662"/>
          </a:xfrm>
        </p:spPr>
        <p:txBody>
          <a:bodyPr/>
          <a:lstStyle/>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pPr marL="0" indent="0">
              <a:buNone/>
            </a:pPr>
            <a:endParaRPr lang="en-US" sz="400" dirty="0"/>
          </a:p>
          <a:p>
            <a:pPr marL="0" indent="0">
              <a:buNone/>
            </a:pPr>
            <a:r>
              <a:rPr lang="en-US" sz="2400" dirty="0" smtClean="0"/>
              <a:t>© Head First Design Patterns -- Eric </a:t>
            </a:r>
            <a:r>
              <a:rPr lang="en-US" sz="2400" dirty="0"/>
              <a:t>and Elisabeth Freeman</a:t>
            </a:r>
            <a:endParaRPr lang="en-US" sz="2400"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2</a:t>
            </a:fld>
            <a:endParaRPr lang="en-US" altLang="en-US" dirty="0"/>
          </a:p>
        </p:txBody>
      </p:sp>
      <p:pic>
        <p:nvPicPr>
          <p:cNvPr id="6" name="Picture 2" descr="http://www.laputan.org/images/pictures/gof-c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721495"/>
            <a:ext cx="7543800" cy="45262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76203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Gang of Four</a:t>
            </a:r>
            <a:endParaRPr lang="en-US" dirty="0"/>
          </a:p>
        </p:txBody>
      </p:sp>
      <p:sp>
        <p:nvSpPr>
          <p:cNvPr id="3" name="Content Placeholder 2"/>
          <p:cNvSpPr>
            <a:spLocks noGrp="1"/>
          </p:cNvSpPr>
          <p:nvPr>
            <p:ph idx="1"/>
          </p:nvPr>
        </p:nvSpPr>
        <p:spPr>
          <a:xfrm>
            <a:off x="457200" y="1719263"/>
            <a:ext cx="8229600" cy="2219033"/>
          </a:xfrm>
        </p:spPr>
        <p:txBody>
          <a:bodyPr/>
          <a:lstStyle/>
          <a:p>
            <a:r>
              <a:rPr lang="en-US" i="1" dirty="0"/>
              <a:t>Design Patterns: Elements of </a:t>
            </a:r>
            <a:r>
              <a:rPr lang="en-US" i="1" dirty="0" smtClean="0"/>
              <a:t>Reusable Object-Oriented Software</a:t>
            </a:r>
            <a:r>
              <a:rPr lang="en-US" dirty="0"/>
              <a:t> by </a:t>
            </a:r>
            <a:r>
              <a:rPr lang="en-US" dirty="0" smtClean="0">
                <a:hlinkClick r:id="rId2"/>
              </a:rPr>
              <a:t>Erich Gamma</a:t>
            </a:r>
            <a:r>
              <a:rPr lang="en-US" dirty="0"/>
              <a:t>, </a:t>
            </a:r>
            <a:r>
              <a:rPr lang="en-US" dirty="0" smtClean="0">
                <a:hlinkClick r:id="rId3"/>
              </a:rPr>
              <a:t>Richard Helm</a:t>
            </a:r>
            <a:r>
              <a:rPr lang="en-US" dirty="0" smtClean="0"/>
              <a:t>, </a:t>
            </a:r>
            <a:r>
              <a:rPr lang="en-US" dirty="0" smtClean="0">
                <a:hlinkClick r:id="rId4"/>
              </a:rPr>
              <a:t>Ralph Johnson</a:t>
            </a:r>
            <a:r>
              <a:rPr lang="en-US" dirty="0"/>
              <a:t>, and </a:t>
            </a:r>
            <a:r>
              <a:rPr lang="en-US" dirty="0" smtClean="0">
                <a:hlinkClick r:id="rId5"/>
              </a:rPr>
              <a:t>John </a:t>
            </a:r>
            <a:r>
              <a:rPr lang="en-US" dirty="0" err="1" smtClean="0">
                <a:hlinkClick r:id="rId5"/>
              </a:rPr>
              <a:t>Vlissides</a:t>
            </a:r>
            <a:r>
              <a:rPr lang="en-US" dirty="0" smtClean="0"/>
              <a:t>, 1994</a:t>
            </a:r>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3</a:t>
            </a:fld>
            <a:endParaRPr lang="en-US" altLang="en-US" dirty="0"/>
          </a:p>
        </p:txBody>
      </p:sp>
      <p:sp>
        <p:nvSpPr>
          <p:cNvPr id="7" name="Title 1"/>
          <p:cNvSpPr txBox="1">
            <a:spLocks/>
          </p:cNvSpPr>
          <p:nvPr/>
        </p:nvSpPr>
        <p:spPr bwMode="auto">
          <a:xfrm>
            <a:off x="223935" y="3938296"/>
            <a:ext cx="7543800" cy="6477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a:lstStyle>
          <a:p>
            <a:r>
              <a:rPr lang="en-US" kern="0" dirty="0" smtClean="0"/>
              <a:t>and more …</a:t>
            </a:r>
            <a:endParaRPr lang="en-US" kern="0" dirty="0"/>
          </a:p>
        </p:txBody>
      </p:sp>
      <p:sp>
        <p:nvSpPr>
          <p:cNvPr id="8" name="Content Placeholder 2"/>
          <p:cNvSpPr txBox="1">
            <a:spLocks/>
          </p:cNvSpPr>
          <p:nvPr/>
        </p:nvSpPr>
        <p:spPr bwMode="auto">
          <a:xfrm>
            <a:off x="589384" y="4585996"/>
            <a:ext cx="8229600" cy="158620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a:lstStyle>
          <a:p>
            <a:r>
              <a:rPr lang="en-US" kern="0" dirty="0" smtClean="0">
                <a:hlinkClick r:id="rId6"/>
              </a:rPr>
              <a:t>Portland Pattern Repository (http://c2.com/cgi/wiki</a:t>
            </a:r>
            <a:r>
              <a:rPr lang="en-US" kern="0" dirty="0" smtClean="0"/>
              <a:t>)</a:t>
            </a:r>
          </a:p>
          <a:p>
            <a:pPr marL="0" indent="0">
              <a:buNone/>
            </a:pPr>
            <a:endParaRPr lang="en-US" kern="0" dirty="0"/>
          </a:p>
        </p:txBody>
      </p:sp>
    </p:spTree>
    <p:extLst>
      <p:ext uri="{BB962C8B-B14F-4D97-AF65-F5344CB8AC3E}">
        <p14:creationId xmlns:p14="http://schemas.microsoft.com/office/powerpoint/2010/main" val="929807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Gang of Four Patterns</a:t>
            </a:r>
            <a:endParaRPr lang="en-US" dirty="0"/>
          </a:p>
        </p:txBody>
      </p:sp>
      <p:sp>
        <p:nvSpPr>
          <p:cNvPr id="3" name="Content Placeholder 2"/>
          <p:cNvSpPr>
            <a:spLocks noGrp="1"/>
          </p:cNvSpPr>
          <p:nvPr>
            <p:ph idx="1"/>
          </p:nvPr>
        </p:nvSpPr>
        <p:spPr/>
        <p:txBody>
          <a:bodyPr/>
          <a:lstStyle/>
          <a:p>
            <a:r>
              <a:rPr lang="en-US" dirty="0" smtClean="0"/>
              <a:t>23 patterns (See handout) divided into three categories:</a:t>
            </a:r>
          </a:p>
          <a:p>
            <a:pPr lvl="1"/>
            <a:r>
              <a:rPr lang="en-US" dirty="0" smtClean="0"/>
              <a:t>Creational</a:t>
            </a:r>
          </a:p>
          <a:p>
            <a:pPr lvl="2"/>
            <a:r>
              <a:rPr lang="en-US" dirty="0"/>
              <a:t>Involve object instantiation and all provide a way to decouple a client from the objects it needs to instantiate</a:t>
            </a:r>
          </a:p>
          <a:p>
            <a:pPr lvl="1"/>
            <a:r>
              <a:rPr lang="en-US" dirty="0" smtClean="0"/>
              <a:t>Behavioral</a:t>
            </a:r>
          </a:p>
          <a:p>
            <a:pPr lvl="2"/>
            <a:r>
              <a:rPr lang="en-US" dirty="0"/>
              <a:t>Are concerned with how classes and objects interact and distribute responsibility</a:t>
            </a:r>
          </a:p>
          <a:p>
            <a:pPr lvl="1"/>
            <a:r>
              <a:rPr lang="en-US" dirty="0" smtClean="0"/>
              <a:t>Structural</a:t>
            </a:r>
          </a:p>
          <a:p>
            <a:pPr lvl="2"/>
            <a:r>
              <a:rPr lang="en-US" dirty="0"/>
              <a:t>Let you compose classes or objects into larger structures</a:t>
            </a:r>
          </a:p>
          <a:p>
            <a:pPr lvl="2"/>
            <a:endParaRPr lang="en-US" dirty="0" smtClean="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4</a:t>
            </a:fld>
            <a:endParaRPr lang="en-US" altLang="en-US" dirty="0"/>
          </a:p>
        </p:txBody>
      </p:sp>
    </p:spTree>
    <p:extLst>
      <p:ext uri="{BB962C8B-B14F-4D97-AF65-F5344CB8AC3E}">
        <p14:creationId xmlns:p14="http://schemas.microsoft.com/office/powerpoint/2010/main" val="2740008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Patterns so far</a:t>
            </a:r>
            <a:endParaRPr lang="en-US" dirty="0"/>
          </a:p>
        </p:txBody>
      </p:sp>
      <p:sp>
        <p:nvSpPr>
          <p:cNvPr id="3" name="Content Placeholder 2"/>
          <p:cNvSpPr>
            <a:spLocks noGrp="1"/>
          </p:cNvSpPr>
          <p:nvPr>
            <p:ph sz="half" idx="1"/>
          </p:nvPr>
        </p:nvSpPr>
        <p:spPr/>
        <p:txBody>
          <a:bodyPr/>
          <a:lstStyle/>
          <a:p>
            <a:r>
              <a:rPr lang="en-US" dirty="0" smtClean="0"/>
              <a:t>Strategy</a:t>
            </a:r>
          </a:p>
          <a:p>
            <a:r>
              <a:rPr lang="en-US" dirty="0" smtClean="0"/>
              <a:t>Singleton</a:t>
            </a:r>
          </a:p>
          <a:p>
            <a:r>
              <a:rPr lang="en-US" dirty="0" smtClean="0"/>
              <a:t>Factory Method</a:t>
            </a:r>
          </a:p>
          <a:p>
            <a:r>
              <a:rPr lang="en-US" dirty="0" smtClean="0"/>
              <a:t>Observer</a:t>
            </a:r>
          </a:p>
          <a:p>
            <a:r>
              <a:rPr lang="en-US" dirty="0" smtClean="0"/>
              <a:t>Decorator</a:t>
            </a:r>
          </a:p>
          <a:p>
            <a:r>
              <a:rPr lang="en-US" dirty="0" smtClean="0"/>
              <a:t>Composite</a:t>
            </a:r>
            <a:endParaRPr lang="en-US" dirty="0"/>
          </a:p>
        </p:txBody>
      </p:sp>
      <p:sp>
        <p:nvSpPr>
          <p:cNvPr id="6" name="Content Placeholder 5"/>
          <p:cNvSpPr>
            <a:spLocks noGrp="1"/>
          </p:cNvSpPr>
          <p:nvPr>
            <p:ph sz="half" idx="2"/>
          </p:nvPr>
        </p:nvSpPr>
        <p:spPr/>
        <p:txBody>
          <a:bodyPr/>
          <a:lstStyle/>
          <a:p>
            <a:pPr marL="0" indent="0">
              <a:buNone/>
            </a:pPr>
            <a:r>
              <a:rPr lang="en-US" dirty="0" smtClean="0"/>
              <a:t>Exercise:</a:t>
            </a:r>
          </a:p>
          <a:p>
            <a:pPr marL="0" indent="0">
              <a:buNone/>
            </a:pPr>
            <a:r>
              <a:rPr lang="en-US" dirty="0" smtClean="0"/>
              <a:t>For each pattern, decide which category it falls in, and highlight it on the handout.</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5</a:t>
            </a:fld>
            <a:endParaRPr lang="en-US" altLang="en-US" dirty="0"/>
          </a:p>
        </p:txBody>
      </p:sp>
      <p:grpSp>
        <p:nvGrpSpPr>
          <p:cNvPr id="7" name="Group 6"/>
          <p:cNvGrpSpPr/>
          <p:nvPr/>
        </p:nvGrpSpPr>
        <p:grpSpPr>
          <a:xfrm>
            <a:off x="4724400" y="4106708"/>
            <a:ext cx="4114800" cy="2294092"/>
            <a:chOff x="228600" y="1600200"/>
            <a:chExt cx="8610600" cy="4800600"/>
          </a:xfrm>
        </p:grpSpPr>
        <p:sp>
          <p:nvSpPr>
            <p:cNvPr id="8" name="Rectangle 7"/>
            <p:cNvSpPr/>
            <p:nvPr/>
          </p:nvSpPr>
          <p:spPr bwMode="auto">
            <a:xfrm>
              <a:off x="2286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9" name="Rectangle 8"/>
            <p:cNvSpPr/>
            <p:nvPr/>
          </p:nvSpPr>
          <p:spPr bwMode="auto">
            <a:xfrm>
              <a:off x="49530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0" name="Rectangle 9"/>
            <p:cNvSpPr/>
            <p:nvPr/>
          </p:nvSpPr>
          <p:spPr bwMode="auto">
            <a:xfrm>
              <a:off x="381000" y="1752600"/>
              <a:ext cx="3581400" cy="4495800"/>
            </a:xfrm>
            <a:prstGeom prst="rect">
              <a:avLst/>
            </a:prstGeom>
            <a:solidFill>
              <a:srgbClr val="AFE96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Behavioral</a:t>
              </a:r>
            </a:p>
          </p:txBody>
        </p:sp>
        <p:sp>
          <p:nvSpPr>
            <p:cNvPr id="11" name="Rectangle 10"/>
            <p:cNvSpPr/>
            <p:nvPr/>
          </p:nvSpPr>
          <p:spPr bwMode="auto">
            <a:xfrm>
              <a:off x="5105400" y="1775928"/>
              <a:ext cx="1954762" cy="4495799"/>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Structural</a:t>
              </a:r>
            </a:p>
          </p:txBody>
        </p:sp>
        <p:sp>
          <p:nvSpPr>
            <p:cNvPr id="12" name="Rectangle 11"/>
            <p:cNvSpPr/>
            <p:nvPr/>
          </p:nvSpPr>
          <p:spPr bwMode="auto">
            <a:xfrm>
              <a:off x="7060163" y="1775928"/>
              <a:ext cx="1601755" cy="586272"/>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ndParaRPr>
            </a:p>
          </p:txBody>
        </p:sp>
        <p:sp>
          <p:nvSpPr>
            <p:cNvPr id="13" name="Rectangle 12"/>
            <p:cNvSpPr/>
            <p:nvPr/>
          </p:nvSpPr>
          <p:spPr bwMode="auto">
            <a:xfrm>
              <a:off x="7060162" y="2393302"/>
              <a:ext cx="1626637" cy="3878425"/>
            </a:xfrm>
            <a:prstGeom prst="rect">
              <a:avLst/>
            </a:prstGeom>
            <a:solidFill>
              <a:srgbClr val="FFA357"/>
            </a:solidFill>
            <a:ln w="9525" cap="flat" cmpd="sng" algn="ctr">
              <a:solidFill>
                <a:schemeClr val="tx1"/>
              </a:solidFill>
              <a:prstDash val="solid"/>
              <a:miter lim="800000"/>
              <a:headEnd type="none" w="med" len="med"/>
              <a:tailEnd type="none" w="med" len="med"/>
            </a:ln>
            <a:effectLst/>
          </p:spPr>
          <p:txBody>
            <a:bodyPr vert="vert"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Creational</a:t>
              </a:r>
            </a:p>
          </p:txBody>
        </p:sp>
      </p:grpSp>
    </p:spTree>
    <p:extLst>
      <p:ext uri="{BB962C8B-B14F-4D97-AF65-F5344CB8AC3E}">
        <p14:creationId xmlns:p14="http://schemas.microsoft.com/office/powerpoint/2010/main" val="30452014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endParaRPr lang="en-US"/>
          </a:p>
        </p:txBody>
      </p:sp>
      <p:sp>
        <p:nvSpPr>
          <p:cNvPr id="13" name="Content Placeholder 12"/>
          <p:cNvSpPr>
            <a:spLocks noGrp="1"/>
          </p:cNvSpPr>
          <p:nvPr>
            <p:ph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altLang="en-US" dirty="0" smtClean="0"/>
              <a:t>SE-2811</a:t>
            </a:r>
          </a:p>
          <a:p>
            <a:pPr>
              <a:defRPr/>
            </a:pPr>
            <a:r>
              <a:rPr lang="en-US" altLang="en-US" dirty="0" smtClean="0"/>
              <a:t>Dr. Josiah Yoder</a:t>
            </a:r>
            <a:endParaRPr lang="en-US" altLang="en-US" dirty="0"/>
          </a:p>
        </p:txBody>
      </p:sp>
      <p:sp>
        <p:nvSpPr>
          <p:cNvPr id="6" name="Slide Number Placeholder 5"/>
          <p:cNvSpPr>
            <a:spLocks noGrp="1"/>
          </p:cNvSpPr>
          <p:nvPr>
            <p:ph type="sldNum" sz="quarter" idx="12"/>
          </p:nvPr>
        </p:nvSpPr>
        <p:spPr/>
        <p:txBody>
          <a:bodyPr/>
          <a:lstStyle/>
          <a:p>
            <a:pPr>
              <a:defRPr/>
            </a:pPr>
            <a:fld id="{8AE03030-746E-42FD-8304-843EE9D9D8A3}" type="slidenum">
              <a:rPr lang="en-US" altLang="en-US" smtClean="0"/>
              <a:pPr>
                <a:defRPr/>
              </a:pPr>
              <a:t>6</a:t>
            </a:fld>
            <a:endParaRPr lang="en-US" altLang="en-US" dirty="0"/>
          </a:p>
        </p:txBody>
      </p:sp>
      <p:grpSp>
        <p:nvGrpSpPr>
          <p:cNvPr id="21" name="Group 20"/>
          <p:cNvGrpSpPr/>
          <p:nvPr/>
        </p:nvGrpSpPr>
        <p:grpSpPr>
          <a:xfrm>
            <a:off x="228600" y="1600200"/>
            <a:ext cx="8610600" cy="4800600"/>
            <a:chOff x="228600" y="1600200"/>
            <a:chExt cx="8610600" cy="4800600"/>
          </a:xfrm>
        </p:grpSpPr>
        <p:sp>
          <p:nvSpPr>
            <p:cNvPr id="15" name="Rectangle 14"/>
            <p:cNvSpPr/>
            <p:nvPr/>
          </p:nvSpPr>
          <p:spPr bwMode="auto">
            <a:xfrm>
              <a:off x="2286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6" name="Rectangle 15"/>
            <p:cNvSpPr/>
            <p:nvPr/>
          </p:nvSpPr>
          <p:spPr bwMode="auto">
            <a:xfrm>
              <a:off x="4953000" y="1600200"/>
              <a:ext cx="3886200" cy="4800600"/>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
          <p:nvSpPr>
            <p:cNvPr id="17" name="Rectangle 16"/>
            <p:cNvSpPr/>
            <p:nvPr/>
          </p:nvSpPr>
          <p:spPr bwMode="auto">
            <a:xfrm>
              <a:off x="381000" y="1752600"/>
              <a:ext cx="3581400" cy="4495800"/>
            </a:xfrm>
            <a:prstGeom prst="rect">
              <a:avLst/>
            </a:prstGeom>
            <a:solidFill>
              <a:srgbClr val="AFE969"/>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Behavioral</a:t>
              </a:r>
            </a:p>
          </p:txBody>
        </p:sp>
        <p:sp>
          <p:nvSpPr>
            <p:cNvPr id="18" name="Rectangle 17"/>
            <p:cNvSpPr/>
            <p:nvPr/>
          </p:nvSpPr>
          <p:spPr bwMode="auto">
            <a:xfrm>
              <a:off x="5105400" y="1775927"/>
              <a:ext cx="1954762" cy="4495800"/>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Structural</a:t>
              </a:r>
            </a:p>
          </p:txBody>
        </p:sp>
        <p:sp>
          <p:nvSpPr>
            <p:cNvPr id="19" name="Rectangle 18"/>
            <p:cNvSpPr/>
            <p:nvPr/>
          </p:nvSpPr>
          <p:spPr bwMode="auto">
            <a:xfrm>
              <a:off x="7060163" y="1775928"/>
              <a:ext cx="1601755" cy="586272"/>
            </a:xfrm>
            <a:prstGeom prst="rect">
              <a:avLst/>
            </a:prstGeom>
            <a:solidFill>
              <a:schemeClr val="accent1">
                <a:lumMod val="90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Structural</a:t>
              </a:r>
            </a:p>
          </p:txBody>
        </p:sp>
        <p:sp>
          <p:nvSpPr>
            <p:cNvPr id="20" name="Rectangle 19"/>
            <p:cNvSpPr/>
            <p:nvPr/>
          </p:nvSpPr>
          <p:spPr bwMode="auto">
            <a:xfrm>
              <a:off x="7060162" y="2393302"/>
              <a:ext cx="1626637" cy="3878425"/>
            </a:xfrm>
            <a:prstGeom prst="rect">
              <a:avLst/>
            </a:prstGeom>
            <a:solidFill>
              <a:srgbClr val="FFA357"/>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rPr>
                <a:t>Creational</a:t>
              </a:r>
            </a:p>
          </p:txBody>
        </p:sp>
      </p:grpSp>
    </p:spTree>
    <p:extLst>
      <p:ext uri="{BB962C8B-B14F-4D97-AF65-F5344CB8AC3E}">
        <p14:creationId xmlns:p14="http://schemas.microsoft.com/office/powerpoint/2010/main" val="14482569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more…</a:t>
            </a:r>
            <a:endParaRPr lang="en-US" dirty="0"/>
          </a:p>
        </p:txBody>
      </p:sp>
      <p:sp>
        <p:nvSpPr>
          <p:cNvPr id="3" name="Content Placeholder 2"/>
          <p:cNvSpPr>
            <a:spLocks noGrp="1"/>
          </p:cNvSpPr>
          <p:nvPr>
            <p:ph idx="1"/>
          </p:nvPr>
        </p:nvSpPr>
        <p:spPr/>
        <p:txBody>
          <a:bodyPr/>
          <a:lstStyle/>
          <a:p>
            <a:r>
              <a:rPr lang="en-US" dirty="0" smtClean="0">
                <a:hlinkClick r:id="rId2"/>
              </a:rPr>
              <a:t>The Portland </a:t>
            </a:r>
            <a:r>
              <a:rPr lang="en-US" dirty="0">
                <a:hlinkClick r:id="rId2"/>
              </a:rPr>
              <a:t>Pattern </a:t>
            </a:r>
            <a:r>
              <a:rPr lang="en-US" dirty="0" smtClean="0">
                <a:hlinkClick r:id="rId2"/>
              </a:rPr>
              <a:t>Repository</a:t>
            </a:r>
            <a:r>
              <a:rPr lang="en-US" dirty="0" smtClean="0"/>
              <a:t> (at </a:t>
            </a:r>
            <a:r>
              <a:rPr lang="en-US" dirty="0" smtClean="0">
                <a:hlinkClick r:id="rId3"/>
              </a:rPr>
              <a:t>c2.com</a:t>
            </a:r>
            <a:r>
              <a:rPr lang="en-US" dirty="0" smtClean="0"/>
              <a:t>) contains all of the </a:t>
            </a:r>
            <a:r>
              <a:rPr lang="en-US" dirty="0" err="1" smtClean="0"/>
              <a:t>GoF</a:t>
            </a:r>
            <a:r>
              <a:rPr lang="en-US" dirty="0" smtClean="0"/>
              <a:t> patterns, and more …</a:t>
            </a:r>
          </a:p>
          <a:p>
            <a:pPr lvl="1"/>
            <a:r>
              <a:rPr lang="en-US" dirty="0" err="1" smtClean="0">
                <a:hlinkClick r:id="rId4"/>
              </a:rPr>
              <a:t>ObjectPoolPattern</a:t>
            </a:r>
            <a:r>
              <a:rPr lang="en-US" dirty="0" smtClean="0"/>
              <a:t> – for reusing e.g. threads</a:t>
            </a:r>
          </a:p>
          <a:p>
            <a:pPr lvl="1"/>
            <a:r>
              <a:rPr lang="en-US" dirty="0" err="1" smtClean="0">
                <a:hlinkClick r:id="rId5"/>
              </a:rPr>
              <a:t>ExternalizeTheStack</a:t>
            </a:r>
            <a:r>
              <a:rPr lang="en-US" dirty="0" smtClean="0"/>
              <a:t> – For implementing recursion with a custom stack</a:t>
            </a:r>
          </a:p>
          <a:p>
            <a:pPr lvl="1"/>
            <a:r>
              <a:rPr lang="en-US" dirty="0" err="1" smtClean="0">
                <a:hlinkClick r:id="rId6"/>
              </a:rPr>
              <a:t>LockPattern</a:t>
            </a:r>
            <a:r>
              <a:rPr lang="en-US" dirty="0" smtClean="0"/>
              <a:t> – Temporarily lock (or perhaps queue?) changes to an object</a:t>
            </a:r>
            <a:endParaRPr lang="en-US" dirty="0"/>
          </a:p>
        </p:txBody>
      </p:sp>
      <p:sp>
        <p:nvSpPr>
          <p:cNvPr id="4" name="Footer Placeholder 3"/>
          <p:cNvSpPr>
            <a:spLocks noGrp="1"/>
          </p:cNvSpPr>
          <p:nvPr>
            <p:ph type="ftr" sz="quarter" idx="11"/>
          </p:nvPr>
        </p:nvSpPr>
        <p:spPr/>
        <p:txBody>
          <a:bodyPr/>
          <a:lstStyle/>
          <a:p>
            <a:pPr>
              <a:defRPr/>
            </a:pPr>
            <a:r>
              <a:rPr lang="en-US" altLang="en-US" dirty="0" smtClean="0"/>
              <a:t>SE-2811</a:t>
            </a:r>
          </a:p>
          <a:p>
            <a:pPr>
              <a:defRPr/>
            </a:pPr>
            <a:r>
              <a:rPr lang="en-US" altLang="en-US" dirty="0" smtClean="0"/>
              <a:t>Dr. Mark L. Hornick</a:t>
            </a:r>
            <a:endParaRPr lang="en-US" altLang="en-US" dirty="0"/>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7</a:t>
            </a:fld>
            <a:endParaRPr lang="en-US" altLang="en-US" dirty="0"/>
          </a:p>
        </p:txBody>
      </p:sp>
    </p:spTree>
    <p:extLst>
      <p:ext uri="{BB962C8B-B14F-4D97-AF65-F5344CB8AC3E}">
        <p14:creationId xmlns:p14="http://schemas.microsoft.com/office/powerpoint/2010/main" val="3143896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Project</a:t>
            </a:r>
            <a:endParaRPr lang="en-US" dirty="0"/>
          </a:p>
        </p:txBody>
      </p:sp>
      <p:sp>
        <p:nvSpPr>
          <p:cNvPr id="3" name="Content Placeholder 2"/>
          <p:cNvSpPr>
            <a:spLocks noGrp="1"/>
          </p:cNvSpPr>
          <p:nvPr>
            <p:ph idx="1"/>
          </p:nvPr>
        </p:nvSpPr>
        <p:spPr/>
        <p:txBody>
          <a:bodyPr/>
          <a:lstStyle/>
          <a:p>
            <a:r>
              <a:rPr lang="en-US" dirty="0" smtClean="0"/>
              <a:t>From the syllabus…</a:t>
            </a:r>
          </a:p>
          <a:p>
            <a:pPr marL="349250" lvl="1" indent="0">
              <a:buNone/>
            </a:pPr>
            <a:r>
              <a:rPr lang="en-US" sz="3600" dirty="0" smtClean="0"/>
              <a:t>“…As </a:t>
            </a:r>
            <a:r>
              <a:rPr lang="en-US" sz="3600" dirty="0"/>
              <a:t>a final assignment, students conduct research on software design patterns and present and demonstrate the results of their investigations to the class</a:t>
            </a:r>
            <a:r>
              <a:rPr lang="en-US" sz="3600" dirty="0" smtClean="0"/>
              <a:t>.”</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8</a:t>
            </a:fld>
            <a:endParaRPr lang="en-US" altLang="en-US" dirty="0"/>
          </a:p>
        </p:txBody>
      </p:sp>
    </p:spTree>
    <p:extLst>
      <p:ext uri="{BB962C8B-B14F-4D97-AF65-F5344CB8AC3E}">
        <p14:creationId xmlns:p14="http://schemas.microsoft.com/office/powerpoint/2010/main" val="3684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a Design Pattern (1)</a:t>
            </a:r>
            <a:endParaRPr lang="en-US" dirty="0"/>
          </a:p>
        </p:txBody>
      </p:sp>
      <p:sp>
        <p:nvSpPr>
          <p:cNvPr id="3" name="Content Placeholder 2"/>
          <p:cNvSpPr>
            <a:spLocks noGrp="1"/>
          </p:cNvSpPr>
          <p:nvPr>
            <p:ph idx="1"/>
          </p:nvPr>
        </p:nvSpPr>
        <p:spPr/>
        <p:txBody>
          <a:bodyPr/>
          <a:lstStyle/>
          <a:p>
            <a:r>
              <a:rPr lang="en-US" dirty="0" smtClean="0"/>
              <a:t>We would like to only create as many threads as we have cores on this machine… if part of our program wants a thread, it should go to one spot to get it.</a:t>
            </a:r>
          </a:p>
          <a:p>
            <a:r>
              <a:rPr lang="en-US" dirty="0" smtClean="0"/>
              <a:t>You are processing a file while reading it, and you would like to know what the next byte is that will be read, without “reading” it (so the next byte read will still give you that byte)</a:t>
            </a:r>
            <a:endParaRPr lang="en-US" dirty="0"/>
          </a:p>
        </p:txBody>
      </p:sp>
      <p:sp>
        <p:nvSpPr>
          <p:cNvPr id="4" name="Footer Placeholder 3"/>
          <p:cNvSpPr>
            <a:spLocks noGrp="1"/>
          </p:cNvSpPr>
          <p:nvPr>
            <p:ph type="ftr" sz="quarter" idx="11"/>
          </p:nvPr>
        </p:nvSpPr>
        <p:spPr/>
        <p:txBody>
          <a:bodyPr/>
          <a:lstStyle/>
          <a:p>
            <a:pPr>
              <a:defRPr/>
            </a:pPr>
            <a:r>
              <a:rPr lang="en-US" altLang="en-US" smtClean="0"/>
              <a:t>SE-2811</a:t>
            </a:r>
          </a:p>
          <a:p>
            <a:pPr>
              <a:defRPr/>
            </a:pPr>
            <a:r>
              <a:rPr lang="en-US" altLang="en-US" smtClean="0"/>
              <a:t>Dr. Mark L. Hornick</a:t>
            </a:r>
            <a:endParaRPr lang="en-US" altLang="en-US"/>
          </a:p>
        </p:txBody>
      </p:sp>
      <p:sp>
        <p:nvSpPr>
          <p:cNvPr id="5" name="Slide Number Placeholder 4"/>
          <p:cNvSpPr>
            <a:spLocks noGrp="1"/>
          </p:cNvSpPr>
          <p:nvPr>
            <p:ph type="sldNum" sz="quarter" idx="12"/>
          </p:nvPr>
        </p:nvSpPr>
        <p:spPr/>
        <p:txBody>
          <a:bodyPr/>
          <a:lstStyle/>
          <a:p>
            <a:pPr>
              <a:defRPr/>
            </a:pPr>
            <a:fld id="{7F893BA9-EED0-4C55-A7BC-486A0027BAD0}" type="slidenum">
              <a:rPr lang="en-US" altLang="en-US" smtClean="0"/>
              <a:pPr>
                <a:defRPr/>
              </a:pPr>
              <a:t>9</a:t>
            </a:fld>
            <a:endParaRPr lang="en-US" altLang="en-US" dirty="0"/>
          </a:p>
        </p:txBody>
      </p:sp>
    </p:spTree>
    <p:extLst>
      <p:ext uri="{BB962C8B-B14F-4D97-AF65-F5344CB8AC3E}">
        <p14:creationId xmlns:p14="http://schemas.microsoft.com/office/powerpoint/2010/main" val="20799190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POLL_EMBED_ID" val="9ba5a978-90aa-4393-a073-e16b49c08a2d"/>
  <p:tag name="__PE_ORIG_SIZE" val="382"/>
</p:tagLst>
</file>

<file path=ppt/tags/tag2.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2_Network">
  <a:themeElements>
    <a:clrScheme name="Custom 2">
      <a:dk1>
        <a:srgbClr val="000000"/>
      </a:dk1>
      <a:lt1>
        <a:srgbClr val="FFFFFF"/>
      </a:lt1>
      <a:dk2>
        <a:srgbClr val="330066"/>
      </a:dk2>
      <a:lt2>
        <a:srgbClr val="808080"/>
      </a:lt2>
      <a:accent1>
        <a:srgbClr val="D5DFF7"/>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2_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2_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2_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2_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2_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2_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2_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2_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2_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2_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2_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29877</TotalTime>
  <Words>804</Words>
  <Application>Microsoft Office PowerPoint</Application>
  <PresentationFormat>On-screen Show (4:3)</PresentationFormat>
  <Paragraphs>146</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2_Network</vt:lpstr>
      <vt:lpstr>SE2811</vt:lpstr>
      <vt:lpstr>The Gang of Four</vt:lpstr>
      <vt:lpstr>The Gang of Four</vt:lpstr>
      <vt:lpstr>Gang of Four Patterns</vt:lpstr>
      <vt:lpstr>Patterns so far</vt:lpstr>
      <vt:lpstr>PowerPoint Presentation</vt:lpstr>
      <vt:lpstr>And more…</vt:lpstr>
      <vt:lpstr>Final Project</vt:lpstr>
      <vt:lpstr>Choosing a Design Pattern (1)</vt:lpstr>
      <vt:lpstr>Choosing a Design Pattern (2)</vt:lpstr>
      <vt:lpstr>Choosing a Design Pattern (3)</vt:lpstr>
      <vt:lpstr>Choosing a Design Pattern (4)</vt:lpstr>
      <vt:lpstr>Choosing a Design Pattern (5)</vt:lpstr>
      <vt:lpstr>PowerPoint Presentation</vt:lpstr>
    </vt:vector>
  </TitlesOfParts>
  <Company>MSOE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CS-280 Lecture</dc:title>
  <dc:subject>Intro</dc:subject>
  <dc:creator>Dr. Mark Hornick</dc:creator>
  <cp:lastModifiedBy>Josiah A Yoder - Post Meeting</cp:lastModifiedBy>
  <cp:revision>1054</cp:revision>
  <cp:lastPrinted>2015-01-28T15:58:40Z</cp:lastPrinted>
  <dcterms:created xsi:type="dcterms:W3CDTF">1999-09-06T21:32:20Z</dcterms:created>
  <dcterms:modified xsi:type="dcterms:W3CDTF">2015-01-29T13:21:59Z</dcterms:modified>
</cp:coreProperties>
</file>