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7"/>
  </p:notesMasterIdLst>
  <p:handoutMasterIdLst>
    <p:handoutMasterId r:id="rId48"/>
  </p:handoutMasterIdLst>
  <p:sldIdLst>
    <p:sldId id="320" r:id="rId2"/>
    <p:sldId id="328" r:id="rId3"/>
    <p:sldId id="331" r:id="rId4"/>
    <p:sldId id="335" r:id="rId5"/>
    <p:sldId id="336" r:id="rId6"/>
    <p:sldId id="337" r:id="rId7"/>
    <p:sldId id="329" r:id="rId8"/>
    <p:sldId id="338" r:id="rId9"/>
    <p:sldId id="339" r:id="rId10"/>
    <p:sldId id="340" r:id="rId11"/>
    <p:sldId id="341" r:id="rId12"/>
    <p:sldId id="343" r:id="rId13"/>
    <p:sldId id="344" r:id="rId14"/>
    <p:sldId id="342" r:id="rId15"/>
    <p:sldId id="346" r:id="rId16"/>
    <p:sldId id="323" r:id="rId17"/>
    <p:sldId id="345" r:id="rId18"/>
    <p:sldId id="327" r:id="rId19"/>
    <p:sldId id="348" r:id="rId20"/>
    <p:sldId id="349" r:id="rId21"/>
    <p:sldId id="350" r:id="rId22"/>
    <p:sldId id="354" r:id="rId23"/>
    <p:sldId id="351" r:id="rId24"/>
    <p:sldId id="352" r:id="rId25"/>
    <p:sldId id="362" r:id="rId26"/>
    <p:sldId id="358" r:id="rId27"/>
    <p:sldId id="359" r:id="rId28"/>
    <p:sldId id="360" r:id="rId29"/>
    <p:sldId id="361" r:id="rId30"/>
    <p:sldId id="356" r:id="rId31"/>
    <p:sldId id="357" r:id="rId32"/>
    <p:sldId id="363" r:id="rId33"/>
    <p:sldId id="364" r:id="rId34"/>
    <p:sldId id="365" r:id="rId35"/>
    <p:sldId id="366" r:id="rId36"/>
    <p:sldId id="367" r:id="rId37"/>
    <p:sldId id="370" r:id="rId38"/>
    <p:sldId id="369" r:id="rId39"/>
    <p:sldId id="371" r:id="rId40"/>
    <p:sldId id="373" r:id="rId41"/>
    <p:sldId id="372" r:id="rId42"/>
    <p:sldId id="374" r:id="rId43"/>
    <p:sldId id="321" r:id="rId44"/>
    <p:sldId id="375" r:id="rId45"/>
    <p:sldId id="376" r:id="rId4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59533" autoAdjust="0"/>
  </p:normalViewPr>
  <p:slideViewPr>
    <p:cSldViewPr>
      <p:cViewPr varScale="1">
        <p:scale>
          <a:sx n="50" d="100"/>
          <a:sy n="50" d="100"/>
        </p:scale>
        <p:origin x="-8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25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 specification is only concerned</a:t>
            </a:r>
            <a:r>
              <a:rPr lang="en-US" baseline="0" dirty="0" smtClean="0"/>
              <a:t> with reads and writes to shared variables.  Local variables only matter insofar as they impact shared variables. (My own interpretation)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35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</a:t>
            </a:r>
            <a:r>
              <a:rPr lang="en-US" baseline="0" dirty="0" smtClean="0"/>
              <a:t> ordering is not necessarily in time, as seen in the examples at the beginning of this program --- see following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: “visible to” means “observed by” in the original </a:t>
            </a:r>
            <a:r>
              <a:rPr lang="en-US" baseline="0" dirty="0" err="1" smtClean="0"/>
              <a:t>defininition</a:t>
            </a:r>
            <a:r>
              <a:rPr lang="en-US" baseline="0" dirty="0" smtClean="0"/>
              <a:t> of “Memory Model”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42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(This is necessary to allow optimizations such as reordering and using cached values)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2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http://docs.oracle.com/javase/specs/jls/se7/html/jls-17.html#jls-17.4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19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the reordering produces results consistent with a legal execution, it is not illegal.” (This appears to be a tautology)’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(See example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from earlier)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Happens-Before</a:t>
            </a:r>
            <a:r>
              <a:rPr lang="en-US" dirty="0" smtClean="0"/>
              <a:t> Does Not Imply Happening Before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0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8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http://docs.oracle.com/javase/8/docs/api/java/util/concurrent/package-summary.html#MemoryVisibility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3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99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http://stackoverflow.com/questions/17108541/happens-before-relationships-with-volatile-fields-and-synchronized-blocks-in-jav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 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 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and 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are actions of the same thread and 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comes before 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 program order, then </a:t>
            </a:r>
            <a:r>
              <a:rPr kumimoji="1" lang="en-US" sz="1200" b="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hb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(x, y)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46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http://stackoverflow.com/questions/17108541/happens-before-relationships-with-volatile-fields-and-synchronized-blocks-in-jav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 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 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and 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are actions of the same thread and 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x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comes before 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 program order, then </a:t>
            </a:r>
            <a:r>
              <a:rPr kumimoji="1" lang="en-US" sz="1200" b="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hb</a:t>
            </a:r>
            <a:r>
              <a:rPr kumimoji="1"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(x, y)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464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</a:t>
            </a:r>
            <a:r>
              <a:rPr lang="en-US" baseline="0" smtClean="0"/>
              <a:t>the program)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any given multithreaded program, different total orders are possible when the program runs. These are called the “Execution order”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from a synchronization perspective, each thread has only one intra-thread total order.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partial order,</a:t>
            </a:r>
            <a:r>
              <a:rPr lang="en-US" baseline="0" dirty="0" smtClean="0"/>
              <a:t> some “happens-before” relationships are specified, but not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total order, all “happens-before” relationships are specified. (So there is only one way through the program)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any given multithreaded program, different total orders are possible.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from a synchronization perspective, each thread has only one intra-thread total order. This is the “Program order” of that thread.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28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Similarly,</a:t>
            </a:r>
          </a:p>
          <a:p>
            <a:endParaRPr lang="en-US" dirty="0" smtClean="0"/>
          </a:p>
          <a:p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a program has no data races, then all executions of the program will appear to be sequentially consistent. (17.4.3)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321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65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Explained</a:t>
            </a:r>
            <a:r>
              <a:rPr lang="en-US" baseline="0" dirty="0" smtClean="0"/>
              <a:t> “Exercise”: How this can fail if </a:t>
            </a:r>
            <a:r>
              <a:rPr lang="en-US" baseline="0" dirty="0" err="1" smtClean="0"/>
              <a:t>theInstance</a:t>
            </a:r>
            <a:r>
              <a:rPr lang="en-US" baseline="0" dirty="0" smtClean="0"/>
              <a:t> is not synchronized</a:t>
            </a:r>
          </a:p>
          <a:p>
            <a:endParaRPr lang="en-US" dirty="0" smtClean="0"/>
          </a:p>
          <a:p>
            <a:r>
              <a:rPr lang="en-US" dirty="0" smtClean="0"/>
              <a:t>See this Stack Overflow Answer</a:t>
            </a:r>
            <a:r>
              <a:rPr lang="en-US" baseline="0" dirty="0" smtClean="0"/>
              <a:t> for an explanation:</a:t>
            </a:r>
            <a:endParaRPr lang="en-US" dirty="0" smtClean="0"/>
          </a:p>
          <a:p>
            <a:r>
              <a:rPr lang="en-US" dirty="0" smtClean="0"/>
              <a:t>http://stackoverflow.com/a/11640026/1048186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407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https://en.wikipedia.org/wiki/Double-checked_locking#Usage_in_Java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Explained</a:t>
            </a:r>
            <a:r>
              <a:rPr lang="en-US" baseline="0" dirty="0" smtClean="0"/>
              <a:t> “Exercise”: How this can fail if </a:t>
            </a:r>
            <a:r>
              <a:rPr lang="en-US" baseline="0" dirty="0" err="1" smtClean="0"/>
              <a:t>theInstance</a:t>
            </a:r>
            <a:r>
              <a:rPr lang="en-US" baseline="0" dirty="0" smtClean="0"/>
              <a:t> is not synchronized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this fail if not synchronized?</a:t>
            </a:r>
          </a:p>
          <a:p>
            <a:endParaRPr lang="en-US" dirty="0" smtClean="0"/>
          </a:p>
          <a:p>
            <a:r>
              <a:rPr lang="en-US" dirty="0" smtClean="0"/>
              <a:t>Give example of failure/problem if the outer local==null is not there at all.</a:t>
            </a:r>
          </a:p>
          <a:p>
            <a:r>
              <a:rPr lang="en-US" dirty="0" smtClean="0"/>
              <a:t>Give example</a:t>
            </a:r>
            <a:r>
              <a:rPr lang="en-US" baseline="0" dirty="0" smtClean="0"/>
              <a:t> of failure if inner lock is not there.</a:t>
            </a:r>
          </a:p>
          <a:p>
            <a:endParaRPr lang="en-US" dirty="0" smtClean="0"/>
          </a:p>
          <a:p>
            <a:r>
              <a:rPr lang="en-US" dirty="0" smtClean="0"/>
              <a:t>See this Stack Overflow Answer</a:t>
            </a:r>
            <a:r>
              <a:rPr lang="en-US" baseline="0" dirty="0" smtClean="0"/>
              <a:t> for an explanation:</a:t>
            </a:r>
            <a:endParaRPr lang="en-US" dirty="0" smtClean="0"/>
          </a:p>
          <a:p>
            <a:r>
              <a:rPr lang="en-US" dirty="0" smtClean="0"/>
              <a:t>http://stackoverflow.com/a/11640026/1048186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2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REFACTORING.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Kind of like factoring in math, the end result remains the same even though we change the order and add variables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9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http://docs.oracle.com/javase/8/docs/api/java/util/concurrent/package-summary.html#MemoryVisibility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0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worse</a:t>
            </a:r>
            <a:r>
              <a:rPr lang="en-US" baseline="0" dirty="0" smtClean="0"/>
              <a:t> yet…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18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1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Instructor: Then explain why if we use </a:t>
            </a:r>
            <a:r>
              <a:rPr lang="en-US" baseline="0" dirty="0" err="1" smtClean="0"/>
              <a:t>Collections.synchronizedMap</a:t>
            </a:r>
            <a:r>
              <a:rPr lang="en-US" baseline="0" dirty="0" smtClean="0"/>
              <a:t> this might go wrong.</a:t>
            </a:r>
          </a:p>
          <a:p>
            <a:r>
              <a:rPr lang="en-US" baseline="0" dirty="0" smtClean="0"/>
              <a:t>(Collections. … creates a proxy/decorator that locks for every access.)</a:t>
            </a:r>
          </a:p>
          <a:p>
            <a:endParaRPr lang="en-US" dirty="0" smtClean="0"/>
          </a:p>
          <a:p>
            <a:r>
              <a:rPr lang="en-US" dirty="0" smtClean="0"/>
              <a:t>Also mention that with this “bad” map</a:t>
            </a:r>
            <a:r>
              <a:rPr lang="en-US" baseline="0" dirty="0" smtClean="0"/>
              <a:t>, the most correct solutions I saw were those that did not attempt to double-lock.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1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Instead of </a:t>
            </a:r>
            <a:r>
              <a:rPr lang="en-US" dirty="0" err="1" smtClean="0"/>
              <a:t>Collections.synchronizedMap</a:t>
            </a:r>
            <a:r>
              <a:rPr lang="en-US" dirty="0" smtClean="0"/>
              <a:t> (or something like that_</a:t>
            </a:r>
          </a:p>
          <a:p>
            <a:r>
              <a:rPr lang="en-US" dirty="0" smtClean="0"/>
              <a:t>  use http://docs.oracle.com/javase/8/docs/api/java/util/concurrent/ConcurrentSkipListMap.html</a:t>
            </a:r>
          </a:p>
          <a:p>
            <a:r>
              <a:rPr lang="en-US" dirty="0" smtClean="0"/>
              <a:t>  or http://docs.oracle.com/javase/8/docs/api/java/util/concurrent/ConcurrentHashMap.html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42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703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r>
              <a:rPr lang="en-US" baseline="0" dirty="0" smtClean="0"/>
              <a:t> to Dr. Urbain for pointing out the information on this slide.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969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Event</a:t>
            </a:r>
            <a:r>
              <a:rPr lang="en-US" baseline="0" dirty="0" smtClean="0"/>
              <a:t> B:4 may physically happen before or after C:2.  It has no happens-before relationship with this event.</a:t>
            </a:r>
          </a:p>
          <a:p>
            <a:endParaRPr lang="en-US" dirty="0" smtClean="0"/>
          </a:p>
          <a:p>
            <a:r>
              <a:rPr lang="en-US" dirty="0" smtClean="0"/>
              <a:t>Even A:3 may physically happen before</a:t>
            </a:r>
            <a:r>
              <a:rPr lang="en-US" baseline="0" dirty="0" smtClean="0"/>
              <a:t> B:4, depending on how the </a:t>
            </a:r>
            <a:r>
              <a:rPr lang="en-US" baseline="0" smtClean="0"/>
              <a:t>messages fly.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old value of B is still “visible to” A.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33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3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have code from two threads BEFORE reordering</a:t>
            </a:r>
          </a:p>
          <a:p>
            <a:endParaRPr lang="en-US" dirty="0" smtClean="0"/>
          </a:p>
          <a:p>
            <a:r>
              <a:rPr lang="en-US" dirty="0" smtClean="0"/>
              <a:t>“r2” is a local variable.</a:t>
            </a:r>
            <a:r>
              <a:rPr lang="en-US" baseline="0" dirty="0" smtClean="0"/>
              <a:t>  Considering “</a:t>
            </a:r>
            <a:r>
              <a:rPr lang="en-US" baseline="0" dirty="0" err="1" smtClean="0"/>
              <a:t>tmp</a:t>
            </a:r>
            <a:r>
              <a:rPr lang="en-US" baseline="0" dirty="0" smtClean="0"/>
              <a:t>” on the previous slide, why might it be called “</a:t>
            </a:r>
            <a:r>
              <a:rPr lang="en-US" baseline="0" dirty="0" err="1" smtClean="0"/>
              <a:t>r</a:t>
            </a:r>
            <a:r>
              <a:rPr lang="en-US" i="1" baseline="0" dirty="0" err="1" smtClean="0"/>
              <a:t>x</a:t>
            </a:r>
            <a:r>
              <a:rPr lang="en-US" baseline="0" dirty="0" smtClean="0"/>
              <a:t>”?</a:t>
            </a:r>
          </a:p>
          <a:p>
            <a:r>
              <a:rPr lang="en-US" baseline="0" dirty="0" smtClean="0"/>
              <a:t>(Note: Java’s memory model is ONLY concerned with reads and writes to shared (heap) variables)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2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Perhaps more stable link:</a:t>
            </a:r>
          </a:p>
          <a:p>
            <a:r>
              <a:rPr lang="en-US" dirty="0" smtClean="0"/>
              <a:t>http://docs.oracle.com/javase/specs/jls/se7/html/jls-17.html#jls-17.4-table-1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Forward substitution: (if</a:t>
            </a:r>
            <a:r>
              <a:rPr lang="en-US" baseline="0" dirty="0" smtClean="0"/>
              <a:t> time)</a:t>
            </a:r>
            <a:endParaRPr lang="en-US" dirty="0" smtClean="0"/>
          </a:p>
          <a:p>
            <a:r>
              <a:rPr lang="en-US" dirty="0" smtClean="0"/>
              <a:t>http://docs.oracle.com/javase/specs/jls/se7/html/jls-17.html#jls-17.4-table-3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2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4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util/concurrent/package-summary.html#MemoryVisibilit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hyperlink" Target="http://docs.oracle.com/javase/specs/jls/se7/html/jls-17.html#jls-17.4.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specs/jls/se7/html/jls-17.html#jls-17.4.3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specs/jls/se7/html/jls-17.html#jls-17.4.5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specs/jls/se7/html/jls-17.html#jls-17.4.3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util/concurrent/ConcurrentHashMap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8/docs/api/java/util/concurrent/ConcurrentSkipListMap.html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essential/concurrency/memconsist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8/docs/api/java/util/concurrent/package-summary.html#MemoryVisibility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gical_clock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Vector_clock" TargetMode="External"/><Relationship Id="rId4" Type="http://schemas.openxmlformats.org/officeDocument/2006/relationships/hyperlink" Target="https://en.wikipedia.org/wiki/Lamport_timestamps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d5e2772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d5e277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8,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Final Project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Worth 2 labs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Cleanup of Ducks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Reducing coupling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Finishing </a:t>
            </a:r>
            <a:r>
              <a:rPr lang="en-US" dirty="0" err="1" smtClean="0">
                <a:sym typeface="Wingdings" panose="05000000000000000000" pitchFamily="2" charset="2"/>
              </a:rPr>
              <a:t>FactoryMethod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Cleanup of Singleton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858962"/>
          </a:xfrm>
        </p:spPr>
        <p:txBody>
          <a:bodyPr/>
          <a:lstStyle/>
          <a:p>
            <a:r>
              <a:rPr lang="en-US" dirty="0" smtClean="0"/>
              <a:t>How to ensure multithreaded applications work as expected?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3997325"/>
          </a:xfrm>
        </p:spPr>
        <p:txBody>
          <a:bodyPr/>
          <a:lstStyle/>
          <a:p>
            <a:r>
              <a:rPr lang="en-US" dirty="0" smtClean="0"/>
              <a:t>Avoid problems due to </a:t>
            </a:r>
          </a:p>
          <a:p>
            <a:pPr lvl="1"/>
            <a:r>
              <a:rPr lang="en-US" dirty="0" smtClean="0"/>
              <a:t>reordering</a:t>
            </a:r>
          </a:p>
          <a:p>
            <a:pPr lvl="1"/>
            <a:r>
              <a:rPr lang="en-US" dirty="0" smtClean="0"/>
              <a:t>caching (as seen yesterday)</a:t>
            </a:r>
          </a:p>
          <a:p>
            <a:r>
              <a:rPr lang="en-US" dirty="0" smtClean="0"/>
              <a:t>While still being fast!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1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“Memory Model”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A </a:t>
            </a:r>
            <a:r>
              <a:rPr lang="en-US" i="1" dirty="0"/>
              <a:t>memory model</a:t>
            </a:r>
            <a:r>
              <a:rPr lang="en-US" dirty="0"/>
              <a:t> describes, given a program and an execution trace of that program, whether the execution trace is a legal execution of the program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Java programming language memory model works by examining each read in an execution trace and checking that the write observed by that read is valid according to certain rules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docs.oracle.com/javase/specs/jls/se7/html/jls-17.html#jls-17.4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62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Variables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nstance fields</a:t>
            </a:r>
          </a:p>
          <a:p>
            <a:r>
              <a:rPr lang="en-US" dirty="0"/>
              <a:t>s</a:t>
            </a:r>
            <a:r>
              <a:rPr lang="en-US" dirty="0" smtClean="0"/>
              <a:t>tatic fields</a:t>
            </a:r>
          </a:p>
          <a:p>
            <a:r>
              <a:rPr lang="en-US" dirty="0"/>
              <a:t>a</a:t>
            </a:r>
            <a:r>
              <a:rPr lang="en-US" dirty="0" smtClean="0"/>
              <a:t>rray elements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Never shared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ocal variables</a:t>
            </a:r>
          </a:p>
          <a:p>
            <a:r>
              <a:rPr lang="en-US" dirty="0"/>
              <a:t>m</a:t>
            </a:r>
            <a:r>
              <a:rPr lang="en-US" dirty="0" smtClean="0"/>
              <a:t>ethod parameters</a:t>
            </a:r>
          </a:p>
          <a:p>
            <a:r>
              <a:rPr lang="en-US" dirty="0"/>
              <a:t>e</a:t>
            </a:r>
            <a:r>
              <a:rPr lang="en-US" dirty="0" smtClean="0"/>
              <a:t>xception parameters</a:t>
            </a:r>
          </a:p>
          <a:p>
            <a:pPr marL="0" indent="0">
              <a:buNone/>
            </a:pPr>
            <a:r>
              <a:rPr lang="en-US" dirty="0" smtClean="0"/>
              <a:t>    e.g. catch(Exception </a:t>
            </a:r>
            <a:r>
              <a:rPr lang="en-US" b="1" dirty="0" smtClean="0"/>
              <a:t>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 bwMode="auto">
          <a:xfrm>
            <a:off x="609600" y="5791199"/>
            <a:ext cx="8077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hlinkClick r:id="rId3"/>
              </a:rPr>
              <a:t>http://docs.oracle.com/javase/specs/jls/se7/html/jls-17.html#jls-17.4.1</a:t>
            </a:r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814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If one action </a:t>
            </a:r>
            <a:r>
              <a:rPr lang="en-US" i="1" dirty="0"/>
              <a:t>happens-before</a:t>
            </a:r>
            <a:r>
              <a:rPr lang="en-US" dirty="0"/>
              <a:t> another, then the first is visible to and ordered before the second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1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caveat: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“An </a:t>
            </a:r>
            <a:r>
              <a:rPr lang="en-US" dirty="0"/>
              <a:t>implementation is free to produce any code it likes, as long as all resulting executions of a program produce a result that can be predicted by the memory model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http://docs.oracle.com/javase/specs/jls/se7/html/jls-17.html#jls-17.4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75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prev</a:t>
            </a:r>
            <a:r>
              <a:rPr lang="en-US" dirty="0" smtClean="0"/>
              <a:t> slide expanded)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memory model describes possible behaviors of a program. An implementation is free to produce any code it likes, as long as all resulting executions of a program produce a result that can be predicted by the memory model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This provides a great deal of freedom for the </a:t>
            </a:r>
            <a:r>
              <a:rPr lang="en-US" i="1" dirty="0" err="1"/>
              <a:t>implementor</a:t>
            </a:r>
            <a:r>
              <a:rPr lang="en-US" i="1" dirty="0"/>
              <a:t> to perform a myriad of code transformations, including the reordering of actions and removal of unnecessary synchronization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docs.oracle.com/javase/specs/jls/se7/html/jls-17.html#jls-17.4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58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i="1" dirty="0"/>
              <a:t>Happens-Before</a:t>
            </a:r>
            <a:r>
              <a:rPr lang="en-US" dirty="0"/>
              <a:t> Does Not Imply Happening Before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It should be noted that the presence of a </a:t>
            </a:r>
            <a:r>
              <a:rPr lang="en-US" i="1" dirty="0"/>
              <a:t>happens-before</a:t>
            </a:r>
            <a:r>
              <a:rPr lang="en-US" dirty="0"/>
              <a:t> relationship between two actions does not necessarily imply that they have to take place in that order in an implementation. If the reordering produces results consistent with a legal execution, it is not illegal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http://docs.oracle.com/javase/specs/jls/se7/html/jls-17.html#jls-17.4.5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31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More specifically, if two actions share a </a:t>
            </a:r>
            <a:r>
              <a:rPr lang="en-US" i="1" dirty="0"/>
              <a:t>happens-before</a:t>
            </a:r>
            <a:r>
              <a:rPr lang="en-US" dirty="0"/>
              <a:t> relationship, they do not necessarily have to appear to have happened in that order to any code with which they do not share a </a:t>
            </a:r>
            <a:r>
              <a:rPr lang="en-US" i="1" dirty="0"/>
              <a:t>happens-before</a:t>
            </a:r>
            <a:r>
              <a:rPr lang="en-US" dirty="0"/>
              <a:t> relationship. Writes in one thread that are in a data race with reads in another thread may, for example, appear to occur out of order to those reads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docs.oracle.com/javase/specs/jls/se7/html/jls-17.html#jls-17.4.5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3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// (1)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1;                      // (2)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/>
              <a:t>)                      // (3) &lt;-- </a:t>
            </a:r>
            <a:r>
              <a:rPr lang="en-US" dirty="0" smtClean="0"/>
              <a:t>let read (1)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("%d\n", answer);       // (4)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http://preshing.com/20130702/the-happens-before-relation/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56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724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1;                     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("%d\n", answer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http://preshing.com/20130702/the-happens-before-relation/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r>
              <a:rPr lang="en-US" dirty="0" smtClean="0"/>
              <a:t>How might this code execute to print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(You may use reordering and/or caching in your solution)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29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Surprising Fact: Compiler can re-order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compiled,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 = 1;</a:t>
            </a:r>
          </a:p>
          <a:p>
            <a:pPr marL="0" indent="0">
              <a:buNone/>
            </a:pPr>
            <a:r>
              <a:rPr lang="en-US" dirty="0" smtClean="0"/>
              <a:t>May be executed as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tmp</a:t>
            </a:r>
            <a:r>
              <a:rPr lang="en-US" dirty="0" smtClean="0"/>
              <a:t> = B;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 = 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tmp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= </a:t>
            </a:r>
            <a:r>
              <a:rPr lang="en-US" dirty="0" err="1" smtClean="0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Source: </a:t>
            </a:r>
            <a:r>
              <a:rPr lang="en-US" dirty="0" err="1" smtClean="0"/>
              <a:t>Preshing</a:t>
            </a:r>
            <a:r>
              <a:rPr lang="en-US" dirty="0" smtClean="0"/>
              <a:t> (see notes for this slide)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59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happens-before relationships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“Each </a:t>
            </a:r>
            <a:r>
              <a:rPr lang="en-US" dirty="0"/>
              <a:t>action in a thread </a:t>
            </a:r>
            <a:r>
              <a:rPr lang="en-US" i="1" dirty="0"/>
              <a:t>happens-before</a:t>
            </a:r>
            <a:r>
              <a:rPr lang="en-US" dirty="0"/>
              <a:t> every action in that thread that comes later in the program's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“An </a:t>
            </a:r>
            <a:r>
              <a:rPr lang="en-US" dirty="0"/>
              <a:t>unlock (synchronized block or method exit) of a monitor </a:t>
            </a:r>
            <a:r>
              <a:rPr lang="en-US" i="1" dirty="0"/>
              <a:t>happens-before</a:t>
            </a:r>
            <a:r>
              <a:rPr lang="en-US" dirty="0"/>
              <a:t> every subsequent lock (synchronized block or method entry) of that same monitor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 </a:t>
            </a:r>
            <a:r>
              <a:rPr lang="en-US" dirty="0"/>
              <a:t>write to a volatile field </a:t>
            </a:r>
            <a:r>
              <a:rPr lang="en-US" i="1" dirty="0"/>
              <a:t>happens-before</a:t>
            </a:r>
            <a:r>
              <a:rPr lang="en-US" dirty="0"/>
              <a:t> every subsequent read of that same field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6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happens-before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call to start on a thread </a:t>
            </a:r>
            <a:r>
              <a:rPr lang="en-US" i="1" dirty="0"/>
              <a:t>happens-before</a:t>
            </a:r>
            <a:r>
              <a:rPr lang="en-US" dirty="0"/>
              <a:t> any action in the started thread.</a:t>
            </a:r>
          </a:p>
          <a:p>
            <a:r>
              <a:rPr lang="en-US" dirty="0" smtClean="0"/>
              <a:t>“All </a:t>
            </a:r>
            <a:r>
              <a:rPr lang="en-US" dirty="0"/>
              <a:t>actions in a thread </a:t>
            </a:r>
            <a:r>
              <a:rPr lang="en-US" i="1" dirty="0"/>
              <a:t>happen-before</a:t>
            </a:r>
            <a:r>
              <a:rPr lang="en-US" dirty="0"/>
              <a:t> any other thread successfully returns from a join on that thread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docs.oracle.com/javase/8/docs/api/java/util/concurrent/package-summary.html#MemoryVisibility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6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Sub·se</a:t>
            </a:r>
            <a:r>
              <a:rPr lang="en-US" dirty="0" err="1"/>
              <a:t>·</a:t>
            </a:r>
            <a:r>
              <a:rPr lang="en-US" dirty="0" err="1" smtClean="0"/>
              <a:t>quent</a:t>
            </a:r>
            <a:r>
              <a:rPr lang="en-US" dirty="0" smtClean="0"/>
              <a:t> – following </a:t>
            </a:r>
            <a:r>
              <a:rPr lang="en-US" dirty="0"/>
              <a:t>in time, order, or </a:t>
            </a:r>
            <a:r>
              <a:rPr lang="en-US" dirty="0" smtClean="0"/>
              <a:t>place (Source: Merriam-Webster Online)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 believe the Java standard uses the “time” rather than “order” sense)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88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official spec happens-before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 </a:t>
            </a:r>
            <a:r>
              <a:rPr lang="en-US" i="1" dirty="0" err="1"/>
              <a:t>hb</a:t>
            </a:r>
            <a:r>
              <a:rPr lang="en-US" i="1" dirty="0"/>
              <a:t>(x, y)</a:t>
            </a:r>
            <a:r>
              <a:rPr lang="en-US" dirty="0"/>
              <a:t> and </a:t>
            </a:r>
            <a:r>
              <a:rPr lang="en-US" i="1" dirty="0" err="1"/>
              <a:t>hb</a:t>
            </a:r>
            <a:r>
              <a:rPr lang="en-US" i="1" dirty="0"/>
              <a:t>(y, z)</a:t>
            </a:r>
            <a:r>
              <a:rPr lang="en-US" dirty="0"/>
              <a:t>, then </a:t>
            </a:r>
            <a:r>
              <a:rPr lang="en-US" i="1" dirty="0" err="1"/>
              <a:t>hb</a:t>
            </a:r>
            <a:r>
              <a:rPr lang="en-US" i="1" dirty="0"/>
              <a:t>(x, z)</a:t>
            </a:r>
            <a:r>
              <a:rPr lang="en-US" dirty="0"/>
              <a:t>.</a:t>
            </a:r>
          </a:p>
          <a:p>
            <a:r>
              <a:rPr lang="en-US" dirty="0" smtClean="0"/>
              <a:t>If</a:t>
            </a:r>
            <a:r>
              <a:rPr lang="en-US" dirty="0"/>
              <a:t> </a:t>
            </a:r>
            <a:r>
              <a:rPr lang="en-US" i="1" dirty="0"/>
              <a:t>x</a:t>
            </a:r>
            <a:r>
              <a:rPr lang="en-US" dirty="0"/>
              <a:t> and </a:t>
            </a:r>
            <a:r>
              <a:rPr lang="en-US" i="1" dirty="0"/>
              <a:t>y</a:t>
            </a:r>
            <a:r>
              <a:rPr lang="en-US" dirty="0"/>
              <a:t> are actions of the same thread and </a:t>
            </a:r>
            <a:r>
              <a:rPr lang="en-US" i="1" dirty="0"/>
              <a:t>x</a:t>
            </a:r>
            <a:r>
              <a:rPr lang="en-US" dirty="0"/>
              <a:t> comes before </a:t>
            </a:r>
            <a:r>
              <a:rPr lang="en-US" i="1" dirty="0"/>
              <a:t>y</a:t>
            </a:r>
            <a:r>
              <a:rPr lang="en-US" dirty="0"/>
              <a:t> in program order, then </a:t>
            </a:r>
            <a:r>
              <a:rPr lang="en-US" i="1" dirty="0" err="1"/>
              <a:t>hb</a:t>
            </a:r>
            <a:r>
              <a:rPr lang="en-US" i="1" dirty="0"/>
              <a:t>(x, y)</a:t>
            </a:r>
            <a:r>
              <a:rPr lang="en-US" dirty="0"/>
              <a:t>.</a:t>
            </a:r>
          </a:p>
          <a:p>
            <a:r>
              <a:rPr lang="en-US" dirty="0"/>
              <a:t>A write to a volatile </a:t>
            </a:r>
            <a:r>
              <a:rPr lang="en-US" dirty="0" smtClean="0"/>
              <a:t>field</a:t>
            </a:r>
            <a:r>
              <a:rPr lang="en-US" dirty="0"/>
              <a:t> </a:t>
            </a:r>
            <a:r>
              <a:rPr lang="en-US" i="1" dirty="0"/>
              <a:t>happens-before</a:t>
            </a:r>
            <a:r>
              <a:rPr lang="en-US" dirty="0"/>
              <a:t> every subsequent read of that field</a:t>
            </a:r>
            <a:r>
              <a:rPr lang="en-US" dirty="0" smtClean="0"/>
              <a:t>.</a:t>
            </a:r>
          </a:p>
          <a:p>
            <a:r>
              <a:rPr lang="en-US" dirty="0"/>
              <a:t>An unlock on a monitor </a:t>
            </a:r>
            <a:r>
              <a:rPr lang="en-US" i="1" dirty="0"/>
              <a:t>happens-before</a:t>
            </a:r>
            <a:r>
              <a:rPr lang="en-US" dirty="0"/>
              <a:t> every subsequent lock on that monitor.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docs.oracle.com/javase/specs/jls/se7/html/jls-17.html#jls-17.4.5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585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official spec happens-before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call to start() on a thread </a:t>
            </a:r>
            <a:r>
              <a:rPr lang="en-US" i="1" dirty="0"/>
              <a:t>happens-before</a:t>
            </a:r>
            <a:r>
              <a:rPr lang="en-US" dirty="0"/>
              <a:t> any actions in the started thread.</a:t>
            </a:r>
          </a:p>
          <a:p>
            <a:r>
              <a:rPr lang="en-US" dirty="0"/>
              <a:t>All actions in a thread </a:t>
            </a:r>
            <a:r>
              <a:rPr lang="en-US" i="1" dirty="0"/>
              <a:t>happen-before</a:t>
            </a:r>
            <a:r>
              <a:rPr lang="en-US" dirty="0"/>
              <a:t> any other thread successfully returns from a join() on that thread.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docs.oracle.com/javase/specs/jls/se7/html/jls-17.html#jls-17.4.5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83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“Two accesses to (reads of or writes to) the same variable are said to be </a:t>
            </a:r>
            <a:r>
              <a:rPr lang="en-US" i="1" dirty="0"/>
              <a:t>conflicting</a:t>
            </a:r>
            <a:r>
              <a:rPr lang="en-US" dirty="0"/>
              <a:t> if at least one of the accesses is a write.” -- (</a:t>
            </a:r>
            <a:r>
              <a:rPr lang="en-US" dirty="0">
                <a:hlinkClick r:id="rId2" tooltip="17.4.1. Shared Variables"/>
              </a:rPr>
              <a:t>§17.4.1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“When a program contains two conflicting accesses that are not ordered by a happens-before relationship, it is said to contain a </a:t>
            </a:r>
            <a:r>
              <a:rPr lang="en-US" i="1" dirty="0"/>
              <a:t>data race</a:t>
            </a:r>
            <a:r>
              <a:rPr lang="en-US" dirty="0"/>
              <a:t>.” (</a:t>
            </a:r>
            <a:r>
              <a:rPr lang="en-US" dirty="0">
                <a:hlinkClick r:id="rId3" tooltip="17.4.1. Shared Variables"/>
              </a:rPr>
              <a:t>§17.4.5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70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One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>
            <a:stCxn id="40" idx="4"/>
            <a:endCxn id="41" idx="0"/>
          </p:cNvCxnSpPr>
          <p:nvPr/>
        </p:nvCxnSpPr>
        <p:spPr bwMode="auto">
          <a:xfrm>
            <a:off x="6045201" y="27876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6152964" y="3523876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41" idx="6"/>
            <a:endCxn id="43" idx="2"/>
          </p:cNvCxnSpPr>
          <p:nvPr/>
        </p:nvCxnSpPr>
        <p:spPr bwMode="auto">
          <a:xfrm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6197601" y="5020733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16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One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>
            <a:stCxn id="40" idx="4"/>
            <a:endCxn id="41" idx="0"/>
          </p:cNvCxnSpPr>
          <p:nvPr/>
        </p:nvCxnSpPr>
        <p:spPr bwMode="auto">
          <a:xfrm>
            <a:off x="6045201" y="27876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6152964" y="3523876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41" idx="6"/>
            <a:endCxn id="43" idx="2"/>
          </p:cNvCxnSpPr>
          <p:nvPr/>
        </p:nvCxnSpPr>
        <p:spPr bwMode="auto">
          <a:xfrm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6197601" y="5020733"/>
            <a:ext cx="9144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175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Another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0" name="Oval 39"/>
          <p:cNvSpPr/>
          <p:nvPr/>
        </p:nvSpPr>
        <p:spPr bwMode="auto">
          <a:xfrm>
            <a:off x="5892801" y="24828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928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92801" y="40576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12001" y="32702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045201" y="35750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892801" y="4861983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045201" y="4379383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92801" y="56197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045201" y="51371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0" idx="5"/>
            <a:endCxn id="43" idx="1"/>
          </p:cNvCxnSpPr>
          <p:nvPr/>
        </p:nvCxnSpPr>
        <p:spPr bwMode="auto">
          <a:xfrm>
            <a:off x="6152964" y="27430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7112001" y="40449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112001" y="483235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endCxn id="51" idx="0"/>
          </p:cNvCxnSpPr>
          <p:nvPr/>
        </p:nvCxnSpPr>
        <p:spPr bwMode="auto">
          <a:xfrm>
            <a:off x="7264401" y="3562350"/>
            <a:ext cx="0" cy="482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264401" y="434975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2" idx="3"/>
            <a:endCxn id="48" idx="7"/>
          </p:cNvCxnSpPr>
          <p:nvPr/>
        </p:nvCxnSpPr>
        <p:spPr bwMode="auto">
          <a:xfrm flipH="1">
            <a:off x="6152964" y="5092513"/>
            <a:ext cx="1003674" cy="5718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152964" y="4328209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1" idx="1"/>
            <a:endCxn id="41" idx="5"/>
          </p:cNvCxnSpPr>
          <p:nvPr/>
        </p:nvCxnSpPr>
        <p:spPr bwMode="auto">
          <a:xfrm flipH="1" flipV="1">
            <a:off x="6152964" y="3530413"/>
            <a:ext cx="1003674" cy="55917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3" idx="2"/>
            <a:endCxn id="41" idx="6"/>
          </p:cNvCxnSpPr>
          <p:nvPr/>
        </p:nvCxnSpPr>
        <p:spPr bwMode="auto">
          <a:xfrm flipH="1">
            <a:off x="6197601" y="34226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6045201" y="2794000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3" idx="3"/>
            <a:endCxn id="42" idx="7"/>
          </p:cNvCxnSpPr>
          <p:nvPr/>
        </p:nvCxnSpPr>
        <p:spPr bwMode="auto">
          <a:xfrm flipH="1">
            <a:off x="6152964" y="3530413"/>
            <a:ext cx="1003674" cy="571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46" idx="6"/>
            <a:endCxn id="52" idx="2"/>
          </p:cNvCxnSpPr>
          <p:nvPr/>
        </p:nvCxnSpPr>
        <p:spPr bwMode="auto">
          <a:xfrm flipV="1">
            <a:off x="6197601" y="4984750"/>
            <a:ext cx="914400" cy="29633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6197601" y="42164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450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Order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Each thread has a Total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00200" y="2489200"/>
            <a:ext cx="1524000" cy="3441700"/>
            <a:chOff x="1447800" y="2489200"/>
            <a:chExt cx="1524000" cy="3441700"/>
          </a:xfrm>
        </p:grpSpPr>
        <p:sp>
          <p:nvSpPr>
            <p:cNvPr id="6" name="Oval 5"/>
            <p:cNvSpPr/>
            <p:nvPr/>
          </p:nvSpPr>
          <p:spPr bwMode="auto">
            <a:xfrm>
              <a:off x="1447800" y="248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4064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670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6" idx="4"/>
              <a:endCxn id="7" idx="0"/>
            </p:cNvCxnSpPr>
            <p:nvPr/>
          </p:nvCxnSpPr>
          <p:spPr bwMode="auto">
            <a:xfrm>
              <a:off x="1600200" y="27940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600200" y="35814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447800" y="4868333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1600200" y="4385733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1447800" y="56261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00200" y="51435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6" idx="5"/>
              <a:endCxn id="14" idx="1"/>
            </p:cNvCxnSpPr>
            <p:nvPr/>
          </p:nvCxnSpPr>
          <p:spPr bwMode="auto">
            <a:xfrm>
              <a:off x="1707963" y="27493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67000" y="4051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667000" y="48387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9" idx="0"/>
            </p:cNvCxnSpPr>
            <p:nvPr/>
          </p:nvCxnSpPr>
          <p:spPr bwMode="auto">
            <a:xfrm>
              <a:off x="2819400" y="35687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819400" y="4356100"/>
              <a:ext cx="0" cy="4826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0" idx="3"/>
              <a:endCxn id="24" idx="7"/>
            </p:cNvCxnSpPr>
            <p:nvPr/>
          </p:nvCxnSpPr>
          <p:spPr bwMode="auto">
            <a:xfrm flipH="1">
              <a:off x="1707963" y="5098863"/>
              <a:ext cx="1003674" cy="571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mp</a:t>
            </a:r>
            <a:r>
              <a:rPr lang="en-US" dirty="0" smtClean="0"/>
              <a:t> = B;</a:t>
            </a:r>
          </a:p>
          <a:p>
            <a:pPr marL="0" indent="0">
              <a:buNone/>
            </a:pPr>
            <a:r>
              <a:rPr lang="en-US" dirty="0" smtClean="0"/>
              <a:t>A = </a:t>
            </a:r>
            <a:r>
              <a:rPr lang="en-US" dirty="0" err="1" smtClean="0"/>
              <a:t>tmp</a:t>
            </a:r>
            <a:r>
              <a:rPr lang="en-US" dirty="0" smtClean="0"/>
              <a:t> + 1;</a:t>
            </a:r>
          </a:p>
          <a:p>
            <a:pPr marL="0" indent="0">
              <a:buNone/>
            </a:pPr>
            <a:r>
              <a:rPr lang="en-US" dirty="0" smtClean="0"/>
              <a:t>B = 1;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9660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 program is </a:t>
            </a:r>
            <a:r>
              <a:rPr lang="en-US" i="1" dirty="0"/>
              <a:t>correctly synchronized</a:t>
            </a:r>
            <a:r>
              <a:rPr lang="en-US" dirty="0"/>
              <a:t> if and only if all sequentially consistent executions are free of data races</a:t>
            </a:r>
            <a:r>
              <a:rPr lang="en-US" dirty="0" smtClean="0"/>
              <a:t>.” (</a:t>
            </a:r>
            <a:r>
              <a:rPr lang="en-US" dirty="0" smtClean="0">
                <a:hlinkClick r:id="rId3" tooltip="17.4.1. Shared Variables"/>
              </a:rPr>
              <a:t>§17.4.5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 </a:t>
            </a:r>
            <a:r>
              <a:rPr lang="en-US" dirty="0"/>
              <a:t>set of actions is </a:t>
            </a:r>
            <a:r>
              <a:rPr lang="en-US" i="1" dirty="0"/>
              <a:t>sequentially consistent</a:t>
            </a:r>
            <a:r>
              <a:rPr lang="en-US" dirty="0"/>
              <a:t> if all actions occur in </a:t>
            </a:r>
            <a:r>
              <a:rPr lang="en-US" dirty="0" smtClean="0"/>
              <a:t>[an] execution order </a:t>
            </a:r>
            <a:r>
              <a:rPr lang="en-US" dirty="0"/>
              <a:t>that is consistent with </a:t>
            </a:r>
            <a:r>
              <a:rPr lang="en-US" dirty="0" smtClean="0"/>
              <a:t>[every thread’s] program </a:t>
            </a:r>
            <a:r>
              <a:rPr lang="en-US" dirty="0"/>
              <a:t>order, and furthermore, each </a:t>
            </a:r>
            <a:r>
              <a:rPr lang="en-US" dirty="0" smtClean="0"/>
              <a:t>[…] write […] </a:t>
            </a:r>
            <a:r>
              <a:rPr lang="en-US" dirty="0"/>
              <a:t> is immediately visible to every </a:t>
            </a:r>
            <a:r>
              <a:rPr lang="en-US" dirty="0" smtClean="0"/>
              <a:t>thread” (</a:t>
            </a:r>
            <a:r>
              <a:rPr lang="en-US" dirty="0" smtClean="0">
                <a:hlinkClick r:id="rId4" tooltip="17.4.3. Programs and Program Order"/>
              </a:rPr>
              <a:t>§17.4.3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49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“If a program is correctly synchronized, then all executions of the program will appear to be sequentially consistent.” (</a:t>
            </a:r>
            <a:r>
              <a:rPr lang="en-US" dirty="0">
                <a:hlinkClick r:id="rId2" tooltip="17.4.1. Shared Variables"/>
              </a:rPr>
              <a:t>§17.4.5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“… Once the determination that the code is correctly synchronized is made, the programmer does not need to worry that </a:t>
            </a:r>
            <a:r>
              <a:rPr lang="en-US" i="1" dirty="0" err="1"/>
              <a:t>reorderings</a:t>
            </a:r>
            <a:r>
              <a:rPr lang="en-US" i="1" dirty="0"/>
              <a:t> will affect his or her code</a:t>
            </a:r>
            <a:r>
              <a:rPr lang="en-US" i="1" dirty="0" smtClean="0"/>
              <a:t>.”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>
                <a:hlinkClick r:id="rId2" tooltip="17.4.1. Shared Variables"/>
              </a:rPr>
              <a:t>§17.4.5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6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program has no data races, then we can treat that program as if it behaved according to our simple “switch-back-and-forth-between-threads” model which we used to illustrate multithreading at the beginning of the class.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9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“Sequential </a:t>
            </a:r>
            <a:r>
              <a:rPr lang="en-US" dirty="0"/>
              <a:t>consistency and/or freedom from data races still allows errors arising from groups of operations that need to be perceived atomically and are not</a:t>
            </a:r>
            <a:r>
              <a:rPr lang="en-US" dirty="0" smtClean="0"/>
              <a:t>.” </a:t>
            </a:r>
            <a:r>
              <a:rPr lang="en-US" dirty="0"/>
              <a:t>(</a:t>
            </a:r>
            <a:r>
              <a:rPr lang="en-US" dirty="0">
                <a:hlinkClick r:id="rId2" tooltip="17.4.3. Programs and Program Order"/>
              </a:rPr>
              <a:t>§17.4.3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60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of operations that happen all at once; they cannot be interrupted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theInstance</a:t>
            </a:r>
            <a:r>
              <a:rPr lang="en-US" dirty="0"/>
              <a:t> == null)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theInstance</a:t>
            </a:r>
            <a:r>
              <a:rPr lang="en-US" dirty="0"/>
              <a:t> = new </a:t>
            </a:r>
            <a:r>
              <a:rPr lang="en-US" dirty="0" err="1"/>
              <a:t>MySingleton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Example: Should be atomic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double-locked Singleton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theInstance</a:t>
            </a:r>
            <a:r>
              <a:rPr lang="en-US" dirty="0" smtClean="0"/>
              <a:t> == null) {</a:t>
            </a:r>
          </a:p>
          <a:p>
            <a:pPr marL="0" indent="0">
              <a:buNone/>
            </a:pPr>
            <a:r>
              <a:rPr lang="en-US" dirty="0" smtClean="0"/>
              <a:t>   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if(</a:t>
            </a:r>
            <a:r>
              <a:rPr lang="en-US" dirty="0" err="1" smtClean="0"/>
              <a:t>theInstance</a:t>
            </a:r>
            <a:r>
              <a:rPr lang="en-US" dirty="0" smtClean="0"/>
              <a:t> == null){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theInstance</a:t>
            </a:r>
            <a:r>
              <a:rPr lang="en-US" dirty="0" smtClean="0"/>
              <a:t> = new </a:t>
            </a:r>
            <a:r>
              <a:rPr lang="en-US" dirty="0" err="1" smtClean="0"/>
              <a:t>MySingleton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theInstance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9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faster double-locked Singleton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MySingleton</a:t>
            </a:r>
            <a:r>
              <a:rPr lang="en-US" sz="2800" dirty="0" smtClean="0"/>
              <a:t>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if(local == null) {</a:t>
            </a:r>
          </a:p>
          <a:p>
            <a:pPr marL="0" indent="0">
              <a:buNone/>
            </a:pPr>
            <a:r>
              <a:rPr lang="en-US" sz="2800" dirty="0" smtClean="0"/>
              <a:t>   synchronized(</a:t>
            </a:r>
            <a:r>
              <a:rPr lang="en-US" sz="2800" dirty="0" err="1" smtClean="0"/>
              <a:t>MySingleton.class</a:t>
            </a:r>
            <a:r>
              <a:rPr lang="en-US" sz="2800" dirty="0" smtClean="0"/>
              <a:t>) {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      if(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 == null) {</a:t>
            </a:r>
          </a:p>
          <a:p>
            <a:pPr marL="0" indent="0">
              <a:buNone/>
            </a:pPr>
            <a:r>
              <a:rPr lang="en-US" sz="2800" dirty="0" smtClean="0"/>
              <a:t>        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 = new </a:t>
            </a:r>
            <a:r>
              <a:rPr lang="en-US" sz="2800" dirty="0" err="1" smtClean="0"/>
              <a:t>MySingleton</a:t>
            </a:r>
            <a:r>
              <a:rPr lang="en-US" sz="2800" dirty="0" smtClean="0"/>
              <a:t>();</a:t>
            </a:r>
          </a:p>
          <a:p>
            <a:pPr marL="0" indent="0">
              <a:buNone/>
            </a:pPr>
            <a:r>
              <a:rPr lang="en-US" sz="2800" dirty="0" smtClean="0"/>
              <a:t>      }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}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r>
              <a:rPr lang="en-US" sz="2800" dirty="0"/>
              <a:t>r</a:t>
            </a:r>
            <a:r>
              <a:rPr lang="en-US" sz="2800" dirty="0" smtClean="0"/>
              <a:t>eturn local;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13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variables store objects?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be wondering…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73142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caveat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write to a volatile field </a:t>
            </a:r>
            <a:r>
              <a:rPr lang="en-US" i="1" dirty="0"/>
              <a:t>happens-before</a:t>
            </a:r>
            <a:r>
              <a:rPr lang="en-US" dirty="0"/>
              <a:t> every subsequent read of that same field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A field is an instance variable or a static variable</a:t>
            </a:r>
          </a:p>
          <a:p>
            <a:r>
              <a:rPr lang="en-US" dirty="0" smtClean="0"/>
              <a:t>A variable stores either a primitive type or a reference type</a:t>
            </a:r>
          </a:p>
          <a:p>
            <a:r>
              <a:rPr lang="en-US" dirty="0" smtClean="0"/>
              <a:t>A variable does </a:t>
            </a:r>
            <a:r>
              <a:rPr lang="en-US" b="1" dirty="0" smtClean="0"/>
              <a:t>not </a:t>
            </a:r>
            <a:r>
              <a:rPr lang="en-US" dirty="0" smtClean="0"/>
              <a:t>store an object.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7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writes to </a:t>
            </a:r>
            <a:r>
              <a:rPr lang="en-US" b="1" dirty="0" smtClean="0"/>
              <a:t>references</a:t>
            </a:r>
            <a:r>
              <a:rPr lang="en-US" dirty="0" smtClean="0"/>
              <a:t> are protected by volatile, writes to </a:t>
            </a:r>
            <a:r>
              <a:rPr lang="en-US" b="1" dirty="0" smtClean="0"/>
              <a:t>objects</a:t>
            </a:r>
            <a:r>
              <a:rPr lang="en-US" dirty="0" smtClean="0"/>
              <a:t> are not.</a:t>
            </a:r>
          </a:p>
          <a:p>
            <a:pPr lvl="1"/>
            <a:r>
              <a:rPr lang="en-US" dirty="0" smtClean="0"/>
              <a:t>If you want a volatile object, you have to declare all its fields volatile (not recommended)</a:t>
            </a:r>
          </a:p>
          <a:p>
            <a:pPr lvl="1"/>
            <a:r>
              <a:rPr lang="en-US" dirty="0" smtClean="0"/>
              <a:t>Even then…</a:t>
            </a:r>
          </a:p>
          <a:p>
            <a:pPr lvl="2"/>
            <a:r>
              <a:rPr lang="en-US" dirty="0" smtClean="0"/>
              <a:t>You can’t do this for objects in the standard library</a:t>
            </a:r>
          </a:p>
          <a:p>
            <a:pPr lvl="2"/>
            <a:r>
              <a:rPr lang="en-US" dirty="0" smtClean="0"/>
              <a:t>Your class may still have parts that need to be atomic but are not </a:t>
            </a:r>
          </a:p>
          <a:p>
            <a:r>
              <a:rPr lang="en-US" dirty="0" smtClean="0"/>
              <a:t>If you are calling a method that is not designed to be used without synchronization, you should synchronize around it.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170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 = B;</a:t>
            </a:r>
          </a:p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 = 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34629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loggers.get</a:t>
            </a:r>
            <a:r>
              <a:rPr lang="en-US" dirty="0" smtClean="0"/>
              <a:t>(</a:t>
            </a:r>
            <a:r>
              <a:rPr lang="en-US" dirty="0"/>
              <a:t>p</a:t>
            </a:r>
            <a:r>
              <a:rPr lang="en-US" dirty="0" smtClean="0"/>
              <a:t>ath)==</a:t>
            </a:r>
            <a:r>
              <a:rPr lang="en-US" dirty="0"/>
              <a:t>null</a:t>
            </a:r>
            <a:r>
              <a:rPr lang="en-US" dirty="0" smtClean="0"/>
              <a:t>){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synchronized </a:t>
            </a:r>
            <a:r>
              <a:rPr lang="en-US" dirty="0"/>
              <a:t>(loggers){  </a:t>
            </a:r>
          </a:p>
          <a:p>
            <a:pPr marL="0" indent="0"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loggers.get</a:t>
            </a:r>
            <a:r>
              <a:rPr lang="en-US" dirty="0" smtClean="0"/>
              <a:t>(path) </a:t>
            </a:r>
            <a:r>
              <a:rPr lang="en-US" dirty="0"/>
              <a:t>== null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EventLogger</a:t>
            </a:r>
            <a:r>
              <a:rPr lang="en-US" dirty="0" smtClean="0"/>
              <a:t> </a:t>
            </a:r>
            <a:r>
              <a:rPr lang="en-US" dirty="0"/>
              <a:t>n = new </a:t>
            </a:r>
            <a:r>
              <a:rPr lang="en-US" dirty="0" err="1" smtClean="0"/>
              <a:t>EventLogger</a:t>
            </a:r>
            <a:r>
              <a:rPr lang="en-US" dirty="0" smtClean="0"/>
              <a:t>(path);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40581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Loggers is a map.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smtClean="0"/>
              <a:t>this map is not </a:t>
            </a:r>
            <a:r>
              <a:rPr lang="en-US" dirty="0"/>
              <a:t>designed to be used from multiple threads, and we run this program, it isn’t safe.  </a:t>
            </a:r>
            <a:r>
              <a:rPr lang="en-US" b="1" i="1" dirty="0"/>
              <a:t>Explain</a:t>
            </a:r>
            <a:r>
              <a:rPr lang="en-US" dirty="0"/>
              <a:t> what might go wrong.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10515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loggers.get</a:t>
            </a:r>
            <a:r>
              <a:rPr lang="en-US" dirty="0"/>
              <a:t>(path)==null){	</a:t>
            </a:r>
          </a:p>
          <a:p>
            <a:pPr marL="0" indent="0">
              <a:buNone/>
            </a:pPr>
            <a:r>
              <a:rPr lang="en-US" dirty="0"/>
              <a:t>  synchronized (loggers){  </a:t>
            </a:r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loggers.get</a:t>
            </a:r>
            <a:r>
              <a:rPr lang="en-US" dirty="0"/>
              <a:t>(path) == null){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EventLogger</a:t>
            </a:r>
            <a:r>
              <a:rPr lang="en-US" dirty="0"/>
              <a:t> n = new </a:t>
            </a:r>
            <a:r>
              <a:rPr lang="en-US" dirty="0" err="1"/>
              <a:t>EventLogger</a:t>
            </a:r>
            <a:r>
              <a:rPr lang="en-US" dirty="0"/>
              <a:t>(path);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61735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alternative: </a:t>
            </a:r>
            <a:r>
              <a:rPr lang="en-US" dirty="0" err="1" smtClean="0"/>
              <a:t>java.util.concurrent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tx2"/>
              </a:buClr>
              <a:buNone/>
            </a:pPr>
            <a:r>
              <a:rPr lang="en-US" dirty="0" smtClean="0"/>
              <a:t>Lock-free multi-threaded data structures:</a:t>
            </a:r>
            <a:endParaRPr lang="en-US" dirty="0" smtClean="0">
              <a:hlinkClick r:id="rId3"/>
            </a:endParaRPr>
          </a:p>
          <a:p>
            <a:r>
              <a:rPr lang="en-US" dirty="0" err="1" smtClean="0">
                <a:hlinkClick r:id="rId3"/>
              </a:rPr>
              <a:t>ConcurrentHashMap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HashMap</a:t>
            </a:r>
            <a:r>
              <a:rPr lang="en-US" dirty="0" smtClean="0"/>
              <a:t>, only “concurrent”</a:t>
            </a:r>
          </a:p>
          <a:p>
            <a:r>
              <a:rPr lang="en-US" dirty="0" err="1" smtClean="0">
                <a:hlinkClick r:id="rId4"/>
              </a:rPr>
              <a:t>ConcurrentSkipListMap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TreeMap</a:t>
            </a:r>
            <a:r>
              <a:rPr lang="en-US" dirty="0" smtClean="0"/>
              <a:t>, only “concurrent”</a:t>
            </a:r>
          </a:p>
          <a:p>
            <a:pPr lvl="1"/>
            <a:r>
              <a:rPr lang="en-US" dirty="0" smtClean="0"/>
              <a:t>Discussed in Dean &amp; Dean </a:t>
            </a:r>
          </a:p>
          <a:p>
            <a:pPr lvl="2"/>
            <a:r>
              <a:rPr lang="en-US" dirty="0" smtClean="0"/>
              <a:t>SE1011 book </a:t>
            </a:r>
          </a:p>
          <a:p>
            <a:pPr lvl="2"/>
            <a:r>
              <a:rPr lang="en-US" dirty="0" smtClean="0"/>
              <a:t>recommended by a student for studying data structures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1441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Tutorial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Thread interference (even without caching)</a:t>
            </a:r>
            <a:endParaRPr lang="en-US" sz="2800" dirty="0">
              <a:hlinkClick r:id="rId3"/>
            </a:endParaRP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docs.oracle.com/javase/tutorial/essential/concurrency/interfere.html</a:t>
            </a:r>
          </a:p>
          <a:p>
            <a:pPr marL="0" indent="0">
              <a:buNone/>
            </a:pPr>
            <a:endParaRPr lang="en-US" sz="1000" dirty="0" smtClean="0">
              <a:hlinkClick r:id="rId3"/>
            </a:endParaRPr>
          </a:p>
          <a:p>
            <a:pPr marL="0" indent="0">
              <a:buNone/>
            </a:pPr>
            <a:r>
              <a:rPr lang="en-US" sz="2800" dirty="0"/>
              <a:t>Simple-language introduction to “happens-before”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http://docs.oracle.com/javase/tutorial/essential/concurrency/memconsist.html</a:t>
            </a:r>
            <a:endParaRPr lang="en-US" sz="28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800" dirty="0" smtClean="0"/>
              <a:t>Summary of happens-before relationships</a:t>
            </a:r>
          </a:p>
          <a:p>
            <a:pPr marL="0" indent="0">
              <a:buNone/>
            </a:pP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docs.oracle.com/javase/8/docs/api/java/util/concurrent/package-summary.html#MemoryVisibility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13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distributed software systems, internal </a:t>
            </a:r>
            <a:r>
              <a:rPr lang="en-US" dirty="0" smtClean="0"/>
              <a:t>counters holding </a:t>
            </a:r>
            <a:r>
              <a:rPr lang="en-US" dirty="0" smtClean="0">
                <a:hlinkClick r:id="rId3"/>
              </a:rPr>
              <a:t>logical</a:t>
            </a:r>
            <a:r>
              <a:rPr lang="en-US" dirty="0" smtClean="0"/>
              <a:t> </a:t>
            </a:r>
            <a:r>
              <a:rPr lang="en-US" dirty="0" smtClean="0"/>
              <a:t>time can be used to establish a happens-before relationship</a:t>
            </a:r>
          </a:p>
          <a:p>
            <a:pPr lvl="1"/>
            <a:r>
              <a:rPr lang="en-US" dirty="0" smtClean="0">
                <a:hlinkClick r:id="rId4"/>
              </a:rPr>
              <a:t>Lamport timestamp</a:t>
            </a:r>
            <a:r>
              <a:rPr lang="en-US" dirty="0" smtClean="0"/>
              <a:t> - single time-value</a:t>
            </a:r>
          </a:p>
          <a:p>
            <a:pPr lvl="1"/>
            <a:r>
              <a:rPr lang="en-US" dirty="0" smtClean="0">
                <a:hlinkClick r:id="rId5"/>
              </a:rPr>
              <a:t>Vector clock</a:t>
            </a:r>
            <a:r>
              <a:rPr lang="en-US" dirty="0" smtClean="0"/>
              <a:t> – time-value for each machine</a:t>
            </a:r>
          </a:p>
          <a:p>
            <a:r>
              <a:rPr lang="en-US" dirty="0" smtClean="0"/>
              <a:t>In both cases, the time value(s) are sent in each message between the computers</a:t>
            </a:r>
          </a:p>
          <a:p>
            <a:r>
              <a:rPr lang="en-US" dirty="0" smtClean="0"/>
              <a:t>Java doesn’t need to use numerical clocks.  It uses hardware techniques to ensure the happens-before relationship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35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clocks also have partial ordering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Vector Clock". Licensed under CC BY-SA 3.0 via Wikimedia Commons - https://commons.wikimedia.org/wiki/File:Vector_Clock.svg#mediaviewer/File:Vector_Clock.svg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45</a:t>
            </a:fld>
            <a:endParaRPr lang="en-US" altLang="en-US" dirty="0"/>
          </a:p>
        </p:txBody>
      </p:sp>
      <p:pic>
        <p:nvPicPr>
          <p:cNvPr id="1026" name="Picture 2" descr="https://upload.wikimedia.org/wikipedia/commons/thumb/5/55/Vector_Clock.svg/725px-Vector_Clock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229600" cy="465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9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 = B;</a:t>
            </a:r>
          </a:p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 = 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010400" y="1719263"/>
            <a:ext cx="4038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smtClean="0"/>
              <a:t>tmp = B;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smtClean="0"/>
              <a:t>B = 1; 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smtClean="0"/>
              <a:t>tmp++;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smtClean="0"/>
              <a:t>A = tmp;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53340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39323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compiler </a:t>
            </a:r>
            <a:br>
              <a:rPr lang="en-US" dirty="0" smtClean="0"/>
            </a:br>
            <a:r>
              <a:rPr lang="en-US" dirty="0" smtClean="0"/>
              <a:t>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Machine instructions are like this.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 smtClean="0"/>
              <a:t> </a:t>
            </a:r>
            <a:r>
              <a:rPr lang="en-US" dirty="0"/>
              <a:t>= B;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err="1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B 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machine instructions are these?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667000" y="2346960"/>
            <a:ext cx="6096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4724400"/>
            <a:ext cx="6096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36720" y="3451860"/>
            <a:ext cx="609600" cy="304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9200" y="3764280"/>
            <a:ext cx="609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compiler </a:t>
            </a:r>
            <a:br>
              <a:rPr lang="en-US" dirty="0" smtClean="0"/>
            </a:br>
            <a:r>
              <a:rPr lang="en-US" dirty="0" smtClean="0"/>
              <a:t>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read and write faster to “</a:t>
            </a:r>
            <a:r>
              <a:rPr lang="en-US" dirty="0" err="1" smtClean="0"/>
              <a:t>tmp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 smtClean="0"/>
              <a:t> </a:t>
            </a:r>
            <a:r>
              <a:rPr lang="en-US" dirty="0"/>
              <a:t>= B;</a:t>
            </a:r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/>
              <a:t>= 1;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err="1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</a:t>
            </a:r>
            <a:r>
              <a:rPr lang="en-US" dirty="0"/>
              <a:t>is </a:t>
            </a:r>
            <a:r>
              <a:rPr lang="en-US" dirty="0" err="1"/>
              <a:t>tmp</a:t>
            </a:r>
            <a:r>
              <a:rPr lang="en-US" dirty="0" smtClean="0"/>
              <a:t>? Why can we read and write faster to it?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667000" y="2346960"/>
            <a:ext cx="6096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2766060"/>
            <a:ext cx="6096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36720" y="3451860"/>
            <a:ext cx="609600" cy="304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9200" y="3764280"/>
            <a:ext cx="609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 Seemingly impossible things can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r1 = A;</a:t>
            </a:r>
          </a:p>
          <a:p>
            <a:pPr marL="0" indent="0">
              <a:buNone/>
            </a:pPr>
            <a:r>
              <a:rPr lang="en-US" dirty="0"/>
              <a:t>B = 2</a:t>
            </a:r>
            <a:r>
              <a:rPr lang="en-US" dirty="0" smtClean="0"/>
              <a:t>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r2 = B;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smtClean="0"/>
              <a:t>1;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5105400"/>
            <a:ext cx="82296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Exercise: How could we get r1 = 1 and r2 = 0?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>
                <a:hlinkClick r:id="rId3"/>
              </a:rPr>
              <a:t>Java Lang. Spec Example 17.4-1.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224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It is possible for both r2 = 1 and r1 = 2!</a:t>
            </a:r>
            <a:endParaRPr lang="en-US" dirty="0">
              <a:hlinkClick r:id="rId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r1 = A;</a:t>
            </a:r>
          </a:p>
          <a:p>
            <a:pPr marL="0" indent="0">
              <a:buNone/>
            </a:pPr>
            <a:r>
              <a:rPr lang="en-US" dirty="0"/>
              <a:t>B = </a:t>
            </a:r>
            <a:r>
              <a:rPr lang="en-US" dirty="0" smtClean="0"/>
              <a:t>2;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smtClean="0"/>
              <a:t>1;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r2 = B;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5105400"/>
            <a:ext cx="82296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Exercise: How could we get r1 = 1 and r2 = 2?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(Would this be possible without reordering?)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>
                <a:hlinkClick r:id="rId3"/>
              </a:rPr>
              <a:t>Java Lang. Spec Example 17.4-1.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839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31094</TotalTime>
  <Words>2756</Words>
  <Application>Microsoft Office PowerPoint</Application>
  <PresentationFormat>On-screen Show (4:3)</PresentationFormat>
  <Paragraphs>748</Paragraphs>
  <Slides>45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2_Network</vt:lpstr>
      <vt:lpstr>Week 8, Class 3: Model-View-Controller</vt:lpstr>
      <vt:lpstr>Surprising Fact: Compiler can re-order instructions</vt:lpstr>
      <vt:lpstr>Why is this OK?</vt:lpstr>
      <vt:lpstr>Why is this OK?</vt:lpstr>
      <vt:lpstr>Why is this OK?</vt:lpstr>
      <vt:lpstr>Why does the compiler  do this?</vt:lpstr>
      <vt:lpstr>Why does the compiler  do this?</vt:lpstr>
      <vt:lpstr>Result: Seemingly impossible things can happen</vt:lpstr>
      <vt:lpstr>It is possible for both r2 = 1 and r1 = 2!</vt:lpstr>
      <vt:lpstr>How to ensure multithreaded applications work as expected?</vt:lpstr>
      <vt:lpstr>We need a “Memory Model”</vt:lpstr>
      <vt:lpstr>Shared Variables</vt:lpstr>
      <vt:lpstr>Happens-Before</vt:lpstr>
      <vt:lpstr>Important caveat:</vt:lpstr>
      <vt:lpstr>(prev slide expanded)</vt:lpstr>
      <vt:lpstr>“Happens-Before Does Not Imply Happening Before”</vt:lpstr>
      <vt:lpstr>“Happening Before Does Not Imply Happens-Before”</vt:lpstr>
      <vt:lpstr>“Happening Before Does Not Imply Happens-Before”</vt:lpstr>
      <vt:lpstr>“Happening Before Does Not Imply Happens-Before”</vt:lpstr>
      <vt:lpstr>Some happens-before relationships</vt:lpstr>
      <vt:lpstr>Some happens-before relationships</vt:lpstr>
      <vt:lpstr>A definition</vt:lpstr>
      <vt:lpstr>Some official spec happens-before relationships</vt:lpstr>
      <vt:lpstr>Some official spec happens-before relationships</vt:lpstr>
      <vt:lpstr>Some definitions</vt:lpstr>
      <vt:lpstr>Total and Partial Order</vt:lpstr>
      <vt:lpstr>Total and Partial Order</vt:lpstr>
      <vt:lpstr>Total and Partial Order</vt:lpstr>
      <vt:lpstr>Total and Partial Order</vt:lpstr>
      <vt:lpstr>Some definitions</vt:lpstr>
      <vt:lpstr>Some definitions</vt:lpstr>
      <vt:lpstr>My conclusion</vt:lpstr>
      <vt:lpstr>Caveat</vt:lpstr>
      <vt:lpstr>Atomic</vt:lpstr>
      <vt:lpstr>The double-locked Singleton</vt:lpstr>
      <vt:lpstr>The faster double-locked Singleton</vt:lpstr>
      <vt:lpstr>Do variables store objects?</vt:lpstr>
      <vt:lpstr>Volatile caveat</vt:lpstr>
      <vt:lpstr>What does this mean?</vt:lpstr>
      <vt:lpstr>Exercise</vt:lpstr>
      <vt:lpstr>Exercise</vt:lpstr>
      <vt:lpstr>An alternative: java.util.concurrent</vt:lpstr>
      <vt:lpstr>Java Tutorial References</vt:lpstr>
      <vt:lpstr>Related Concepts</vt:lpstr>
      <vt:lpstr>Vector clocks also have partial ordering of events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1159</cp:revision>
  <cp:lastPrinted>2015-02-06T14:40:02Z</cp:lastPrinted>
  <dcterms:created xsi:type="dcterms:W3CDTF">1999-09-06T21:32:20Z</dcterms:created>
  <dcterms:modified xsi:type="dcterms:W3CDTF">2015-02-25T13:17:32Z</dcterms:modified>
</cp:coreProperties>
</file>