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notesSlides/notesSlide7.xml" ContentType="application/vnd.openxmlformats-officedocument.presentationml.notesSlide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notesSlides/notesSlide9.xml" ContentType="application/vnd.openxmlformats-officedocument.presentationml.notesSlide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0" r:id="rId1"/>
  </p:sldMasterIdLst>
  <p:notesMasterIdLst>
    <p:notesMasterId r:id="rId12"/>
  </p:notesMasterIdLst>
  <p:handoutMasterIdLst>
    <p:handoutMasterId r:id="rId13"/>
  </p:handoutMasterIdLst>
  <p:sldIdLst>
    <p:sldId id="320" r:id="rId2"/>
    <p:sldId id="445" r:id="rId3"/>
    <p:sldId id="449" r:id="rId4"/>
    <p:sldId id="448" r:id="rId5"/>
    <p:sldId id="446" r:id="rId6"/>
    <p:sldId id="447" r:id="rId7"/>
    <p:sldId id="450" r:id="rId8"/>
    <p:sldId id="443" r:id="rId9"/>
    <p:sldId id="444" r:id="rId10"/>
    <p:sldId id="441" r:id="rId11"/>
  </p:sldIdLst>
  <p:sldSz cx="9144000" cy="6858000" type="screen4x3"/>
  <p:notesSz cx="7132638" cy="9418638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75"/>
    <a:srgbClr val="340068"/>
    <a:srgbClr val="5600AC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125" autoAdjust="0"/>
    <p:restoredTop sz="73852" autoAdjust="0"/>
  </p:normalViewPr>
  <p:slideViewPr>
    <p:cSldViewPr>
      <p:cViewPr>
        <p:scale>
          <a:sx n="29" d="100"/>
          <a:sy n="29" d="100"/>
        </p:scale>
        <p:origin x="-2827" y="-845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-1752" y="-78"/>
      </p:cViewPr>
      <p:guideLst>
        <p:guide orient="horz" pos="2966"/>
        <p:guide pos="224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43067" y="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t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32B32498-105D-4F90-A7F2-EF83F66561A3}" type="datetime3">
              <a:rPr lang="en-US"/>
              <a:pPr>
                <a:defRPr/>
              </a:pPr>
              <a:t>19 February 2016</a:t>
            </a:fld>
            <a:endParaRPr lang="en-US"/>
          </a:p>
        </p:txBody>
      </p:sp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43067" y="8948330"/>
            <a:ext cx="3089571" cy="470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516" tIns="47258" rIns="94516" bIns="47258" numCol="1" anchor="b" anchorCtr="0" compatLnSpc="1">
            <a:prstTxWarp prst="textNoShape">
              <a:avLst/>
            </a:prstTxWarp>
          </a:bodyPr>
          <a:lstStyle>
            <a:lvl1pPr algn="r" defTabSz="945905">
              <a:defRPr sz="1200">
                <a:latin typeface="Tahoma" pitchFamily="34" charset="0"/>
              </a:defRPr>
            </a:lvl1pPr>
          </a:lstStyle>
          <a:p>
            <a:pPr>
              <a:defRPr/>
            </a:pPr>
            <a:fld id="{C4600123-D749-482B-BA7C-88453F3AD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115929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0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770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3657" y="0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5AA57C0C-AC4E-4A96-910A-3A67E0B4749F}" type="datetime1">
              <a:rPr lang="en-US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770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5878" y="4485066"/>
            <a:ext cx="5200882" cy="4260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70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970131"/>
            <a:ext cx="3122077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70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3657" y="8970131"/>
            <a:ext cx="3118981" cy="4485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443" tIns="44722" rIns="89443" bIns="44722" numCol="1" anchor="b" anchorCtr="0" compatLnSpc="1">
            <a:prstTxWarp prst="textNoShape">
              <a:avLst/>
            </a:prstTxWarp>
          </a:bodyPr>
          <a:lstStyle>
            <a:lvl1pPr algn="r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fld id="{37170AD8-106F-4ED5-A489-4A01038054D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21511" name="Picture 8"/>
          <p:cNvPicPr>
            <a:picLocks noRot="1"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14475" y="672760"/>
            <a:ext cx="4903689" cy="3700179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743728355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625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73217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58559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8677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354842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270000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078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</a:t>
            </a:r>
            <a:r>
              <a:rPr lang="en-US" baseline="0" dirty="0" smtClean="0"/>
              <a:t> point of quarter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 of the quarter?
https://www.polleverywhere.com/free_text_polls/NudT706GZ8kvjJR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5658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Star Wars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Star Trek or Star Wars ?
https://www.polleverywhere.com/clickable_images/0Sw6ww3C35LHS1q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12423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1263" y="706438"/>
            <a:ext cx="4710112" cy="35321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Muddiest Point</a:t>
            </a:r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SE-2811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fld id="{5AA57C0C-AC4E-4A96-910A-3A67E0B4749F}" type="datetime1">
              <a:rPr lang="en-US" smtClean="0"/>
              <a:pPr>
                <a:defRPr/>
              </a:pPr>
              <a:t>2/19/2016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Yoder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fld id="{37170AD8-106F-4ED5-A489-4A01038054DA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8" name="TextBox 7"/>
          <p:cNvSpPr txBox="1"/>
          <p:nvPr>
            <p:custDataLst>
              <p:tags r:id="rId1"/>
            </p:custDataLst>
          </p:nvPr>
        </p:nvSpPr>
        <p:spPr>
          <a:xfrm>
            <a:off x="0" y="0"/>
            <a:ext cx="3810000" cy="147732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US" smtClean="0"/>
              <a:t>
Poll Title: What was the muddiest point? (SE2811)
https://www.polleverywhere.com/free_text_polls/zIp2tH2IVWjXv4H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5393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F5F125-33CE-4280-A2D8-382BBAA78A2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5BEC59-9F14-4B5A-A8D6-2AE4719C784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02088C-FE8E-4DB0-8932-09C2CDBFAD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893BA9-EED0-4C55-A7BC-486A0027BA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B27282-6344-4690-9564-9482230C948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E03030-746E-42FD-8304-843EE9D9D8A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F549F9-A50D-4EE7-BB49-2B165961A0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FCEDB-AB35-4FDA-98A9-1471F03B150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85061C-2967-4E31-80E3-2D9230D1022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DF4924-9D14-436A-9B57-EB7160D8A95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4FA8FB-A0D4-41EC-BDFB-817B75268A9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62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762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0762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SE-2811</a:t>
            </a:r>
          </a:p>
          <a:p>
            <a:pPr>
              <a:defRPr/>
            </a:pPr>
            <a:r>
              <a:rPr lang="en-US" altLang="en-US"/>
              <a:t>Dr. Mark L. Hornick</a:t>
            </a:r>
          </a:p>
        </p:txBody>
      </p:sp>
      <p:sp>
        <p:nvSpPr>
          <p:cNvPr id="10762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2400"/>
            </a:lvl1pPr>
          </a:lstStyle>
          <a:p>
            <a:pPr>
              <a:defRPr/>
            </a:pPr>
            <a:fld id="{EFCFE5EE-A509-49E6-A5D7-7FDEAE1D54D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pic>
        <p:nvPicPr>
          <p:cNvPr id="1032" name="Picture 40" descr="MSOE Logo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001000" y="228600"/>
            <a:ext cx="1066800" cy="1181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901" r:id="rId1"/>
    <p:sldLayoutId id="2147483902" r:id="rId2"/>
    <p:sldLayoutId id="2147483903" r:id="rId3"/>
    <p:sldLayoutId id="2147483904" r:id="rId4"/>
    <p:sldLayoutId id="2147483905" r:id="rId5"/>
    <p:sldLayoutId id="2147483906" r:id="rId6"/>
    <p:sldLayoutId id="2147483907" r:id="rId7"/>
    <p:sldLayoutId id="2147483908" r:id="rId8"/>
    <p:sldLayoutId id="2147483909" r:id="rId9"/>
    <p:sldLayoutId id="2147483910" r:id="rId10"/>
    <p:sldLayoutId id="2147483911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oracle.com/javase/8/docs/api/java/lang/Object.html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9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 10, Day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 smtClean="0"/>
              <a:t>Review for the quarter</a:t>
            </a:r>
          </a:p>
          <a:p>
            <a:pPr marL="0" indent="0">
              <a:buNone/>
            </a:pPr>
            <a:endParaRPr lang="en-US" sz="3200" dirty="0" smtClean="0"/>
          </a:p>
          <a:p>
            <a:endParaRPr lang="en-US" sz="3200" dirty="0">
              <a:sym typeface="Wingdings" panose="05000000000000000000" pitchFamily="2" charset="2"/>
            </a:endParaRPr>
          </a:p>
          <a:p>
            <a:endParaRPr lang="en-US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 smtClean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sz="32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1722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/>
              <a:t>SE-2811</a:t>
            </a:r>
          </a:p>
          <a:p>
            <a:pPr>
              <a:defRPr/>
            </a:pPr>
            <a:r>
              <a:rPr lang="en-US" altLang="en-US" dirty="0" smtClean="0"/>
              <a:t>Slide design: Dr. Mark L. Hornick</a:t>
            </a:r>
          </a:p>
          <a:p>
            <a:pPr>
              <a:defRPr/>
            </a:pPr>
            <a:r>
              <a:rPr lang="en-US" altLang="en-US" dirty="0" smtClean="0"/>
              <a:t>Content: Dr. Hornick</a:t>
            </a:r>
          </a:p>
          <a:p>
            <a:pPr>
              <a:defRPr/>
            </a:pPr>
            <a:r>
              <a:rPr lang="en-US" altLang="en-US" dirty="0" smtClean="0"/>
              <a:t>Errors: Dr. Yoder</a:t>
            </a:r>
            <a:endParaRPr lang="en-US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4F5F125-33CE-4280-A2D8-382BBAA78A24}" type="slidenum">
              <a:rPr lang="en-US" altLang="en-US" smtClean="0"/>
              <a:pPr>
                <a:defRPr/>
              </a:pPr>
              <a:t>1</a:t>
            </a:fld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10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76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Unaddressed Muddiest Points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4336713"/>
              </p:ext>
            </p:extLst>
          </p:nvPr>
        </p:nvGraphicFramePr>
        <p:xfrm>
          <a:off x="457200" y="1752602"/>
          <a:ext cx="8382000" cy="480060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5410200"/>
                <a:gridCol w="2971800"/>
              </a:tblGrid>
              <a:tr h="71559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Threading; more examples of using it to increase application performance.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Threading: Performance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71559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More examples of where to use lambda expressions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Lambda Expressions: Examples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620502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Deciding which pattern to use when we start coding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>
                          <a:effectLst/>
                        </a:rPr>
                        <a:t>Choosing a pattern</a:t>
                      </a:r>
                      <a:endParaRPr lang="en-US" sz="24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479521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What objects can you lock on?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Threading: Locking on objects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71559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Maintaining decorated objects in the command pattern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u="none" strike="noStrike" dirty="0">
                          <a:effectLst/>
                        </a:rPr>
                        <a:t>Maintaining decorated objects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715594"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Could we get a list of the patterns that we will need to know to implement?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2400" b="1" u="none" strike="noStrike" dirty="0">
                          <a:effectLst/>
                        </a:rPr>
                        <a:t>Implementing a pattern: Which patterns?</a:t>
                      </a:r>
                      <a:endParaRPr lang="en-US" sz="24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1455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Exam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may use one note-sheet, prepared by yourself. You will turn in the note-sheet with your final. You may request your note-sheet back at the beginning of next quarter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20487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List of patterns to choose and implement on the final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</a:p>
          <a:p>
            <a:r>
              <a:rPr lang="en-US" dirty="0" smtClean="0"/>
              <a:t>Factory Method Pattern</a:t>
            </a:r>
          </a:p>
          <a:p>
            <a:r>
              <a:rPr lang="en-US" dirty="0" smtClean="0"/>
              <a:t>Singleton</a:t>
            </a:r>
          </a:p>
          <a:p>
            <a:r>
              <a:rPr lang="en-US" dirty="0" smtClean="0"/>
              <a:t>Observer</a:t>
            </a:r>
          </a:p>
          <a:p>
            <a:r>
              <a:rPr lang="en-US" dirty="0" smtClean="0"/>
              <a:t>Decorator</a:t>
            </a:r>
          </a:p>
          <a:p>
            <a:r>
              <a:rPr lang="en-US" dirty="0" smtClean="0"/>
              <a:t>Composite</a:t>
            </a:r>
          </a:p>
          <a:p>
            <a:r>
              <a:rPr lang="en-US" dirty="0" smtClean="0"/>
              <a:t>Command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36417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Threading: Which objects can you lock 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can lock on ANY object in Java.</a:t>
            </a:r>
          </a:p>
          <a:p>
            <a:pPr lvl="1"/>
            <a:r>
              <a:rPr lang="en-US" dirty="0" smtClean="0"/>
              <a:t>notify() and wait() are methods on ALL objects in Java … inherited from </a:t>
            </a:r>
            <a:r>
              <a:rPr lang="en-US" dirty="0" smtClean="0">
                <a:hlinkClick r:id="rId3"/>
              </a:rPr>
              <a:t>Object</a:t>
            </a:r>
            <a:endParaRPr lang="en-US" dirty="0" smtClean="0"/>
          </a:p>
          <a:p>
            <a:pPr lvl="1"/>
            <a:r>
              <a:rPr lang="en-US" dirty="0" smtClean="0"/>
              <a:t>You cannot specify which thread you are waiting on… you wait on another thread locked on the same object</a:t>
            </a:r>
          </a:p>
          <a:p>
            <a:r>
              <a:rPr lang="en-US" dirty="0" smtClean="0"/>
              <a:t>In contrast, join() is a method on a Thread object</a:t>
            </a:r>
          </a:p>
          <a:p>
            <a:pPr lvl="1"/>
            <a:r>
              <a:rPr lang="en-US" dirty="0" smtClean="0"/>
              <a:t>You must have a reference to the thread you are waiting on:   </a:t>
            </a:r>
            <a:r>
              <a:rPr lang="en-US" dirty="0" err="1" smtClean="0"/>
              <a:t>threadToWaitOn.join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Throws </a:t>
            </a:r>
            <a:r>
              <a:rPr lang="en-US" dirty="0" err="1" smtClean="0"/>
              <a:t>InterruptedException</a:t>
            </a:r>
            <a:endParaRPr lang="en-US" dirty="0" smtClean="0"/>
          </a:p>
          <a:p>
            <a:pPr lvl="1"/>
            <a:r>
              <a:rPr lang="en-US" dirty="0" smtClean="0"/>
              <a:t>Waits for thread to complete (finish run() method)</a:t>
            </a:r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5339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analogy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notifyAll</a:t>
            </a:r>
            <a:r>
              <a:rPr lang="en-US" dirty="0" smtClean="0"/>
              <a:t>() is like </a:t>
            </a:r>
            <a:r>
              <a:rPr lang="en-US" dirty="0" err="1" smtClean="0"/>
              <a:t>updateObservers</a:t>
            </a:r>
            <a:r>
              <a:rPr lang="en-US" dirty="0" smtClean="0"/>
              <a:t>()</a:t>
            </a:r>
          </a:p>
          <a:p>
            <a:r>
              <a:rPr lang="en-US" dirty="0" smtClean="0"/>
              <a:t>synchronize(obj1) { is like obj1.addObserver(</a:t>
            </a:r>
            <a:r>
              <a:rPr lang="en-US" dirty="0" err="1" smtClean="0"/>
              <a:t>Thread.currentThread</a:t>
            </a:r>
            <a:r>
              <a:rPr lang="en-US" dirty="0"/>
              <a:t>())</a:t>
            </a:r>
            <a:endParaRPr lang="en-US" dirty="0" smtClean="0"/>
          </a:p>
          <a:p>
            <a:pPr lvl="1"/>
            <a:r>
              <a:rPr lang="en-US" dirty="0" smtClean="0"/>
              <a:t>It adds the current thread to the list of threads</a:t>
            </a:r>
          </a:p>
          <a:p>
            <a:pPr lvl="1"/>
            <a:r>
              <a:rPr lang="en-US" dirty="0" smtClean="0"/>
              <a:t>Except there's more to it, of course</a:t>
            </a:r>
          </a:p>
          <a:p>
            <a:r>
              <a:rPr lang="en-US" dirty="0" smtClean="0"/>
              <a:t>the end of the synchronize block is like obj1.removeObserver(</a:t>
            </a:r>
            <a:r>
              <a:rPr lang="en-US" dirty="0" err="1" smtClean="0"/>
              <a:t>Thread.currentThread</a:t>
            </a:r>
            <a:r>
              <a:rPr lang="en-US" dirty="0" smtClean="0"/>
              <a:t>())</a:t>
            </a:r>
          </a:p>
          <a:p>
            <a:r>
              <a:rPr lang="en-US" dirty="0" smtClean="0"/>
              <a:t>wait() doesn't do anything with the "observer". It just unlocks the thread and waits.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12187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See 7-1 slides for the choosing-a-pattern examples we looked at in this class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F893BA9-EED0-4C55-A7BC-486A0027BAD0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324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921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SE-2811</a:t>
            </a:r>
          </a:p>
          <a:p>
            <a:pPr>
              <a:defRPr/>
            </a:pPr>
            <a:r>
              <a:rPr lang="en-US" altLang="en-US" smtClean="0"/>
              <a:t>Dr. Mark L. Hornick</a:t>
            </a:r>
            <a:endParaRPr lang="en-US" alt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685061C-2967-4E31-80E3-2D9230D1022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  <p:pic>
        <p:nvPicPr>
          <p:cNvPr id="4" name="Picture 3"/>
          <p:cNvPicPr>
            <a:picLocks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00" y="254000"/>
            <a:ext cx="8636000" cy="635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8559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f14b089-25d1-4869-8470-72eab831b959"/>
  <p:tag name="__PE_ORIG_SIZE" val="50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b335a273-8d95-491e-99e8-1cb367309126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POLL_EMBED_ID" val="1c35ff69-fe79-47bd-8520-edac674ffedf"/>
</p:tagLst>
</file>

<file path=ppt/theme/theme1.xml><?xml version="1.0" encoding="utf-8"?>
<a:theme xmlns:a="http://schemas.openxmlformats.org/drawingml/2006/main" name="2_Network">
  <a:themeElements>
    <a:clrScheme name="Custom 2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D5DFF7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2_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2_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43664</TotalTime>
  <Words>452</Words>
  <Application>Microsoft Office PowerPoint</Application>
  <PresentationFormat>On-screen Show (4:3)</PresentationFormat>
  <Paragraphs>118</Paragraphs>
  <Slides>10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2_Network</vt:lpstr>
      <vt:lpstr>Week 10, Day 3</vt:lpstr>
      <vt:lpstr>Unaddressed Muddiest Points</vt:lpstr>
      <vt:lpstr>Final Exam</vt:lpstr>
      <vt:lpstr>List of patterns to choose and implement on the final</vt:lpstr>
      <vt:lpstr>Threading: Which objects can you lock on?</vt:lpstr>
      <vt:lpstr>An analogy</vt:lpstr>
      <vt:lpstr>PowerPoint Presentation</vt:lpstr>
      <vt:lpstr>PowerPoint Presentation</vt:lpstr>
      <vt:lpstr>PowerPoint Presentation</vt:lpstr>
      <vt:lpstr>PowerPoint Presentation</vt:lpstr>
    </vt:vector>
  </TitlesOfParts>
  <Company>MSOE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CS-280 Lecture</dc:title>
  <dc:subject>Intro</dc:subject>
  <dc:creator>Dr. Mark Hornick</dc:creator>
  <cp:lastModifiedBy>Dr. Yoder</cp:lastModifiedBy>
  <cp:revision>1096</cp:revision>
  <cp:lastPrinted>2016-02-08T18:54:51Z</cp:lastPrinted>
  <dcterms:created xsi:type="dcterms:W3CDTF">1999-09-06T21:32:20Z</dcterms:created>
  <dcterms:modified xsi:type="dcterms:W3CDTF">2016-02-19T22:42:52Z</dcterms:modified>
</cp:coreProperties>
</file>