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43" r:id="rId3"/>
    <p:sldId id="334" r:id="rId4"/>
    <p:sldId id="333" r:id="rId5"/>
    <p:sldId id="335" r:id="rId6"/>
    <p:sldId id="336" r:id="rId7"/>
    <p:sldId id="337" r:id="rId8"/>
    <p:sldId id="342" r:id="rId9"/>
    <p:sldId id="338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89" autoAdjust="0"/>
    <p:restoredTop sz="90898" autoAdjust="0"/>
  </p:normalViewPr>
  <p:slideViewPr>
    <p:cSldViewPr>
      <p:cViewPr>
        <p:scale>
          <a:sx n="80" d="100"/>
          <a:sy n="80" d="100"/>
        </p:scale>
        <p:origin x="974" y="9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December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24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24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5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2, Day 1:</a:t>
            </a:r>
            <a:br>
              <a:rPr lang="en-US" dirty="0" smtClean="0"/>
            </a:br>
            <a:r>
              <a:rPr lang="en-US" dirty="0" smtClean="0"/>
              <a:t>The Factory Method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good design principles</a:t>
            </a:r>
          </a:p>
          <a:p>
            <a:r>
              <a:rPr lang="en-US" dirty="0" smtClean="0"/>
              <a:t>Cohesion vs. Coupling</a:t>
            </a:r>
          </a:p>
          <a:p>
            <a:r>
              <a:rPr lang="en-US" dirty="0" smtClean="0"/>
              <a:t>Implementing the Strategy Pattern</a:t>
            </a:r>
          </a:p>
          <a:p>
            <a:r>
              <a:rPr lang="en-US" dirty="0" smtClean="0"/>
              <a:t>Changing strategies (behaviors) at runtime</a:t>
            </a:r>
          </a:p>
          <a:p>
            <a:pPr marL="0" indent="0">
              <a:buNone/>
            </a:pPr>
            <a:r>
              <a:rPr lang="en-US" dirty="0" smtClean="0"/>
              <a:t>Thursday:</a:t>
            </a:r>
            <a:endParaRPr lang="en-US" dirty="0"/>
          </a:p>
          <a:p>
            <a:r>
              <a:rPr lang="en-US" dirty="0" smtClean="0"/>
              <a:t>Quiz</a:t>
            </a:r>
          </a:p>
          <a:p>
            <a:r>
              <a:rPr lang="en-US" dirty="0" smtClean="0"/>
              <a:t>Lab 2: Strategy &amp; Factory Patterns!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Cohesion vs. Coupling</a:t>
            </a:r>
          </a:p>
          <a:p>
            <a:r>
              <a:rPr lang="en-US" dirty="0" smtClean="0"/>
              <a:t>What is a design pattern?</a:t>
            </a:r>
          </a:p>
          <a:p>
            <a:r>
              <a:rPr lang="en-US" dirty="0" smtClean="0"/>
              <a:t>For these patterns</a:t>
            </a:r>
          </a:p>
          <a:p>
            <a:pPr lvl="1"/>
            <a:r>
              <a:rPr lang="en-US" dirty="0" smtClean="0"/>
              <a:t>The Strategy Pattern</a:t>
            </a:r>
          </a:p>
          <a:p>
            <a:pPr lvl="1"/>
            <a:r>
              <a:rPr lang="en-US" dirty="0" smtClean="0"/>
              <a:t>The Factory Method Pattern</a:t>
            </a:r>
          </a:p>
          <a:p>
            <a:r>
              <a:rPr lang="en-US" dirty="0" smtClean="0"/>
              <a:t>These objectives:</a:t>
            </a:r>
          </a:p>
          <a:p>
            <a:pPr lvl="1"/>
            <a:r>
              <a:rPr lang="en-US" dirty="0" smtClean="0"/>
              <a:t>Design using this pattern at the class diagram level</a:t>
            </a:r>
          </a:p>
          <a:p>
            <a:pPr lvl="1"/>
            <a:r>
              <a:rPr lang="en-US" dirty="0" smtClean="0"/>
              <a:t>Implement individual methods needed for the pattern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3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719263"/>
            <a:ext cx="8229600" cy="4411662"/>
          </a:xfrm>
        </p:spPr>
        <p:txBody>
          <a:bodyPr/>
          <a:lstStyle/>
          <a:p>
            <a:r>
              <a:rPr lang="en-US" dirty="0" smtClean="0"/>
              <a:t>Cleaning up example from last time</a:t>
            </a:r>
          </a:p>
          <a:p>
            <a:pPr lvl="1"/>
            <a:r>
              <a:rPr lang="en-US" dirty="0" smtClean="0"/>
              <a:t>Avoid back-pointers and associated interfaces</a:t>
            </a:r>
          </a:p>
          <a:p>
            <a:r>
              <a:rPr lang="en-US" dirty="0" smtClean="0"/>
              <a:t>Motivating Factory Methods</a:t>
            </a:r>
          </a:p>
          <a:p>
            <a:pPr lvl="1"/>
            <a:r>
              <a:rPr lang="en-US" dirty="0" smtClean="0"/>
              <a:t>Adding ducks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3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 Factory </a:t>
            </a:r>
            <a:r>
              <a:rPr lang="en-US" i="1" dirty="0" smtClean="0"/>
              <a:t>Programming Idiom (1)</a:t>
            </a:r>
            <a:endParaRPr lang="en-US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like to override constructors, but you can’t (at least in Java, from another class)</a:t>
            </a:r>
          </a:p>
          <a:p>
            <a:pPr lvl="1"/>
            <a:r>
              <a:rPr lang="en-US" dirty="0" err="1" smtClean="0"/>
              <a:t>DarkWingDuck</a:t>
            </a:r>
            <a:r>
              <a:rPr lang="en-US" dirty="0" smtClean="0"/>
              <a:t>() does not override Duck()</a:t>
            </a:r>
          </a:p>
          <a:p>
            <a:pPr lvl="1"/>
            <a:r>
              <a:rPr lang="en-US" dirty="0" smtClean="0"/>
              <a:t>Could you in any language?</a:t>
            </a:r>
          </a:p>
          <a:p>
            <a:r>
              <a:rPr lang="en-US" dirty="0" smtClean="0"/>
              <a:t>Then we could put the creation-specific code into the object that creates it. 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43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 Factory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Programming Idiom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(from Dr. Hornick)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Client may need to incorporate intelligence such as “thread awareness” in order to create the objects on the correct thread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Object creation may need to be a multi-step </a:t>
            </a:r>
            <a:r>
              <a:rPr lang="en-US" dirty="0" smtClean="0">
                <a:solidFill>
                  <a:srgbClr val="0070C0"/>
                </a:solidFill>
              </a:rPr>
              <a:t>procedure </a:t>
            </a:r>
            <a:r>
              <a:rPr lang="en-US" b="1" dirty="0" smtClean="0">
                <a:solidFill>
                  <a:srgbClr val="0070C0"/>
                </a:solidFill>
              </a:rPr>
              <a:t>(As on previous slide)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Hard to maintain – may require a lot of different “</a:t>
            </a:r>
            <a:r>
              <a:rPr lang="en-US" dirty="0" err="1">
                <a:solidFill>
                  <a:srgbClr val="0070C0"/>
                </a:solidFill>
              </a:rPr>
              <a:t>new’s</a:t>
            </a:r>
            <a:r>
              <a:rPr lang="en-US" dirty="0">
                <a:solidFill>
                  <a:srgbClr val="0070C0"/>
                </a:solidFill>
              </a:rPr>
              <a:t>”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And generally, we want to program to interfaces or abstract </a:t>
            </a:r>
            <a:r>
              <a:rPr lang="en-US" dirty="0" smtClean="0">
                <a:solidFill>
                  <a:srgbClr val="0070C0"/>
                </a:solidFill>
              </a:rPr>
              <a:t>classes </a:t>
            </a:r>
            <a:r>
              <a:rPr lang="en-US" b="1" dirty="0">
                <a:solidFill>
                  <a:srgbClr val="0070C0"/>
                </a:solidFill>
              </a:rPr>
              <a:t>(As on previous slide)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0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Simple Factory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Programming Idiom </a:t>
            </a:r>
            <a:r>
              <a:rPr lang="en-US" i="1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1: Have a “Factory” class that hides away the implementation details</a:t>
            </a:r>
          </a:p>
          <a:p>
            <a:r>
              <a:rPr lang="en-US" dirty="0" smtClean="0"/>
              <a:t>e.g. We could create a </a:t>
            </a:r>
            <a:r>
              <a:rPr lang="en-US" dirty="0" err="1" smtClean="0"/>
              <a:t>DuckFactory</a:t>
            </a:r>
            <a:r>
              <a:rPr lang="en-US" dirty="0" smtClean="0"/>
              <a:t> class that hides the details of creating a duck</a:t>
            </a:r>
          </a:p>
          <a:p>
            <a:r>
              <a:rPr lang="en-US" dirty="0" smtClean="0"/>
              <a:t>But this still puts all the duck-creation details in one place!</a:t>
            </a:r>
          </a:p>
          <a:p>
            <a:r>
              <a:rPr lang="en-US" dirty="0" smtClean="0"/>
              <a:t>And, to solve the behavior-passing problem, we want to pass the constructor as if it were an object.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1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Factory Method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2: Have an abstract “factory” method that instances will implement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ublic abstract Duck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public quack{ // quack! }</a:t>
            </a:r>
          </a:p>
          <a:p>
            <a:pPr marL="0" indent="0">
              <a:buNone/>
            </a:pPr>
            <a:r>
              <a:rPr lang="en-US" dirty="0" smtClean="0"/>
              <a:t>    public abstract static Duck 				</a:t>
            </a:r>
            <a:r>
              <a:rPr lang="en-US" dirty="0" err="1" smtClean="0"/>
              <a:t>createDuck</a:t>
            </a:r>
            <a:r>
              <a:rPr lang="en-US" dirty="0" smtClean="0"/>
              <a:t>(Scanner in);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What's wrong with this solution? ___________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0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Factory Method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3: Have an abstract “factory” method that instances will implement</a:t>
            </a:r>
          </a:p>
          <a:p>
            <a:pPr marL="0" indent="0">
              <a:buNone/>
            </a:pPr>
            <a:r>
              <a:rPr lang="en-US" dirty="0" smtClean="0"/>
              <a:t>public abstract class Duck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public </a:t>
            </a:r>
            <a:r>
              <a:rPr lang="en-US" dirty="0"/>
              <a:t>quack{ // quack!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public </a:t>
            </a:r>
            <a:r>
              <a:rPr lang="en-US" dirty="0" smtClean="0"/>
              <a:t>interface </a:t>
            </a:r>
            <a:r>
              <a:rPr lang="en-US" dirty="0" err="1" smtClean="0"/>
              <a:t>DuckFactory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Duck </a:t>
            </a:r>
            <a:r>
              <a:rPr lang="en-US" dirty="0" err="1" smtClean="0"/>
              <a:t>createDuck</a:t>
            </a:r>
            <a:r>
              <a:rPr lang="en-US" dirty="0" smtClean="0"/>
              <a:t>(Scanner in);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Factory Method </a:t>
            </a:r>
            <a:r>
              <a:rPr lang="en-US" dirty="0" smtClean="0"/>
              <a:t>Pattern</a:t>
            </a:r>
            <a:br>
              <a:rPr lang="en-US" dirty="0" smtClean="0"/>
            </a:br>
            <a:r>
              <a:rPr lang="en-US" dirty="0" smtClean="0"/>
              <a:t>General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81175"/>
            <a:ext cx="634073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36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29121</TotalTime>
  <Words>480</Words>
  <Application>Microsoft Office PowerPoint</Application>
  <PresentationFormat>On-screen Show (4:3)</PresentationFormat>
  <Paragraphs>98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2_Network</vt:lpstr>
      <vt:lpstr>Week 2, Day 1: The Factory Method Pattern</vt:lpstr>
      <vt:lpstr>Quiz Thursday</vt:lpstr>
      <vt:lpstr>Coding Example</vt:lpstr>
      <vt:lpstr>The Simple Factory Programming Idiom (1)</vt:lpstr>
      <vt:lpstr>The Simple Factory  Programming Idiom (2)</vt:lpstr>
      <vt:lpstr>The Simple Factory  Programming Idiom (3)</vt:lpstr>
      <vt:lpstr>The Factory Method Pattern</vt:lpstr>
      <vt:lpstr>The Factory Method Pattern</vt:lpstr>
      <vt:lpstr>The Factory Method Pattern General Form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955</cp:revision>
  <cp:lastPrinted>2015-12-07T18:56:02Z</cp:lastPrinted>
  <dcterms:created xsi:type="dcterms:W3CDTF">1999-09-06T21:32:20Z</dcterms:created>
  <dcterms:modified xsi:type="dcterms:W3CDTF">2015-12-09T21:50:33Z</dcterms:modified>
</cp:coreProperties>
</file>